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71" r:id="rId5"/>
    <p:sldId id="275" r:id="rId6"/>
    <p:sldId id="270" r:id="rId7"/>
    <p:sldId id="261" r:id="rId8"/>
    <p:sldId id="262" r:id="rId9"/>
    <p:sldId id="263" r:id="rId10"/>
    <p:sldId id="264" r:id="rId11"/>
    <p:sldId id="265" r:id="rId12"/>
    <p:sldId id="273" r:id="rId13"/>
    <p:sldId id="274" r:id="rId14"/>
    <p:sldId id="266" r:id="rId15"/>
    <p:sldId id="277" r:id="rId16"/>
    <p:sldId id="272" r:id="rId17"/>
    <p:sldId id="269" r:id="rId18"/>
    <p:sldId id="268" r:id="rId19"/>
    <p:sldId id="267" r:id="rId20"/>
    <p:sldId id="257"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6DE3"/>
    <a:srgbClr val="117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7" name="Group 6"/>
          <p:cNvGrpSpPr/>
          <p:nvPr userDrawn="1"/>
        </p:nvGrpSpPr>
        <p:grpSpPr>
          <a:xfrm rot="20965916">
            <a:off x="6577303" y="403205"/>
            <a:ext cx="6080656" cy="6163733"/>
            <a:chOff x="6108170" y="8467"/>
            <a:chExt cx="6080656" cy="6163733"/>
          </a:xfrm>
        </p:grpSpPr>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2"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134" y="5888902"/>
            <a:ext cx="837529" cy="837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4"/>
          <p:cNvSpPr txBox="1">
            <a:spLocks/>
          </p:cNvSpPr>
          <p:nvPr userDrawn="1"/>
        </p:nvSpPr>
        <p:spPr>
          <a:xfrm>
            <a:off x="1024663" y="6279618"/>
            <a:ext cx="6815666" cy="491068"/>
          </a:xfrm>
          <a:prstGeom prst="rect">
            <a:avLst/>
          </a:prstGeom>
        </p:spPr>
        <p:txBody>
          <a:bodyPr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panose="020B0604020202020204" pitchFamily="34" charset="0"/>
                <a:cs typeface="Arial" panose="020B0604020202020204" pitchFamily="34" charset="0"/>
              </a:rPr>
              <a:t>Assessment Section, Assessment &amp; Accountability Branch, </a:t>
            </a:r>
          </a:p>
          <a:p>
            <a:r>
              <a:rPr lang="en-US" sz="1400" dirty="0">
                <a:solidFill>
                  <a:schemeClr val="bg1"/>
                </a:solidFill>
                <a:latin typeface="Arial" panose="020B0604020202020204" pitchFamily="34" charset="0"/>
                <a:cs typeface="Arial" panose="020B0604020202020204" pitchFamily="34" charset="0"/>
              </a:rPr>
              <a:t>Office of Strategy, Innovation and Performance  </a:t>
            </a:r>
            <a:endParaRPr lang="en-US" sz="1400" dirty="0">
              <a:solidFill>
                <a:schemeClr val="bg1">
                  <a:lumMod val="95000"/>
                </a:schemeClr>
              </a:solidFill>
              <a:latin typeface="Arial" panose="020B0604020202020204" pitchFamily="34" charset="0"/>
              <a:cs typeface="Arial" panose="020B0604020202020204" pitchFamily="34" charset="0"/>
            </a:endParaRPr>
          </a:p>
        </p:txBody>
      </p:sp>
      <p:sp>
        <p:nvSpPr>
          <p:cNvPr id="14" name="Date Placeholder 3"/>
          <p:cNvSpPr txBox="1">
            <a:spLocks/>
          </p:cNvSpPr>
          <p:nvPr userDrawn="1"/>
        </p:nvSpPr>
        <p:spPr>
          <a:xfrm>
            <a:off x="8343900" y="6342590"/>
            <a:ext cx="16002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08/19/2021</a:t>
            </a:r>
          </a:p>
        </p:txBody>
      </p:sp>
      <p:sp>
        <p:nvSpPr>
          <p:cNvPr id="15" name="Slide Number Placeholder 5"/>
          <p:cNvSpPr txBox="1">
            <a:spLocks/>
          </p:cNvSpPr>
          <p:nvPr userDrawn="1"/>
        </p:nvSpPr>
        <p:spPr>
          <a:xfrm>
            <a:off x="10292292" y="6329890"/>
            <a:ext cx="1142245" cy="390525"/>
          </a:xfrm>
          <a:prstGeom prst="rect">
            <a:avLst/>
          </a:prstGeom>
        </p:spPr>
        <p:txBody>
          <a:bodyPr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4335FB-9A36-48C7-804F-6C46394BB308}" type="slidenum">
              <a:rPr lang="en-US" sz="1400" smtClean="0">
                <a:solidFill>
                  <a:schemeClr val="bg1"/>
                </a:solidFill>
              </a:rPr>
              <a:pPr/>
              <a:t>‹#›</a:t>
            </a:fld>
            <a:endParaRPr lang="en-US" sz="1400" dirty="0">
              <a:solidFill>
                <a:schemeClr val="bg1"/>
              </a:solidFill>
            </a:endParaRPr>
          </a:p>
        </p:txBody>
      </p:sp>
      <p:cxnSp>
        <p:nvCxnSpPr>
          <p:cNvPr id="18" name="Straight Connector 17"/>
          <p:cNvCxnSpPr/>
          <p:nvPr userDrawn="1"/>
        </p:nvCxnSpPr>
        <p:spPr>
          <a:xfrm>
            <a:off x="1117796" y="6282267"/>
            <a:ext cx="10755949" cy="25400"/>
          </a:xfrm>
          <a:prstGeom prst="line">
            <a:avLst/>
          </a:prstGeom>
          <a:ln w="285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rot="476758">
            <a:off x="10135748" y="287801"/>
            <a:ext cx="2183611" cy="650889"/>
            <a:chOff x="10056949" y="262974"/>
            <a:chExt cx="2183611" cy="650889"/>
          </a:xfrm>
        </p:grpSpPr>
        <p:pic>
          <p:nvPicPr>
            <p:cNvPr id="22" name="Picture 21"/>
            <p:cNvPicPr>
              <a:picLocks noChangeAspect="1"/>
            </p:cNvPicPr>
            <p:nvPr userDrawn="1"/>
          </p:nvPicPr>
          <p:blipFill>
            <a:blip r:embed="rId3"/>
            <a:stretch>
              <a:fillRect/>
            </a:stretch>
          </p:blipFill>
          <p:spPr>
            <a:xfrm rot="1559200">
              <a:off x="11046515" y="262974"/>
              <a:ext cx="619125" cy="447675"/>
            </a:xfrm>
            <a:prstGeom prst="rect">
              <a:avLst/>
            </a:prstGeom>
            <a:ln w="28575">
              <a:solidFill>
                <a:schemeClr val="bg1"/>
              </a:solidFill>
            </a:ln>
          </p:spPr>
        </p:pic>
        <p:sp>
          <p:nvSpPr>
            <p:cNvPr id="24" name="TextBox 23"/>
            <p:cNvSpPr txBox="1"/>
            <p:nvPr userDrawn="1"/>
          </p:nvSpPr>
          <p:spPr>
            <a:xfrm rot="1546382">
              <a:off x="10056949" y="652253"/>
              <a:ext cx="2183611" cy="261610"/>
            </a:xfrm>
            <a:prstGeom prst="rect">
              <a:avLst/>
            </a:prstGeom>
            <a:solidFill>
              <a:schemeClr val="tx1"/>
            </a:solidFill>
            <a:ln w="28575">
              <a:solidFill>
                <a:schemeClr val="bg1"/>
              </a:solidFill>
            </a:ln>
          </p:spPr>
          <p:txBody>
            <a:bodyPr wrap="none" rtlCol="0">
              <a:spAutoFit/>
            </a:bodyPr>
            <a:lstStyle/>
            <a:p>
              <a:r>
                <a:rPr lang="en-US" sz="1100" b="1" dirty="0">
                  <a:solidFill>
                    <a:schemeClr val="bg1"/>
                  </a:solidFill>
                </a:rPr>
                <a:t>Centralized Reporting System</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140198"/>
            <a:ext cx="8307389" cy="1565277"/>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8645" y="5807075"/>
            <a:ext cx="1600200" cy="365125"/>
          </a:xfrm>
          <a:prstGeom prst="rect">
            <a:avLst/>
          </a:prstGeom>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a:xfrm>
            <a:off x="684212" y="6248400"/>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8645" y="5807075"/>
            <a:ext cx="1600200" cy="365125"/>
          </a:xfrm>
          <a:prstGeom prst="rect">
            <a:avLst/>
          </a:prstGeom>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a:xfrm>
            <a:off x="684212" y="6248400"/>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908645" y="5807075"/>
            <a:ext cx="1600200" cy="365125"/>
          </a:xfrm>
          <a:prstGeom prst="rect">
            <a:avLst/>
          </a:prstGeom>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a:xfrm>
            <a:off x="684212" y="6248400"/>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8645" y="5807075"/>
            <a:ext cx="1600200" cy="365125"/>
          </a:xfrm>
          <a:prstGeom prst="rect">
            <a:avLst/>
          </a:prstGeom>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a:xfrm>
            <a:off x="684212" y="6248400"/>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8645" y="5807075"/>
            <a:ext cx="1600200" cy="365125"/>
          </a:xfrm>
          <a:prstGeom prst="rect">
            <a:avLst/>
          </a:prstGeom>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a:xfrm>
            <a:off x="684212" y="6248400"/>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6"/>
            <a:ext cx="11379200" cy="999067"/>
          </a:xfrm>
        </p:spPr>
        <p:txBody>
          <a:bodyPr/>
          <a:lstStyle/>
          <a:p>
            <a:r>
              <a:rPr lang="en-US"/>
              <a:t>Click to edit Master title style</a:t>
            </a:r>
            <a:endParaRPr lang="en-US" dirty="0"/>
          </a:p>
        </p:txBody>
      </p:sp>
      <p:sp>
        <p:nvSpPr>
          <p:cNvPr id="3" name="Content Placeholder 2"/>
          <p:cNvSpPr>
            <a:spLocks noGrp="1"/>
          </p:cNvSpPr>
          <p:nvPr>
            <p:ph idx="1"/>
          </p:nvPr>
        </p:nvSpPr>
        <p:spPr>
          <a:xfrm>
            <a:off x="364066" y="1375304"/>
            <a:ext cx="10464801" cy="448362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908645" y="5807075"/>
            <a:ext cx="1600200" cy="365125"/>
          </a:xfrm>
          <a:prstGeom prst="rect">
            <a:avLst/>
          </a:prstGeom>
        </p:spPr>
        <p:txBody>
          <a:bodyPr/>
          <a:lstStyle/>
          <a:p>
            <a:fld id="{B61BEF0D-F0BB-DE4B-95CE-6DB70DBA9567}" type="datetimeFigureOut">
              <a:rPr lang="en-US" dirty="0"/>
              <a:pPr/>
              <a:t>8/24/2021</a:t>
            </a:fld>
            <a:endParaRPr lang="en-US" dirty="0"/>
          </a:p>
        </p:txBody>
      </p:sp>
      <p:sp>
        <p:nvSpPr>
          <p:cNvPr id="6" name="Footer Placeholder 5"/>
          <p:cNvSpPr>
            <a:spLocks noGrp="1"/>
          </p:cNvSpPr>
          <p:nvPr>
            <p:ph type="ftr" sz="quarter" idx="11"/>
          </p:nvPr>
        </p:nvSpPr>
        <p:spPr>
          <a:xfrm>
            <a:off x="684212" y="6248400"/>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3"/>
            <a:ext cx="8534400" cy="144866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7134" y="5888902"/>
            <a:ext cx="837529" cy="837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4"/>
          <p:cNvSpPr txBox="1">
            <a:spLocks/>
          </p:cNvSpPr>
          <p:nvPr userDrawn="1"/>
        </p:nvSpPr>
        <p:spPr>
          <a:xfrm>
            <a:off x="1024663" y="6279618"/>
            <a:ext cx="6815666" cy="491068"/>
          </a:xfrm>
          <a:prstGeom prst="rect">
            <a:avLst/>
          </a:prstGeom>
        </p:spPr>
        <p:txBody>
          <a:bodyPr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panose="020B0604020202020204" pitchFamily="34" charset="0"/>
                <a:cs typeface="Arial" panose="020B0604020202020204" pitchFamily="34" charset="0"/>
              </a:rPr>
              <a:t>Assessment Section, Assessment &amp; Accountability Branch, </a:t>
            </a:r>
          </a:p>
          <a:p>
            <a:r>
              <a:rPr lang="en-US" sz="1400" dirty="0">
                <a:solidFill>
                  <a:schemeClr val="bg1"/>
                </a:solidFill>
                <a:latin typeface="Arial" panose="020B0604020202020204" pitchFamily="34" charset="0"/>
                <a:cs typeface="Arial" panose="020B0604020202020204" pitchFamily="34" charset="0"/>
              </a:rPr>
              <a:t>Office of Strategy, Innovation and Performance  </a:t>
            </a:r>
            <a:endParaRPr lang="en-US" sz="1400" dirty="0">
              <a:solidFill>
                <a:schemeClr val="bg1">
                  <a:lumMod val="95000"/>
                </a:schemeClr>
              </a:solidFill>
              <a:latin typeface="Arial" panose="020B0604020202020204" pitchFamily="34" charset="0"/>
              <a:cs typeface="Arial" panose="020B0604020202020204" pitchFamily="34" charset="0"/>
            </a:endParaRPr>
          </a:p>
        </p:txBody>
      </p:sp>
      <p:sp>
        <p:nvSpPr>
          <p:cNvPr id="15" name="Date Placeholder 3"/>
          <p:cNvSpPr txBox="1">
            <a:spLocks/>
          </p:cNvSpPr>
          <p:nvPr userDrawn="1"/>
        </p:nvSpPr>
        <p:spPr>
          <a:xfrm>
            <a:off x="8343900" y="6342590"/>
            <a:ext cx="16002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1"/>
                </a:solidFill>
              </a:rPr>
              <a:t>08/19/2021</a:t>
            </a:r>
          </a:p>
        </p:txBody>
      </p:sp>
      <p:sp>
        <p:nvSpPr>
          <p:cNvPr id="16" name="Slide Number Placeholder 5"/>
          <p:cNvSpPr txBox="1">
            <a:spLocks/>
          </p:cNvSpPr>
          <p:nvPr userDrawn="1"/>
        </p:nvSpPr>
        <p:spPr>
          <a:xfrm>
            <a:off x="10292292" y="6329890"/>
            <a:ext cx="1142245" cy="390525"/>
          </a:xfrm>
          <a:prstGeom prst="rect">
            <a:avLst/>
          </a:prstGeom>
        </p:spPr>
        <p:txBody>
          <a:bodyPr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4335FB-9A36-48C7-804F-6C46394BB308}" type="slidenum">
              <a:rPr lang="en-US" sz="1200" smtClean="0">
                <a:solidFill>
                  <a:schemeClr val="bg1"/>
                </a:solidFill>
              </a:rPr>
              <a:pPr/>
              <a:t>‹#›</a:t>
            </a:fld>
            <a:endParaRPr lang="en-US" sz="1200" dirty="0">
              <a:solidFill>
                <a:schemeClr val="bg1"/>
              </a:solidFill>
            </a:endParaRPr>
          </a:p>
        </p:txBody>
      </p:sp>
      <p:cxnSp>
        <p:nvCxnSpPr>
          <p:cNvPr id="18" name="Straight Connector 17"/>
          <p:cNvCxnSpPr/>
          <p:nvPr userDrawn="1"/>
        </p:nvCxnSpPr>
        <p:spPr>
          <a:xfrm>
            <a:off x="1117796" y="6282267"/>
            <a:ext cx="10755949" cy="25400"/>
          </a:xfrm>
          <a:prstGeom prst="line">
            <a:avLst/>
          </a:prstGeom>
          <a:ln w="285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rot="-300000">
            <a:off x="10012680" y="311729"/>
            <a:ext cx="2183611" cy="595742"/>
            <a:chOff x="10074569" y="461962"/>
            <a:chExt cx="2183611" cy="595742"/>
          </a:xfrm>
        </p:grpSpPr>
        <p:pic>
          <p:nvPicPr>
            <p:cNvPr id="23" name="Picture 22"/>
            <p:cNvPicPr>
              <a:picLocks noChangeAspect="1"/>
            </p:cNvPicPr>
            <p:nvPr userDrawn="1"/>
          </p:nvPicPr>
          <p:blipFill>
            <a:blip r:embed="rId20"/>
            <a:stretch>
              <a:fillRect/>
            </a:stretch>
          </p:blipFill>
          <p:spPr>
            <a:xfrm rot="2332293">
              <a:off x="11124974" y="461962"/>
              <a:ext cx="619125" cy="447675"/>
            </a:xfrm>
            <a:prstGeom prst="rect">
              <a:avLst/>
            </a:prstGeom>
            <a:ln w="28575">
              <a:solidFill>
                <a:schemeClr val="bg1"/>
              </a:solidFill>
            </a:ln>
          </p:spPr>
        </p:pic>
        <p:sp>
          <p:nvSpPr>
            <p:cNvPr id="24" name="TextBox 23"/>
            <p:cNvSpPr txBox="1"/>
            <p:nvPr userDrawn="1"/>
          </p:nvSpPr>
          <p:spPr>
            <a:xfrm rot="2319475">
              <a:off x="10074569" y="796094"/>
              <a:ext cx="2183611" cy="261610"/>
            </a:xfrm>
            <a:prstGeom prst="rect">
              <a:avLst/>
            </a:prstGeom>
            <a:solidFill>
              <a:schemeClr val="tx1"/>
            </a:solidFill>
            <a:ln w="28575">
              <a:solidFill>
                <a:schemeClr val="bg1"/>
              </a:solidFill>
            </a:ln>
          </p:spPr>
          <p:txBody>
            <a:bodyPr wrap="none" rtlCol="0">
              <a:spAutoFit/>
            </a:bodyPr>
            <a:lstStyle/>
            <a:p>
              <a:r>
                <a:rPr lang="en-US" sz="1100" b="1" dirty="0">
                  <a:solidFill>
                    <a:schemeClr val="bg1"/>
                  </a:solidFill>
                </a:rPr>
                <a:t>Centralized Reporting System</a:t>
              </a:r>
            </a:p>
          </p:txBody>
        </p:sp>
      </p:gr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marterbalanced.alohahsap.org/resources/resources-2020-2021/centralized-reporting-training-modules-2020-2021" TargetMode="External"/><Relationship Id="rId2" Type="http://schemas.openxmlformats.org/officeDocument/2006/relationships/hyperlink" Target="https://smarterbalanced.alohahsap.org/resources/resources-2020-2021/centralized-reporting-user-guides-2020-2021"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hyperlink" Target="https://smarterbalanced.alohahsap.org/en/announcements/2021/08/appropriate-use-of-2021-hsap-results-guidance-document-now-availab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ichelle.Kalahiki@k12.hi.us" TargetMode="External"/><Relationship Id="rId2" Type="http://schemas.openxmlformats.org/officeDocument/2006/relationships/hyperlink" Target="mailto:Christine.Kaneshiro@k12.hi.us"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smarterbalanced.alohahsap.org/resources/resources-2020-2021/hidoe-reprographics-section-print-request-forms-for-sy-2020-2021-student-report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037" y="1419226"/>
            <a:ext cx="9945688" cy="1028700"/>
          </a:xfrm>
        </p:spPr>
        <p:txBody>
          <a:bodyPr/>
          <a:lstStyle/>
          <a:p>
            <a:r>
              <a:rPr lang="en-US" b="1" dirty="0"/>
              <a:t>Centralized Reporting System</a:t>
            </a:r>
          </a:p>
        </p:txBody>
      </p:sp>
      <p:sp>
        <p:nvSpPr>
          <p:cNvPr id="3" name="Subtitle 2"/>
          <p:cNvSpPr>
            <a:spLocks noGrp="1"/>
          </p:cNvSpPr>
          <p:nvPr>
            <p:ph type="subTitle" idx="1"/>
          </p:nvPr>
        </p:nvSpPr>
        <p:spPr>
          <a:xfrm>
            <a:off x="1703387" y="3100917"/>
            <a:ext cx="6400800" cy="842433"/>
          </a:xfrm>
        </p:spPr>
        <p:txBody>
          <a:bodyPr/>
          <a:lstStyle/>
          <a:p>
            <a:r>
              <a:rPr lang="en-US" dirty="0">
                <a:solidFill>
                  <a:schemeClr val="bg1"/>
                </a:solidFill>
                <a:latin typeface="+mj-lt"/>
              </a:rPr>
              <a:t>Including</a:t>
            </a:r>
            <a:r>
              <a:rPr lang="en-US" sz="1100" dirty="0">
                <a:solidFill>
                  <a:schemeClr val="bg1"/>
                </a:solidFill>
              </a:rPr>
              <a:t> </a:t>
            </a:r>
            <a:r>
              <a:rPr lang="en-US" dirty="0">
                <a:solidFill>
                  <a:schemeClr val="bg1"/>
                </a:solidFill>
              </a:rPr>
              <a:t>Accessing Student Reports and Distribution of Reports to Parents and Guardians    </a:t>
            </a:r>
          </a:p>
        </p:txBody>
      </p:sp>
    </p:spTree>
    <p:extLst>
      <p:ext uri="{BB962C8B-B14F-4D97-AF65-F5344CB8AC3E}">
        <p14:creationId xmlns:p14="http://schemas.microsoft.com/office/powerpoint/2010/main" val="424076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Performance by Student</a:t>
            </a:r>
          </a:p>
        </p:txBody>
      </p:sp>
      <p:sp>
        <p:nvSpPr>
          <p:cNvPr id="3" name="Content Placeholder 2"/>
          <p:cNvSpPr>
            <a:spLocks noGrp="1"/>
          </p:cNvSpPr>
          <p:nvPr>
            <p:ph idx="1"/>
          </p:nvPr>
        </p:nvSpPr>
        <p:spPr>
          <a:xfrm>
            <a:off x="8526567" y="2281460"/>
            <a:ext cx="2328334" cy="2671314"/>
          </a:xfrm>
        </p:spPr>
        <p:txBody>
          <a:bodyPr/>
          <a:lstStyle/>
          <a:p>
            <a:r>
              <a:rPr lang="en-US" dirty="0"/>
              <a:t>There are no claim scores for students in ELA or Math due to the shortened SB assessments</a:t>
            </a:r>
          </a:p>
        </p:txBody>
      </p:sp>
      <p:pic>
        <p:nvPicPr>
          <p:cNvPr id="6" name="Picture 5"/>
          <p:cNvPicPr>
            <a:picLocks noChangeAspect="1"/>
          </p:cNvPicPr>
          <p:nvPr/>
        </p:nvPicPr>
        <p:blipFill>
          <a:blip r:embed="rId2"/>
          <a:stretch>
            <a:fillRect/>
          </a:stretch>
        </p:blipFill>
        <p:spPr>
          <a:xfrm>
            <a:off x="1125898" y="975379"/>
            <a:ext cx="6756616" cy="5256088"/>
          </a:xfrm>
          <a:prstGeom prst="rect">
            <a:avLst/>
          </a:prstGeom>
        </p:spPr>
      </p:pic>
    </p:spTree>
    <p:extLst>
      <p:ext uri="{BB962C8B-B14F-4D97-AF65-F5344CB8AC3E}">
        <p14:creationId xmlns:p14="http://schemas.microsoft.com/office/powerpoint/2010/main" val="9588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Sorting, Downloading, and Printing</a:t>
            </a:r>
          </a:p>
        </p:txBody>
      </p:sp>
      <p:sp>
        <p:nvSpPr>
          <p:cNvPr id="3" name="Content Placeholder 2"/>
          <p:cNvSpPr>
            <a:spLocks noGrp="1"/>
          </p:cNvSpPr>
          <p:nvPr>
            <p:ph idx="1"/>
          </p:nvPr>
        </p:nvSpPr>
        <p:spPr>
          <a:xfrm>
            <a:off x="364066" y="1392237"/>
            <a:ext cx="10464801" cy="4483629"/>
          </a:xfrm>
        </p:spPr>
        <p:txBody>
          <a:bodyPr/>
          <a:lstStyle/>
          <a:p>
            <a:endParaRPr lang="en-US" dirty="0"/>
          </a:p>
        </p:txBody>
      </p:sp>
      <p:pic>
        <p:nvPicPr>
          <p:cNvPr id="4" name="Picture 3"/>
          <p:cNvPicPr>
            <a:picLocks noChangeAspect="1"/>
          </p:cNvPicPr>
          <p:nvPr/>
        </p:nvPicPr>
        <p:blipFill rotWithShape="1">
          <a:blip r:embed="rId2"/>
          <a:srcRect l="20617"/>
          <a:stretch/>
        </p:blipFill>
        <p:spPr>
          <a:xfrm>
            <a:off x="4123266" y="1071034"/>
            <a:ext cx="2722033" cy="1143000"/>
          </a:xfrm>
          <a:prstGeom prst="rect">
            <a:avLst/>
          </a:prstGeom>
        </p:spPr>
      </p:pic>
      <p:sp>
        <p:nvSpPr>
          <p:cNvPr id="7" name="Line Callout 2 6"/>
          <p:cNvSpPr/>
          <p:nvPr/>
        </p:nvSpPr>
        <p:spPr>
          <a:xfrm>
            <a:off x="8185944" y="2325810"/>
            <a:ext cx="1566333" cy="555545"/>
          </a:xfrm>
          <a:prstGeom prst="borderCallout2">
            <a:avLst>
              <a:gd name="adj1" fmla="val 24846"/>
              <a:gd name="adj2" fmla="val -4009"/>
              <a:gd name="adj3" fmla="val 12654"/>
              <a:gd name="adj4" fmla="val -16127"/>
              <a:gd name="adj5" fmla="val -68859"/>
              <a:gd name="adj6" fmla="val -1001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Prints current view</a:t>
            </a:r>
          </a:p>
        </p:txBody>
      </p:sp>
      <p:sp>
        <p:nvSpPr>
          <p:cNvPr id="9" name="Line Callout 2 8"/>
          <p:cNvSpPr/>
          <p:nvPr/>
        </p:nvSpPr>
        <p:spPr>
          <a:xfrm>
            <a:off x="8990541" y="1041400"/>
            <a:ext cx="2125133" cy="588432"/>
          </a:xfrm>
          <a:prstGeom prst="borderCallout2">
            <a:avLst>
              <a:gd name="adj1" fmla="val 27383"/>
              <a:gd name="adj2" fmla="val -859"/>
              <a:gd name="adj3" fmla="val 30261"/>
              <a:gd name="adj4" fmla="val -17221"/>
              <a:gd name="adj5" fmla="val 68754"/>
              <a:gd name="adj6" fmla="val -103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Search for results of a particular student</a:t>
            </a:r>
          </a:p>
        </p:txBody>
      </p:sp>
      <p:pic>
        <p:nvPicPr>
          <p:cNvPr id="10" name="Picture 9"/>
          <p:cNvPicPr>
            <a:picLocks noChangeAspect="1"/>
          </p:cNvPicPr>
          <p:nvPr/>
        </p:nvPicPr>
        <p:blipFill>
          <a:blip r:embed="rId3"/>
          <a:stretch>
            <a:fillRect/>
          </a:stretch>
        </p:blipFill>
        <p:spPr>
          <a:xfrm>
            <a:off x="250031" y="1392237"/>
            <a:ext cx="2517246" cy="1867146"/>
          </a:xfrm>
          <a:prstGeom prst="rect">
            <a:avLst/>
          </a:prstGeom>
        </p:spPr>
      </p:pic>
      <p:pic>
        <p:nvPicPr>
          <p:cNvPr id="11" name="Picture 10"/>
          <p:cNvPicPr>
            <a:picLocks noChangeAspect="1"/>
          </p:cNvPicPr>
          <p:nvPr/>
        </p:nvPicPr>
        <p:blipFill rotWithShape="1">
          <a:blip r:embed="rId4"/>
          <a:srcRect b="10444"/>
          <a:stretch/>
        </p:blipFill>
        <p:spPr>
          <a:xfrm>
            <a:off x="131496" y="3653700"/>
            <a:ext cx="11734800" cy="2177883"/>
          </a:xfrm>
          <a:prstGeom prst="rect">
            <a:avLst/>
          </a:prstGeom>
        </p:spPr>
      </p:pic>
      <p:cxnSp>
        <p:nvCxnSpPr>
          <p:cNvPr id="13" name="Straight Connector 12"/>
          <p:cNvCxnSpPr/>
          <p:nvPr/>
        </p:nvCxnSpPr>
        <p:spPr>
          <a:xfrm flipH="1" flipV="1">
            <a:off x="5782734" y="2074334"/>
            <a:ext cx="42333" cy="1579366"/>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 idx="3"/>
          </p:cNvCxnSpPr>
          <p:nvPr/>
        </p:nvCxnSpPr>
        <p:spPr>
          <a:xfrm flipH="1">
            <a:off x="2767277" y="1975577"/>
            <a:ext cx="1457590" cy="350233"/>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9761537" y="1770266"/>
            <a:ext cx="1298968" cy="1812684"/>
          </a:xfrm>
          <a:prstGeom prst="rect">
            <a:avLst/>
          </a:prstGeom>
          <a:ln w="19050">
            <a:solidFill>
              <a:schemeClr val="bg1"/>
            </a:solidFill>
          </a:ln>
        </p:spPr>
      </p:pic>
    </p:spTree>
    <p:extLst>
      <p:ext uri="{BB962C8B-B14F-4D97-AF65-F5344CB8AC3E}">
        <p14:creationId xmlns:p14="http://schemas.microsoft.com/office/powerpoint/2010/main" val="26445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Results Generator</a:t>
            </a:r>
          </a:p>
        </p:txBody>
      </p:sp>
      <p:pic>
        <p:nvPicPr>
          <p:cNvPr id="17" name="Content Placeholder 16"/>
          <p:cNvPicPr>
            <a:picLocks noGrp="1" noChangeAspect="1"/>
          </p:cNvPicPr>
          <p:nvPr>
            <p:ph idx="1"/>
          </p:nvPr>
        </p:nvPicPr>
        <p:blipFill>
          <a:blip r:embed="rId2"/>
          <a:stretch>
            <a:fillRect/>
          </a:stretch>
        </p:blipFill>
        <p:spPr>
          <a:xfrm>
            <a:off x="3577697" y="4406461"/>
            <a:ext cx="1743075" cy="1171575"/>
          </a:xfrm>
          <a:prstGeom prst="rect">
            <a:avLst/>
          </a:prstGeom>
        </p:spPr>
      </p:pic>
      <p:pic>
        <p:nvPicPr>
          <p:cNvPr id="4" name="Picture 3"/>
          <p:cNvPicPr>
            <a:picLocks noChangeAspect="1"/>
          </p:cNvPicPr>
          <p:nvPr/>
        </p:nvPicPr>
        <p:blipFill rotWithShape="1">
          <a:blip r:embed="rId3"/>
          <a:srcRect b="10444"/>
          <a:stretch/>
        </p:blipFill>
        <p:spPr>
          <a:xfrm>
            <a:off x="364066" y="1172633"/>
            <a:ext cx="10869084" cy="2177883"/>
          </a:xfrm>
          <a:prstGeom prst="rect">
            <a:avLst/>
          </a:prstGeom>
        </p:spPr>
      </p:pic>
      <p:grpSp>
        <p:nvGrpSpPr>
          <p:cNvPr id="22" name="Group 21"/>
          <p:cNvGrpSpPr/>
          <p:nvPr/>
        </p:nvGrpSpPr>
        <p:grpSpPr>
          <a:xfrm>
            <a:off x="1049867" y="1967917"/>
            <a:ext cx="3996267" cy="1722409"/>
            <a:chOff x="1049867" y="1967917"/>
            <a:chExt cx="3996267" cy="1722409"/>
          </a:xfrm>
        </p:grpSpPr>
        <p:pic>
          <p:nvPicPr>
            <p:cNvPr id="5" name="Picture 4"/>
            <p:cNvPicPr>
              <a:picLocks noChangeAspect="1"/>
            </p:cNvPicPr>
            <p:nvPr/>
          </p:nvPicPr>
          <p:blipFill rotWithShape="1">
            <a:blip r:embed="rId4"/>
            <a:srcRect l="2299" t="2281" r="5710"/>
            <a:stretch/>
          </p:blipFill>
          <p:spPr>
            <a:xfrm>
              <a:off x="3818466" y="1967917"/>
              <a:ext cx="1227668" cy="1722408"/>
            </a:xfrm>
            <a:prstGeom prst="rect">
              <a:avLst/>
            </a:prstGeom>
            <a:ln w="12700">
              <a:solidFill>
                <a:schemeClr val="bg1"/>
              </a:solidFill>
            </a:ln>
          </p:spPr>
        </p:pic>
        <p:cxnSp>
          <p:nvCxnSpPr>
            <p:cNvPr id="6" name="Straight Connector 5"/>
            <p:cNvCxnSpPr/>
            <p:nvPr/>
          </p:nvCxnSpPr>
          <p:spPr>
            <a:xfrm flipH="1" flipV="1">
              <a:off x="1049867" y="2556933"/>
              <a:ext cx="2768600" cy="1133393"/>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49867" y="1967918"/>
              <a:ext cx="2768600" cy="589015"/>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a:endCxn id="17" idx="0"/>
          </p:cNvCxnSpPr>
          <p:nvPr/>
        </p:nvCxnSpPr>
        <p:spPr>
          <a:xfrm>
            <a:off x="4436533" y="3776133"/>
            <a:ext cx="12702" cy="630328"/>
          </a:xfrm>
          <a:prstGeom prst="straightConnector1">
            <a:avLst/>
          </a:prstGeom>
          <a:ln w="285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893733" y="3587583"/>
            <a:ext cx="5287963" cy="2390775"/>
            <a:chOff x="4893733" y="3587583"/>
            <a:chExt cx="5287963" cy="2390775"/>
          </a:xfrm>
        </p:grpSpPr>
        <p:pic>
          <p:nvPicPr>
            <p:cNvPr id="18" name="Picture 17"/>
            <p:cNvPicPr>
              <a:picLocks noChangeAspect="1"/>
            </p:cNvPicPr>
            <p:nvPr/>
          </p:nvPicPr>
          <p:blipFill>
            <a:blip r:embed="rId5"/>
            <a:stretch>
              <a:fillRect/>
            </a:stretch>
          </p:blipFill>
          <p:spPr>
            <a:xfrm>
              <a:off x="6819371" y="3587583"/>
              <a:ext cx="3362325" cy="2390775"/>
            </a:xfrm>
            <a:prstGeom prst="rect">
              <a:avLst/>
            </a:prstGeom>
          </p:spPr>
        </p:pic>
        <p:cxnSp>
          <p:nvCxnSpPr>
            <p:cNvPr id="27" name="Straight Arrow Connector 26"/>
            <p:cNvCxnSpPr/>
            <p:nvPr/>
          </p:nvCxnSpPr>
          <p:spPr>
            <a:xfrm>
              <a:off x="4893733" y="3776133"/>
              <a:ext cx="1837267" cy="931334"/>
            </a:xfrm>
            <a:prstGeom prst="straightConnector1">
              <a:avLst/>
            </a:prstGeom>
            <a:ln w="285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08241" y="3486601"/>
            <a:ext cx="3720295" cy="2788234"/>
            <a:chOff x="208241" y="3486601"/>
            <a:chExt cx="3720295" cy="2788234"/>
          </a:xfrm>
        </p:grpSpPr>
        <p:cxnSp>
          <p:nvCxnSpPr>
            <p:cNvPr id="24" name="Straight Arrow Connector 23"/>
            <p:cNvCxnSpPr/>
            <p:nvPr/>
          </p:nvCxnSpPr>
          <p:spPr>
            <a:xfrm flipH="1">
              <a:off x="3373968" y="3776133"/>
              <a:ext cx="554568" cy="163398"/>
            </a:xfrm>
            <a:prstGeom prst="straightConnector1">
              <a:avLst/>
            </a:prstGeom>
            <a:ln w="285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a:stretch>
              <a:fillRect/>
            </a:stretch>
          </p:blipFill>
          <p:spPr>
            <a:xfrm>
              <a:off x="1567193" y="3486601"/>
              <a:ext cx="1806775" cy="2788234"/>
            </a:xfrm>
            <a:prstGeom prst="rect">
              <a:avLst/>
            </a:prstGeom>
          </p:spPr>
        </p:pic>
        <p:sp>
          <p:nvSpPr>
            <p:cNvPr id="9" name="TextBox 8"/>
            <p:cNvSpPr txBox="1"/>
            <p:nvPr/>
          </p:nvSpPr>
          <p:spPr>
            <a:xfrm>
              <a:off x="208241" y="3982084"/>
              <a:ext cx="1206499" cy="1015663"/>
            </a:xfrm>
            <a:prstGeom prst="rect">
              <a:avLst/>
            </a:prstGeom>
            <a:solidFill>
              <a:schemeClr val="tx1"/>
            </a:solidFill>
          </p:spPr>
          <p:txBody>
            <a:bodyPr wrap="square" rtlCol="0">
              <a:spAutoFit/>
            </a:bodyPr>
            <a:lstStyle/>
            <a:p>
              <a:pPr algn="ctr"/>
              <a:r>
                <a:rPr lang="en-US" sz="1200" b="1" dirty="0">
                  <a:solidFill>
                    <a:schemeClr val="bg1"/>
                  </a:solidFill>
                </a:rPr>
                <a:t>Select </a:t>
              </a:r>
              <a:r>
                <a:rPr lang="en-US" sz="1200" b="1" u="sng" dirty="0">
                  <a:solidFill>
                    <a:schemeClr val="accent6"/>
                  </a:solidFill>
                </a:rPr>
                <a:t>only</a:t>
              </a:r>
              <a:r>
                <a:rPr lang="en-US" sz="1200" b="1" dirty="0">
                  <a:solidFill>
                    <a:schemeClr val="bg1"/>
                  </a:solidFill>
                </a:rPr>
                <a:t> the test reasons you are interested in</a:t>
              </a:r>
            </a:p>
          </p:txBody>
        </p:sp>
      </p:grpSp>
    </p:spTree>
    <p:extLst>
      <p:ext uri="{BB962C8B-B14F-4D97-AF65-F5344CB8AC3E}">
        <p14:creationId xmlns:p14="http://schemas.microsoft.com/office/powerpoint/2010/main" val="371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6130" y="136419"/>
            <a:ext cx="9974853" cy="2441227"/>
            <a:chOff x="66130" y="136419"/>
            <a:chExt cx="9974853" cy="2441227"/>
          </a:xfrm>
        </p:grpSpPr>
        <p:pic>
          <p:nvPicPr>
            <p:cNvPr id="4" name="Picture 3"/>
            <p:cNvPicPr>
              <a:picLocks noChangeAspect="1"/>
            </p:cNvPicPr>
            <p:nvPr/>
          </p:nvPicPr>
          <p:blipFill rotWithShape="1">
            <a:blip r:embed="rId2"/>
            <a:srcRect b="10444"/>
            <a:stretch/>
          </p:blipFill>
          <p:spPr>
            <a:xfrm>
              <a:off x="66130" y="136419"/>
              <a:ext cx="9974853" cy="2199816"/>
            </a:xfrm>
            <a:prstGeom prst="rect">
              <a:avLst/>
            </a:prstGeom>
            <a:ln w="12700">
              <a:solidFill>
                <a:schemeClr val="bg1"/>
              </a:solidFill>
            </a:ln>
          </p:spPr>
        </p:pic>
        <p:pic>
          <p:nvPicPr>
            <p:cNvPr id="3" name="Picture 2"/>
            <p:cNvPicPr>
              <a:picLocks noChangeAspect="1"/>
            </p:cNvPicPr>
            <p:nvPr/>
          </p:nvPicPr>
          <p:blipFill>
            <a:blip r:embed="rId3"/>
            <a:stretch>
              <a:fillRect/>
            </a:stretch>
          </p:blipFill>
          <p:spPr>
            <a:xfrm>
              <a:off x="4833136" y="368209"/>
              <a:ext cx="2664362" cy="2209437"/>
            </a:xfrm>
            <a:prstGeom prst="rect">
              <a:avLst/>
            </a:prstGeom>
            <a:ln w="12700">
              <a:solidFill>
                <a:schemeClr val="bg1"/>
              </a:solidFill>
            </a:ln>
          </p:spPr>
        </p:pic>
        <p:cxnSp>
          <p:nvCxnSpPr>
            <p:cNvPr id="20" name="Straight Connector 19"/>
            <p:cNvCxnSpPr/>
            <p:nvPr/>
          </p:nvCxnSpPr>
          <p:spPr>
            <a:xfrm>
              <a:off x="7497498" y="399764"/>
              <a:ext cx="732102" cy="932647"/>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sp>
        <p:nvSpPr>
          <p:cNvPr id="11" name="Content Placeholder 10"/>
          <p:cNvSpPr>
            <a:spLocks noGrp="1"/>
          </p:cNvSpPr>
          <p:nvPr>
            <p:ph idx="1"/>
          </p:nvPr>
        </p:nvSpPr>
        <p:spPr>
          <a:xfrm>
            <a:off x="296241" y="2577648"/>
            <a:ext cx="10464801" cy="3631564"/>
          </a:xfrm>
        </p:spPr>
        <p:txBody>
          <a:bodyPr anchor="t"/>
          <a:lstStyle/>
          <a:p>
            <a:r>
              <a:rPr lang="en-US" dirty="0"/>
              <a:t>Report Type: ISRs as a pdf or Data File as </a:t>
            </a:r>
            <a:r>
              <a:rPr lang="en-US" dirty="0" err="1"/>
              <a:t>xls</a:t>
            </a:r>
            <a:r>
              <a:rPr lang="en-US" dirty="0"/>
              <a:t> or csv.</a:t>
            </a:r>
          </a:p>
          <a:p>
            <a:r>
              <a:rPr lang="en-US" dirty="0"/>
              <a:t>Print Options: All selected students reported in one pdf or each student as a separate pdf.</a:t>
            </a:r>
          </a:p>
          <a:p>
            <a:r>
              <a:rPr lang="en-US" dirty="0"/>
              <a:t>PDF Type: Simple report with scale score only or a detailed report with additional information such as longitudinal trends.</a:t>
            </a:r>
          </a:p>
          <a:p>
            <a:r>
              <a:rPr lang="en-US" dirty="0"/>
              <a:t>Supplemental Materials: Includes a cover sheet about the assessment being reported. This is the sheet that had included the superintendent’s letter in the past. </a:t>
            </a:r>
          </a:p>
        </p:txBody>
      </p:sp>
      <p:cxnSp>
        <p:nvCxnSpPr>
          <p:cNvPr id="19" name="Straight Connector 18"/>
          <p:cNvCxnSpPr/>
          <p:nvPr/>
        </p:nvCxnSpPr>
        <p:spPr>
          <a:xfrm flipV="1">
            <a:off x="7497498" y="1310249"/>
            <a:ext cx="732102" cy="1267399"/>
          </a:xfrm>
          <a:prstGeom prst="line">
            <a:avLst/>
          </a:prstGeom>
          <a:ln w="19050">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45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Simple </a:t>
            </a:r>
            <a:br>
              <a:rPr lang="en-US" b="1" dirty="0"/>
            </a:br>
            <a:r>
              <a:rPr lang="en-US" b="1" dirty="0"/>
              <a:t>Report: ELA</a:t>
            </a:r>
          </a:p>
        </p:txBody>
      </p:sp>
      <p:pic>
        <p:nvPicPr>
          <p:cNvPr id="4" name="Picture 3"/>
          <p:cNvPicPr>
            <a:picLocks noChangeAspect="1"/>
          </p:cNvPicPr>
          <p:nvPr/>
        </p:nvPicPr>
        <p:blipFill rotWithShape="1">
          <a:blip r:embed="rId2"/>
          <a:srcRect l="2663" t="4219" r="3696" b="3101"/>
          <a:stretch/>
        </p:blipFill>
        <p:spPr>
          <a:xfrm>
            <a:off x="2743200" y="76201"/>
            <a:ext cx="7176576" cy="6172200"/>
          </a:xfrm>
          <a:prstGeom prst="rect">
            <a:avLst/>
          </a:prstGeom>
        </p:spPr>
      </p:pic>
    </p:spTree>
    <p:extLst>
      <p:ext uri="{BB962C8B-B14F-4D97-AF65-F5344CB8AC3E}">
        <p14:creationId xmlns:p14="http://schemas.microsoft.com/office/powerpoint/2010/main" val="336909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6"/>
            <a:ext cx="11379200" cy="1833034"/>
          </a:xfrm>
        </p:spPr>
        <p:txBody>
          <a:bodyPr>
            <a:normAutofit/>
          </a:bodyPr>
          <a:lstStyle/>
          <a:p>
            <a:r>
              <a:rPr lang="en-US" sz="3200" b="1" dirty="0"/>
              <a:t>The Simple </a:t>
            </a:r>
            <a:br>
              <a:rPr lang="en-US" sz="3200" b="1" dirty="0"/>
            </a:br>
            <a:r>
              <a:rPr lang="en-US" sz="3200" b="1" dirty="0"/>
              <a:t>Report:</a:t>
            </a:r>
            <a:br>
              <a:rPr lang="en-US" sz="3200" b="1" dirty="0"/>
            </a:br>
            <a:r>
              <a:rPr lang="en-US" sz="3200" b="1" dirty="0"/>
              <a:t>Science</a:t>
            </a:r>
            <a:endParaRPr lang="en-US" sz="3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t="1011" b="885"/>
          <a:stretch/>
        </p:blipFill>
        <p:spPr>
          <a:xfrm>
            <a:off x="3172972" y="0"/>
            <a:ext cx="6191161" cy="6248400"/>
          </a:xfrm>
          <a:prstGeom prst="rect">
            <a:avLst/>
          </a:prstGeom>
        </p:spPr>
      </p:pic>
    </p:spTree>
    <p:extLst>
      <p:ext uri="{BB962C8B-B14F-4D97-AF65-F5344CB8AC3E}">
        <p14:creationId xmlns:p14="http://schemas.microsoft.com/office/powerpoint/2010/main" val="370241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6"/>
            <a:ext cx="5408084" cy="999067"/>
          </a:xfrm>
        </p:spPr>
        <p:txBody>
          <a:bodyPr>
            <a:normAutofit fontScale="90000"/>
          </a:bodyPr>
          <a:lstStyle/>
          <a:p>
            <a:r>
              <a:rPr lang="en-US" b="1" dirty="0"/>
              <a:t>The Detailed Report with Supplemental Materials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8895" y="1253769"/>
            <a:ext cx="3400172" cy="4462383"/>
          </a:xfrm>
          <a:prstGeom prst="rect">
            <a:avLst/>
          </a:prstGeom>
        </p:spPr>
      </p:pic>
      <p:pic>
        <p:nvPicPr>
          <p:cNvPr id="9" name="Picture 8"/>
          <p:cNvPicPr>
            <a:picLocks noChangeAspect="1"/>
          </p:cNvPicPr>
          <p:nvPr/>
        </p:nvPicPr>
        <p:blipFill>
          <a:blip r:embed="rId3"/>
          <a:stretch>
            <a:fillRect/>
          </a:stretch>
        </p:blipFill>
        <p:spPr>
          <a:xfrm>
            <a:off x="3691467" y="1253769"/>
            <a:ext cx="7756761" cy="4472139"/>
          </a:xfrm>
          <a:prstGeom prst="rect">
            <a:avLst/>
          </a:prstGeom>
        </p:spPr>
      </p:pic>
    </p:spTree>
    <p:extLst>
      <p:ext uri="{BB962C8B-B14F-4D97-AF65-F5344CB8AC3E}">
        <p14:creationId xmlns:p14="http://schemas.microsoft.com/office/powerpoint/2010/main" val="123513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6"/>
            <a:ext cx="3884084" cy="727605"/>
          </a:xfrm>
        </p:spPr>
        <p:txBody>
          <a:bodyPr/>
          <a:lstStyle/>
          <a:p>
            <a:r>
              <a:rPr lang="en-US" b="1" dirty="0"/>
              <a:t>CRS Resources</a:t>
            </a:r>
          </a:p>
        </p:txBody>
      </p:sp>
      <p:sp>
        <p:nvSpPr>
          <p:cNvPr id="3" name="Content Placeholder 2"/>
          <p:cNvSpPr>
            <a:spLocks noGrp="1"/>
          </p:cNvSpPr>
          <p:nvPr>
            <p:ph idx="1"/>
          </p:nvPr>
        </p:nvSpPr>
        <p:spPr>
          <a:xfrm>
            <a:off x="372533" y="901171"/>
            <a:ext cx="10464801" cy="4483629"/>
          </a:xfrm>
        </p:spPr>
        <p:txBody>
          <a:bodyPr anchor="t"/>
          <a:lstStyle/>
          <a:p>
            <a:pPr marL="0" indent="0">
              <a:buNone/>
            </a:pPr>
            <a:r>
              <a:rPr lang="en-US" dirty="0"/>
              <a:t>There are a number of excellent CRS resources at: alohahsap.org &gt;&gt;&gt; Resources &gt;&gt;&gt;After Testing &gt;&gt;&gt; Reporting </a:t>
            </a:r>
          </a:p>
          <a:p>
            <a:pPr marL="515938" lvl="1"/>
            <a:r>
              <a:rPr lang="en-US" b="1" dirty="0">
                <a:solidFill>
                  <a:schemeClr val="accent1">
                    <a:lumMod val="60000"/>
                    <a:lumOff val="40000"/>
                  </a:schemeClr>
                </a:solidFill>
                <a:hlinkClick r:id="rId2"/>
              </a:rPr>
              <a:t>Centralized Reporting User Guides 2020-2021 </a:t>
            </a:r>
            <a:endParaRPr lang="en-US" b="1" dirty="0">
              <a:solidFill>
                <a:schemeClr val="accent1">
                  <a:lumMod val="60000"/>
                  <a:lumOff val="40000"/>
                </a:schemeClr>
              </a:solidFill>
            </a:endParaRPr>
          </a:p>
          <a:p>
            <a:pPr marL="515938" lvl="1"/>
            <a:endParaRPr lang="en-US" b="1" dirty="0">
              <a:solidFill>
                <a:schemeClr val="accent1">
                  <a:lumMod val="60000"/>
                  <a:lumOff val="40000"/>
                </a:schemeClr>
              </a:solidFill>
              <a:hlinkClick r:id="rId2"/>
            </a:endParaRPr>
          </a:p>
          <a:p>
            <a:pPr marL="515938" lvl="1"/>
            <a:r>
              <a:rPr lang="en-US" b="1" dirty="0">
                <a:solidFill>
                  <a:schemeClr val="accent1">
                    <a:lumMod val="60000"/>
                    <a:lumOff val="40000"/>
                  </a:schemeClr>
                </a:solidFill>
                <a:hlinkClick r:id="rId3"/>
              </a:rPr>
              <a:t>CRS Training Modules</a:t>
            </a:r>
            <a:endParaRPr lang="en-US" b="1" dirty="0">
              <a:solidFill>
                <a:schemeClr val="accent1">
                  <a:lumMod val="60000"/>
                  <a:lumOff val="40000"/>
                </a:schemeClr>
              </a:solidFill>
              <a:hlinkClick r:id="rId2"/>
            </a:endParaRPr>
          </a:p>
          <a:p>
            <a:endParaRPr lang="en-US" dirty="0"/>
          </a:p>
        </p:txBody>
      </p:sp>
      <p:pic>
        <p:nvPicPr>
          <p:cNvPr id="4" name="Picture 3"/>
          <p:cNvPicPr>
            <a:picLocks noChangeAspect="1"/>
          </p:cNvPicPr>
          <p:nvPr/>
        </p:nvPicPr>
        <p:blipFill rotWithShape="1">
          <a:blip r:embed="rId4"/>
          <a:srcRect t="48389" b="3377"/>
          <a:stretch/>
        </p:blipFill>
        <p:spPr>
          <a:xfrm>
            <a:off x="5448302" y="2890837"/>
            <a:ext cx="4326673" cy="2646363"/>
          </a:xfrm>
          <a:prstGeom prst="rect">
            <a:avLst/>
          </a:prstGeom>
        </p:spPr>
      </p:pic>
      <p:pic>
        <p:nvPicPr>
          <p:cNvPr id="5" name="Picture 4"/>
          <p:cNvPicPr>
            <a:picLocks noChangeAspect="1"/>
          </p:cNvPicPr>
          <p:nvPr/>
        </p:nvPicPr>
        <p:blipFill rotWithShape="1">
          <a:blip r:embed="rId4"/>
          <a:srcRect b="51765"/>
          <a:stretch/>
        </p:blipFill>
        <p:spPr>
          <a:xfrm>
            <a:off x="979812" y="2890837"/>
            <a:ext cx="4326673" cy="2646362"/>
          </a:xfrm>
          <a:prstGeom prst="rect">
            <a:avLst/>
          </a:prstGeom>
        </p:spPr>
      </p:pic>
    </p:spTree>
    <p:extLst>
      <p:ext uri="{BB962C8B-B14F-4D97-AF65-F5344CB8AC3E}">
        <p14:creationId xmlns:p14="http://schemas.microsoft.com/office/powerpoint/2010/main" val="1487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6"/>
            <a:ext cx="9980084" cy="999067"/>
          </a:xfrm>
        </p:spPr>
        <p:txBody>
          <a:bodyPr>
            <a:normAutofit fontScale="90000"/>
          </a:bodyPr>
          <a:lstStyle/>
          <a:p>
            <a:r>
              <a:rPr lang="en-US" b="1" dirty="0"/>
              <a:t>Cautions Regarding SY2020-2021 Data and Reports</a:t>
            </a:r>
          </a:p>
        </p:txBody>
      </p:sp>
      <p:sp>
        <p:nvSpPr>
          <p:cNvPr id="3" name="Content Placeholder 2"/>
          <p:cNvSpPr>
            <a:spLocks noGrp="1"/>
          </p:cNvSpPr>
          <p:nvPr>
            <p:ph idx="1"/>
          </p:nvPr>
        </p:nvSpPr>
        <p:spPr>
          <a:xfrm>
            <a:off x="143933" y="1172633"/>
            <a:ext cx="11226801" cy="4483629"/>
          </a:xfrm>
        </p:spPr>
        <p:txBody>
          <a:bodyPr anchor="t">
            <a:normAutofit/>
          </a:bodyPr>
          <a:lstStyle/>
          <a:p>
            <a:pPr marL="0" indent="0">
              <a:buNone/>
            </a:pPr>
            <a:r>
              <a:rPr lang="en-US" sz="1600" dirty="0">
                <a:solidFill>
                  <a:schemeClr val="bg1"/>
                </a:solidFill>
              </a:rPr>
              <a:t>The Department encourages educators to use the HSAP test results for appropriate purposes that recognizes the impact of the COVID-19 pandemic. </a:t>
            </a:r>
          </a:p>
          <a:p>
            <a:pPr marL="0" indent="0">
              <a:buNone/>
            </a:pPr>
            <a:r>
              <a:rPr lang="en-US" sz="1600" dirty="0">
                <a:solidFill>
                  <a:schemeClr val="bg1"/>
                </a:solidFill>
              </a:rPr>
              <a:t>Remember: </a:t>
            </a:r>
          </a:p>
          <a:p>
            <a:pPr lvl="1"/>
            <a:r>
              <a:rPr lang="en-US" sz="1600" dirty="0">
                <a:solidFill>
                  <a:schemeClr val="bg1"/>
                </a:solidFill>
              </a:rPr>
              <a:t>Teachers, school leaders, and parents have gone to great lengths to help students learn as much as possible last year despite unprecedented challenges. </a:t>
            </a:r>
          </a:p>
          <a:p>
            <a:pPr lvl="1"/>
            <a:r>
              <a:rPr lang="en-US" sz="1600" dirty="0">
                <a:solidFill>
                  <a:schemeClr val="bg1"/>
                </a:solidFill>
              </a:rPr>
              <a:t>End-of-year test scores provide important information and should be interpreted thoughtfully, and always in combination with other information, such as students’ grades, teachers’ observations, and attendance patterns. </a:t>
            </a:r>
          </a:p>
          <a:p>
            <a:pPr lvl="1"/>
            <a:r>
              <a:rPr lang="en-US" sz="1600" dirty="0">
                <a:solidFill>
                  <a:schemeClr val="bg1"/>
                </a:solidFill>
              </a:rPr>
              <a:t>Students experienced various learning disruptions this school year, which may have included first-time experiences with remote learning, limited access to internet and technology, reduced instructional time, and varying degrees of supports and resources when learning at home.</a:t>
            </a:r>
          </a:p>
          <a:p>
            <a:pPr lvl="1"/>
            <a:r>
              <a:rPr lang="en-US" sz="1600" dirty="0">
                <a:solidFill>
                  <a:schemeClr val="bg1"/>
                </a:solidFill>
              </a:rPr>
              <a:t>Some students were able to take tests this school year while others were not due to safety concerns, challenges with technology, or other barriers. Students had varying access to take state tests. Thus, some student groups will be overrepresented in the results and others may be underrepresented. </a:t>
            </a:r>
          </a:p>
          <a:p>
            <a:pPr marL="0" indent="0">
              <a:buNone/>
            </a:pPr>
            <a:endParaRPr lang="en-US" sz="1600" dirty="0">
              <a:solidFill>
                <a:schemeClr val="bg1"/>
              </a:solidFill>
            </a:endParaRPr>
          </a:p>
        </p:txBody>
      </p:sp>
      <p:sp>
        <p:nvSpPr>
          <p:cNvPr id="4" name="Rectangle 3"/>
          <p:cNvSpPr/>
          <p:nvPr/>
        </p:nvSpPr>
        <p:spPr>
          <a:xfrm>
            <a:off x="2980267" y="5250963"/>
            <a:ext cx="6096000" cy="538609"/>
          </a:xfrm>
          <a:prstGeom prst="rect">
            <a:avLst/>
          </a:prstGeom>
        </p:spPr>
        <p:txBody>
          <a:bodyPr>
            <a:spAutoFit/>
          </a:bodyPr>
          <a:lstStyle/>
          <a:p>
            <a:endParaRPr lang="en-US" sz="1100" dirty="0">
              <a:solidFill>
                <a:schemeClr val="accent1">
                  <a:lumMod val="60000"/>
                  <a:lumOff val="40000"/>
                </a:schemeClr>
              </a:solidFill>
              <a:latin typeface="Century Gothic" panose="020B0502020202020204" pitchFamily="34" charset="0"/>
            </a:endParaRPr>
          </a:p>
          <a:p>
            <a:r>
              <a:rPr lang="en-US" sz="1100" dirty="0">
                <a:solidFill>
                  <a:schemeClr val="accent1">
                    <a:lumMod val="60000"/>
                    <a:lumOff val="40000"/>
                  </a:schemeClr>
                </a:solidFill>
                <a:latin typeface="Century Gothic" panose="020B0502020202020204" pitchFamily="34" charset="0"/>
              </a:rPr>
              <a:t> </a:t>
            </a:r>
            <a:r>
              <a:rPr lang="en-US" dirty="0">
                <a:solidFill>
                  <a:schemeClr val="accent1">
                    <a:lumMod val="60000"/>
                    <a:lumOff val="40000"/>
                  </a:schemeClr>
                </a:solidFill>
                <a:latin typeface="Century Gothic" panose="020B0502020202020204" pitchFamily="34" charset="0"/>
                <a:hlinkClick r:id="rId2"/>
              </a:rPr>
              <a:t>Appropriate Use of SY 2020-21 HSAP RESULTS </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42074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6"/>
            <a:ext cx="9734551" cy="999067"/>
          </a:xfrm>
        </p:spPr>
        <p:txBody>
          <a:bodyPr>
            <a:normAutofit fontScale="90000"/>
          </a:bodyPr>
          <a:lstStyle/>
          <a:p>
            <a:r>
              <a:rPr lang="en-US" b="1" dirty="0"/>
              <a:t>Accessing and Distributing Last Year’s Reports to Parents and Guardians</a:t>
            </a:r>
          </a:p>
        </p:txBody>
      </p:sp>
      <p:sp>
        <p:nvSpPr>
          <p:cNvPr id="3" name="Content Placeholder 2"/>
          <p:cNvSpPr>
            <a:spLocks noGrp="1"/>
          </p:cNvSpPr>
          <p:nvPr>
            <p:ph idx="1"/>
          </p:nvPr>
        </p:nvSpPr>
        <p:spPr/>
        <p:txBody>
          <a:bodyPr anchor="t"/>
          <a:lstStyle/>
          <a:p>
            <a:r>
              <a:rPr lang="en-US" dirty="0">
                <a:solidFill>
                  <a:schemeClr val="bg1"/>
                </a:solidFill>
              </a:rPr>
              <a:t>Student reports for statewide assessment in SY 2020-2021 need to be shared with parents/guardians of their </a:t>
            </a:r>
            <a:r>
              <a:rPr lang="en-US" u="sng" dirty="0">
                <a:solidFill>
                  <a:schemeClr val="bg1"/>
                </a:solidFill>
              </a:rPr>
              <a:t>current students</a:t>
            </a:r>
            <a:r>
              <a:rPr lang="en-US" dirty="0">
                <a:solidFill>
                  <a:schemeClr val="bg1"/>
                </a:solidFill>
              </a:rPr>
              <a:t>.</a:t>
            </a:r>
          </a:p>
          <a:p>
            <a:r>
              <a:rPr lang="en-US" dirty="0">
                <a:solidFill>
                  <a:schemeClr val="bg1"/>
                </a:solidFill>
              </a:rPr>
              <a:t>This year you will not be receiving a “box of reports” at your school. You will need to download the reports from CRS. </a:t>
            </a:r>
          </a:p>
          <a:p>
            <a:r>
              <a:rPr lang="en-US" dirty="0">
                <a:solidFill>
                  <a:schemeClr val="bg1"/>
                </a:solidFill>
              </a:rPr>
              <a:t>You should download the detailed report with the supplemental materials.</a:t>
            </a:r>
          </a:p>
          <a:p>
            <a:r>
              <a:rPr lang="en-US" dirty="0">
                <a:solidFill>
                  <a:schemeClr val="bg1"/>
                </a:solidFill>
              </a:rPr>
              <a:t>Once the reports are downloaded a school has three options:</a:t>
            </a:r>
          </a:p>
          <a:p>
            <a:pPr marL="914400" lvl="1" indent="-457200">
              <a:buFont typeface="+mj-lt"/>
              <a:buAutoNum type="arabicPeriod"/>
            </a:pPr>
            <a:r>
              <a:rPr lang="en-US" dirty="0">
                <a:solidFill>
                  <a:schemeClr val="bg1"/>
                </a:solidFill>
              </a:rPr>
              <a:t>If you have a reliable and secure means, you can provide the reports to parents electronically,</a:t>
            </a:r>
          </a:p>
          <a:p>
            <a:pPr marL="914400" lvl="1" indent="-457200">
              <a:buFont typeface="+mj-lt"/>
              <a:buAutoNum type="arabicPeriod"/>
            </a:pPr>
            <a:r>
              <a:rPr lang="en-US" dirty="0">
                <a:solidFill>
                  <a:schemeClr val="bg1"/>
                </a:solidFill>
              </a:rPr>
              <a:t>You can print the reports at the school and distribute them to parents, or </a:t>
            </a:r>
          </a:p>
          <a:p>
            <a:pPr marL="914400" lvl="1" indent="-457200">
              <a:buFont typeface="+mj-lt"/>
              <a:buAutoNum type="arabicPeriod"/>
            </a:pPr>
            <a:r>
              <a:rPr lang="en-US" dirty="0">
                <a:solidFill>
                  <a:schemeClr val="bg1"/>
                </a:solidFill>
              </a:rPr>
              <a:t>You can download the report files and sent them to the Reprographics Section who will print them for you at the Assessment Sections Expense.</a:t>
            </a:r>
          </a:p>
        </p:txBody>
      </p:sp>
    </p:spTree>
    <p:extLst>
      <p:ext uri="{BB962C8B-B14F-4D97-AF65-F5344CB8AC3E}">
        <p14:creationId xmlns:p14="http://schemas.microsoft.com/office/powerpoint/2010/main" val="330823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From ORS to CRS</a:t>
            </a:r>
          </a:p>
        </p:txBody>
      </p:sp>
      <p:sp>
        <p:nvSpPr>
          <p:cNvPr id="3" name="Content Placeholder 2"/>
          <p:cNvSpPr>
            <a:spLocks noGrp="1"/>
          </p:cNvSpPr>
          <p:nvPr>
            <p:ph idx="1"/>
          </p:nvPr>
        </p:nvSpPr>
        <p:spPr>
          <a:xfrm>
            <a:off x="364066" y="1375304"/>
            <a:ext cx="10989734" cy="4483629"/>
          </a:xfrm>
        </p:spPr>
        <p:txBody>
          <a:bodyPr/>
          <a:lstStyle/>
          <a:p>
            <a:r>
              <a:rPr lang="en-US" dirty="0">
                <a:solidFill>
                  <a:schemeClr val="bg1"/>
                </a:solidFill>
              </a:rPr>
              <a:t>CRS contains the same types of the information previously found in ORS and </a:t>
            </a:r>
            <a:r>
              <a:rPr lang="en-US" dirty="0" err="1">
                <a:solidFill>
                  <a:schemeClr val="bg1"/>
                </a:solidFill>
              </a:rPr>
              <a:t>AIRWays</a:t>
            </a:r>
            <a:r>
              <a:rPr lang="en-US" dirty="0">
                <a:solidFill>
                  <a:schemeClr val="bg1"/>
                </a:solidFill>
              </a:rPr>
              <a:t> Reporting including:</a:t>
            </a:r>
          </a:p>
          <a:p>
            <a:pPr lvl="2"/>
            <a:r>
              <a:rPr lang="en-US" sz="2000" dirty="0">
                <a:solidFill>
                  <a:schemeClr val="bg1"/>
                </a:solidFill>
              </a:rPr>
              <a:t>Test Results from 2014 – 2021 (will include SY 2021-22 as tests are administered); </a:t>
            </a:r>
          </a:p>
          <a:p>
            <a:pPr lvl="2"/>
            <a:r>
              <a:rPr lang="en-US" sz="2000" dirty="0">
                <a:solidFill>
                  <a:schemeClr val="bg1"/>
                </a:solidFill>
              </a:rPr>
              <a:t>Score Reports for Summative, Interim, and Checkpoint Tests;</a:t>
            </a:r>
          </a:p>
          <a:p>
            <a:pPr lvl="2"/>
            <a:r>
              <a:rPr lang="en-US" sz="2000" dirty="0">
                <a:solidFill>
                  <a:schemeClr val="bg1"/>
                </a:solidFill>
              </a:rPr>
              <a:t>School and Roster Reports;</a:t>
            </a:r>
          </a:p>
          <a:p>
            <a:pPr lvl="2"/>
            <a:r>
              <a:rPr lang="en-US" sz="2000" dirty="0">
                <a:solidFill>
                  <a:schemeClr val="bg1"/>
                </a:solidFill>
              </a:rPr>
              <a:t>Summary Statistics (as </a:t>
            </a:r>
            <a:r>
              <a:rPr lang="en-US" sz="2000" dirty="0" err="1">
                <a:solidFill>
                  <a:schemeClr val="bg1"/>
                </a:solidFill>
              </a:rPr>
              <a:t>xls</a:t>
            </a:r>
            <a:r>
              <a:rPr lang="en-US" sz="2000" dirty="0">
                <a:solidFill>
                  <a:schemeClr val="bg1"/>
                </a:solidFill>
              </a:rPr>
              <a:t> or csv files); and, </a:t>
            </a:r>
          </a:p>
          <a:p>
            <a:pPr lvl="2"/>
            <a:r>
              <a:rPr lang="en-US" sz="2000" dirty="0">
                <a:solidFill>
                  <a:schemeClr val="bg1"/>
                </a:solidFill>
              </a:rPr>
              <a:t>Individual Score Reports.</a:t>
            </a:r>
          </a:p>
          <a:p>
            <a:endParaRPr lang="en-US" dirty="0">
              <a:solidFill>
                <a:schemeClr val="bg1"/>
              </a:solidFill>
            </a:endParaRPr>
          </a:p>
          <a:p>
            <a:r>
              <a:rPr lang="en-US" dirty="0">
                <a:solidFill>
                  <a:schemeClr val="bg1"/>
                </a:solidFill>
              </a:rPr>
              <a:t>However, the process of “finding your way” through the system is now based on Settings and Filters rather than Radial Buttons.</a:t>
            </a:r>
          </a:p>
          <a:p>
            <a:endParaRPr lang="en-US" dirty="0">
              <a:solidFill>
                <a:schemeClr val="bg1"/>
              </a:solidFill>
            </a:endParaRPr>
          </a:p>
        </p:txBody>
      </p:sp>
    </p:spTree>
    <p:extLst>
      <p:ext uri="{BB962C8B-B14F-4D97-AF65-F5344CB8AC3E}">
        <p14:creationId xmlns:p14="http://schemas.microsoft.com/office/powerpoint/2010/main" val="350168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Downloading the Appropriate File </a:t>
            </a:r>
          </a:p>
        </p:txBody>
      </p:sp>
      <p:sp>
        <p:nvSpPr>
          <p:cNvPr id="3" name="Content Placeholder 2"/>
          <p:cNvSpPr>
            <a:spLocks noGrp="1"/>
          </p:cNvSpPr>
          <p:nvPr>
            <p:ph idx="1"/>
          </p:nvPr>
        </p:nvSpPr>
        <p:spPr>
          <a:xfrm>
            <a:off x="1145115" y="1366837"/>
            <a:ext cx="10464801" cy="4822296"/>
          </a:xfrm>
        </p:spPr>
        <p:txBody>
          <a:bodyPr anchor="t"/>
          <a:lstStyle/>
          <a:p>
            <a:pPr marL="0" indent="0">
              <a:buNone/>
            </a:pPr>
            <a:r>
              <a:rPr lang="en-US" dirty="0">
                <a:solidFill>
                  <a:schemeClr val="bg1"/>
                </a:solidFill>
              </a:rPr>
              <a:t>It is important that you download the appropriate pdf file of the reports.</a:t>
            </a:r>
          </a:p>
          <a:p>
            <a:pPr lvl="1"/>
            <a:r>
              <a:rPr lang="en-US" dirty="0">
                <a:solidFill>
                  <a:schemeClr val="bg1"/>
                </a:solidFill>
              </a:rPr>
              <a:t>If you will be sending the reports to parents electronically or printing at the school you will want to select the “Multiple PDFs in a Zip file” option. When the file is “unzipped” there will be a file for each student. </a:t>
            </a:r>
          </a:p>
          <a:p>
            <a:pPr lvl="1"/>
            <a:endParaRPr lang="en-US" sz="1000" dirty="0">
              <a:solidFill>
                <a:schemeClr val="bg1"/>
              </a:solidFill>
            </a:endParaRPr>
          </a:p>
          <a:p>
            <a:pPr lvl="1"/>
            <a:r>
              <a:rPr lang="en-US" dirty="0">
                <a:solidFill>
                  <a:schemeClr val="bg1"/>
                </a:solidFill>
              </a:rPr>
              <a:t>If you will be sending the reports to Reprographics for printing you will want to select the “Single PDF” option which will create on file with all of the students’ reports. </a:t>
            </a:r>
          </a:p>
          <a:p>
            <a:pPr marL="744538" lvl="1" indent="0">
              <a:buNone/>
            </a:pPr>
            <a:endParaRPr lang="en-US" dirty="0">
              <a:solidFill>
                <a:schemeClr val="bg1"/>
              </a:solidFill>
            </a:endParaRPr>
          </a:p>
          <a:p>
            <a:pPr marL="744538" lvl="1" indent="0">
              <a:buNone/>
            </a:pPr>
            <a:r>
              <a:rPr lang="en-US" dirty="0">
                <a:solidFill>
                  <a:schemeClr val="bg1"/>
                </a:solidFill>
              </a:rPr>
              <a:t>This file can then be emailed to </a:t>
            </a:r>
            <a:r>
              <a:rPr lang="en-US" altLang="en-US" dirty="0">
                <a:solidFill>
                  <a:schemeClr val="bg1"/>
                </a:solidFill>
                <a:cs typeface="Arial" panose="020B0604020202020204" pitchFamily="34" charset="0"/>
              </a:rPr>
              <a:t>Christine Kaneshiro  </a:t>
            </a:r>
            <a:r>
              <a:rPr lang="en-US" altLang="en-US" dirty="0">
                <a:solidFill>
                  <a:schemeClr val="bg1"/>
                </a:solidFill>
                <a:cs typeface="Arial" panose="020B0604020202020204" pitchFamily="34" charset="0"/>
                <a:hlinkClick r:id="rId2"/>
              </a:rPr>
              <a:t>Christine.Kaneshiro@k12.hi.us</a:t>
            </a:r>
            <a:r>
              <a:rPr lang="en-US" altLang="en-US" dirty="0">
                <a:solidFill>
                  <a:schemeClr val="bg1"/>
                </a:solidFill>
                <a:cs typeface="Arial" panose="020B0604020202020204" pitchFamily="34" charset="0"/>
              </a:rPr>
              <a:t> and cc. Michelle </a:t>
            </a:r>
            <a:r>
              <a:rPr lang="en-US" altLang="en-US" dirty="0" err="1">
                <a:solidFill>
                  <a:schemeClr val="bg1"/>
                </a:solidFill>
                <a:cs typeface="Arial" panose="020B0604020202020204" pitchFamily="34" charset="0"/>
              </a:rPr>
              <a:t>Kalahiki</a:t>
            </a:r>
            <a:r>
              <a:rPr lang="en-US" altLang="en-US" dirty="0">
                <a:solidFill>
                  <a:schemeClr val="bg1"/>
                </a:solidFill>
                <a:cs typeface="Arial" panose="020B0604020202020204" pitchFamily="34" charset="0"/>
              </a:rPr>
              <a:t> </a:t>
            </a:r>
            <a:r>
              <a:rPr lang="en-US" altLang="en-US" dirty="0">
                <a:solidFill>
                  <a:schemeClr val="bg1"/>
                </a:solidFill>
                <a:cs typeface="Arial" panose="020B0604020202020204" pitchFamily="34" charset="0"/>
                <a:hlinkClick r:id="rId3"/>
              </a:rPr>
              <a:t>Michelle.Kalahiki@k12.hi.us</a:t>
            </a:r>
            <a:r>
              <a:rPr lang="en-US" altLang="en-US" dirty="0">
                <a:solidFill>
                  <a:schemeClr val="bg1"/>
                </a:solidFill>
                <a:cs typeface="Arial" panose="020B0604020202020204" pitchFamily="34" charset="0"/>
              </a:rPr>
              <a:t>. Along with a Reprographic Request form.</a:t>
            </a:r>
          </a:p>
          <a:p>
            <a:pPr marL="744538" lvl="1" indent="0">
              <a:buNone/>
            </a:pPr>
            <a:r>
              <a:rPr lang="en-US" altLang="en-US" dirty="0">
                <a:solidFill>
                  <a:schemeClr val="bg1"/>
                </a:solidFill>
                <a:cs typeface="Arial" panose="020B0604020202020204" pitchFamily="34" charset="0"/>
              </a:rPr>
              <a:t>There is a prefilled request form available that you should complete and send along with the report pdf file.</a:t>
            </a:r>
          </a:p>
          <a:p>
            <a:pPr marL="1541463" lvl="1" indent="0">
              <a:buNone/>
            </a:pPr>
            <a:r>
              <a:rPr lang="en-US" altLang="en-US" b="1" dirty="0">
                <a:solidFill>
                  <a:srgbClr val="FF0000"/>
                </a:solidFill>
                <a:cs typeface="Arial" panose="020B0604020202020204" pitchFamily="34" charset="0"/>
                <a:hlinkClick r:id="rId4"/>
              </a:rPr>
              <a:t>Reprographics Request Form Partially Completed.pdf </a:t>
            </a:r>
            <a:endParaRPr lang="en-US" altLang="en-US" b="1" dirty="0">
              <a:solidFill>
                <a:srgbClr val="FF0000"/>
              </a:solidFill>
              <a:cs typeface="Arial" panose="020B0604020202020204" pitchFamily="34" charset="0"/>
            </a:endParaRPr>
          </a:p>
          <a:p>
            <a:pPr marL="744538" lvl="1" indent="0">
              <a:buNone/>
            </a:pPr>
            <a:endParaRPr lang="en-US" altLang="en-US" dirty="0">
              <a:solidFill>
                <a:schemeClr val="bg1"/>
              </a:solidFill>
            </a:endParaRPr>
          </a:p>
          <a:p>
            <a:pPr marL="744538" lvl="1" indent="0">
              <a:buNone/>
            </a:pPr>
            <a:endParaRPr lang="en-US" dirty="0">
              <a:solidFill>
                <a:schemeClr val="bg1"/>
              </a:solidFill>
            </a:endParaRPr>
          </a:p>
        </p:txBody>
      </p:sp>
      <p:pic>
        <p:nvPicPr>
          <p:cNvPr id="4" name="Picture 3"/>
          <p:cNvPicPr>
            <a:picLocks noChangeAspect="1"/>
          </p:cNvPicPr>
          <p:nvPr/>
        </p:nvPicPr>
        <p:blipFill>
          <a:blip r:embed="rId5"/>
          <a:stretch>
            <a:fillRect/>
          </a:stretch>
        </p:blipFill>
        <p:spPr>
          <a:xfrm>
            <a:off x="8618537" y="3667125"/>
            <a:ext cx="2676525" cy="466725"/>
          </a:xfrm>
          <a:prstGeom prst="rect">
            <a:avLst/>
          </a:prstGeom>
        </p:spPr>
      </p:pic>
      <p:pic>
        <p:nvPicPr>
          <p:cNvPr id="5" name="Picture 4"/>
          <p:cNvPicPr>
            <a:picLocks noChangeAspect="1"/>
          </p:cNvPicPr>
          <p:nvPr/>
        </p:nvPicPr>
        <p:blipFill>
          <a:blip r:embed="rId6"/>
          <a:stretch>
            <a:fillRect/>
          </a:stretch>
        </p:blipFill>
        <p:spPr>
          <a:xfrm>
            <a:off x="7314142" y="2483909"/>
            <a:ext cx="2457450" cy="400050"/>
          </a:xfrm>
          <a:prstGeom prst="rect">
            <a:avLst/>
          </a:prstGeom>
        </p:spPr>
      </p:pic>
    </p:spTree>
    <p:extLst>
      <p:ext uri="{BB962C8B-B14F-4D97-AF65-F5344CB8AC3E}">
        <p14:creationId xmlns:p14="http://schemas.microsoft.com/office/powerpoint/2010/main" val="186630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7" name="Title 1"/>
          <p:cNvSpPr txBox="1">
            <a:spLocks/>
          </p:cNvSpPr>
          <p:nvPr/>
        </p:nvSpPr>
        <p:spPr>
          <a:xfrm>
            <a:off x="457200" y="274638"/>
            <a:ext cx="82296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solidFill>
                <a:schemeClr val="bg1"/>
              </a:solidFill>
            </a:endParaRPr>
          </a:p>
        </p:txBody>
      </p:sp>
      <p:sp>
        <p:nvSpPr>
          <p:cNvPr id="8" name="Content Placeholder 2"/>
          <p:cNvSpPr txBox="1">
            <a:spLocks/>
          </p:cNvSpPr>
          <p:nvPr/>
        </p:nvSpPr>
        <p:spPr>
          <a:xfrm>
            <a:off x="4733940" y="2114287"/>
            <a:ext cx="5684293" cy="27447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spcBef>
                <a:spcPts val="900"/>
              </a:spcBef>
              <a:spcAft>
                <a:spcPts val="900"/>
              </a:spcAft>
            </a:pPr>
            <a:r>
              <a:rPr lang="en-US" dirty="0">
                <a:solidFill>
                  <a:schemeClr val="bg1"/>
                </a:solidFill>
              </a:rPr>
              <a:t>Press *6 to unmute your phone</a:t>
            </a:r>
          </a:p>
          <a:p>
            <a:pPr>
              <a:spcBef>
                <a:spcPts val="900"/>
              </a:spcBef>
              <a:spcAft>
                <a:spcPts val="900"/>
              </a:spcAft>
            </a:pPr>
            <a:r>
              <a:rPr lang="en-US" dirty="0">
                <a:solidFill>
                  <a:schemeClr val="bg1"/>
                </a:solidFill>
              </a:rPr>
              <a:t>If you are listening on your computer, click on Participants list then click on the microphone next to your name and ask your question</a:t>
            </a:r>
          </a:p>
          <a:p>
            <a:pPr>
              <a:spcBef>
                <a:spcPts val="900"/>
              </a:spcBef>
              <a:spcAft>
                <a:spcPts val="900"/>
              </a:spcAft>
            </a:pPr>
            <a:r>
              <a:rPr lang="en-US" dirty="0">
                <a:solidFill>
                  <a:schemeClr val="bg1"/>
                </a:solidFill>
              </a:rPr>
              <a:t>Type in questions in Chat (address to “Everyone”)</a:t>
            </a:r>
          </a:p>
        </p:txBody>
      </p:sp>
      <p:pic>
        <p:nvPicPr>
          <p:cNvPr id="9" name="Picture 2" descr="https://visionhelp.files.wordpress.com/2011/01/stick_figure_q-and-a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93279" y="1700743"/>
            <a:ext cx="20764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1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CRS: Opening Screen</a:t>
            </a:r>
          </a:p>
        </p:txBody>
      </p:sp>
      <p:sp>
        <p:nvSpPr>
          <p:cNvPr id="3" name="Content Placeholder 2"/>
          <p:cNvSpPr>
            <a:spLocks noGrp="1"/>
          </p:cNvSpPr>
          <p:nvPr>
            <p:ph idx="1"/>
          </p:nvPr>
        </p:nvSpPr>
        <p:spPr>
          <a:xfrm>
            <a:off x="364066" y="1172634"/>
            <a:ext cx="11475509" cy="4686300"/>
          </a:xfrm>
        </p:spPr>
        <p:txBody>
          <a:bodyPr anchor="t"/>
          <a:lstStyle/>
          <a:p>
            <a:r>
              <a:rPr lang="en-US" dirty="0">
                <a:solidFill>
                  <a:schemeClr val="bg1"/>
                </a:solidFill>
              </a:rPr>
              <a:t>Go to alohahsap.org &gt;&gt;&gt; Select Smarter Balanced, Alternate, or Science Assessments</a:t>
            </a:r>
          </a:p>
          <a:p>
            <a:r>
              <a:rPr lang="en-US" dirty="0">
                <a:solidFill>
                  <a:schemeClr val="bg1"/>
                </a:solidFill>
              </a:rPr>
              <a:t>Click on Teacher or Test Coordinator/Administrators</a:t>
            </a:r>
          </a:p>
          <a:p>
            <a:r>
              <a:rPr lang="en-US" dirty="0">
                <a:solidFill>
                  <a:schemeClr val="bg1"/>
                </a:solidFill>
              </a:rPr>
              <a:t>Scroll down the page to </a:t>
            </a:r>
            <a:r>
              <a:rPr lang="en-US" i="1" dirty="0">
                <a:solidFill>
                  <a:schemeClr val="bg1"/>
                </a:solidFill>
              </a:rPr>
              <a:t>After Testing  </a:t>
            </a:r>
            <a:r>
              <a:rPr lang="en-US" dirty="0">
                <a:solidFill>
                  <a:schemeClr val="bg1"/>
                </a:solidFill>
              </a:rPr>
              <a:t>and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The information available in CRS depends upon the user role.  </a:t>
            </a:r>
          </a:p>
          <a:p>
            <a:pPr lvl="1"/>
            <a:r>
              <a:rPr lang="en-US" sz="2000" dirty="0">
                <a:solidFill>
                  <a:schemeClr val="bg1"/>
                </a:solidFill>
              </a:rPr>
              <a:t>TCs  and Principals will see all tests and data for the school. </a:t>
            </a:r>
          </a:p>
          <a:p>
            <a:pPr lvl="1"/>
            <a:r>
              <a:rPr lang="en-US" sz="2000" dirty="0">
                <a:solidFill>
                  <a:schemeClr val="bg1"/>
                </a:solidFill>
              </a:rPr>
              <a:t>Teachers will see tests and data related to students they teach.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p>
        </p:txBody>
      </p:sp>
      <p:pic>
        <p:nvPicPr>
          <p:cNvPr id="4" name="Picture 3"/>
          <p:cNvPicPr>
            <a:picLocks noChangeAspect="1"/>
          </p:cNvPicPr>
          <p:nvPr/>
        </p:nvPicPr>
        <p:blipFill>
          <a:blip r:embed="rId2"/>
          <a:stretch>
            <a:fillRect/>
          </a:stretch>
        </p:blipFill>
        <p:spPr>
          <a:xfrm>
            <a:off x="6101820" y="2131482"/>
            <a:ext cx="2338054" cy="2076451"/>
          </a:xfrm>
          <a:prstGeom prst="rect">
            <a:avLst/>
          </a:prstGeom>
        </p:spPr>
      </p:pic>
    </p:spTree>
    <p:extLst>
      <p:ext uri="{BB962C8B-B14F-4D97-AF65-F5344CB8AC3E}">
        <p14:creationId xmlns:p14="http://schemas.microsoft.com/office/powerpoint/2010/main" val="82964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CRS: </a:t>
            </a:r>
            <a:r>
              <a:rPr lang="en-US" b="1" dirty="0" err="1"/>
              <a:t>Don’T</a:t>
            </a:r>
            <a:r>
              <a:rPr lang="en-US" b="1" dirty="0"/>
              <a:t> Be Surprised UPON Entry</a:t>
            </a:r>
          </a:p>
        </p:txBody>
      </p:sp>
      <p:grpSp>
        <p:nvGrpSpPr>
          <p:cNvPr id="6" name="Group 5"/>
          <p:cNvGrpSpPr/>
          <p:nvPr/>
        </p:nvGrpSpPr>
        <p:grpSpPr>
          <a:xfrm>
            <a:off x="364066" y="1172633"/>
            <a:ext cx="4665134" cy="2103968"/>
            <a:chOff x="364066" y="1172632"/>
            <a:chExt cx="5258500" cy="2484967"/>
          </a:xfrm>
        </p:grpSpPr>
        <p:pic>
          <p:nvPicPr>
            <p:cNvPr id="4" name="Picture 3"/>
            <p:cNvPicPr>
              <a:picLocks noChangeAspect="1"/>
            </p:cNvPicPr>
            <p:nvPr/>
          </p:nvPicPr>
          <p:blipFill>
            <a:blip r:embed="rId2"/>
            <a:stretch>
              <a:fillRect/>
            </a:stretch>
          </p:blipFill>
          <p:spPr>
            <a:xfrm>
              <a:off x="364066" y="1172632"/>
              <a:ext cx="5258500" cy="2484967"/>
            </a:xfrm>
            <a:prstGeom prst="rect">
              <a:avLst/>
            </a:prstGeom>
          </p:spPr>
        </p:pic>
        <p:sp>
          <p:nvSpPr>
            <p:cNvPr id="5" name="TextBox 4"/>
            <p:cNvSpPr txBox="1"/>
            <p:nvPr/>
          </p:nvSpPr>
          <p:spPr>
            <a:xfrm>
              <a:off x="980413" y="2272604"/>
              <a:ext cx="4575346" cy="1199585"/>
            </a:xfrm>
            <a:prstGeom prst="rect">
              <a:avLst/>
            </a:prstGeom>
            <a:solidFill>
              <a:schemeClr val="tx1"/>
            </a:solidFill>
          </p:spPr>
          <p:txBody>
            <a:bodyPr wrap="square" rtlCol="0">
              <a:spAutoFit/>
            </a:bodyPr>
            <a:lstStyle/>
            <a:p>
              <a:r>
                <a:rPr lang="en-US" sz="1200" dirty="0">
                  <a:solidFill>
                    <a:schemeClr val="bg1"/>
                  </a:solidFill>
                </a:rPr>
                <a:t>There are no assessments to display. Try selecting different filter options or changing your preferences from the Task Manager menu. If you still do not see any data, your associated students may not have completed any assessments yet.</a:t>
              </a:r>
            </a:p>
          </p:txBody>
        </p:sp>
      </p:grpSp>
      <p:pic>
        <p:nvPicPr>
          <p:cNvPr id="7" name="Picture 6"/>
          <p:cNvPicPr>
            <a:picLocks noChangeAspect="1"/>
          </p:cNvPicPr>
          <p:nvPr/>
        </p:nvPicPr>
        <p:blipFill rotWithShape="1">
          <a:blip r:embed="rId3"/>
          <a:srcRect l="29549" t="3814" r="-2480" b="-3814"/>
          <a:stretch/>
        </p:blipFill>
        <p:spPr>
          <a:xfrm>
            <a:off x="5516731" y="1172633"/>
            <a:ext cx="4371921" cy="1029627"/>
          </a:xfrm>
          <a:prstGeom prst="rect">
            <a:avLst/>
          </a:prstGeom>
        </p:spPr>
      </p:pic>
      <p:sp>
        <p:nvSpPr>
          <p:cNvPr id="8" name="Right Arrow 7"/>
          <p:cNvSpPr/>
          <p:nvPr/>
        </p:nvSpPr>
        <p:spPr>
          <a:xfrm rot="17523685">
            <a:off x="7422703" y="1832669"/>
            <a:ext cx="1011222" cy="1507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351616" y="4019810"/>
            <a:ext cx="3568700" cy="2041794"/>
          </a:xfrm>
          <a:prstGeom prst="rect">
            <a:avLst/>
          </a:prstGeom>
        </p:spPr>
      </p:pic>
      <p:pic>
        <p:nvPicPr>
          <p:cNvPr id="11" name="Picture 10"/>
          <p:cNvPicPr>
            <a:picLocks noChangeAspect="1"/>
          </p:cNvPicPr>
          <p:nvPr/>
        </p:nvPicPr>
        <p:blipFill>
          <a:blip r:embed="rId5"/>
          <a:stretch>
            <a:fillRect/>
          </a:stretch>
        </p:blipFill>
        <p:spPr>
          <a:xfrm>
            <a:off x="6437434" y="2440762"/>
            <a:ext cx="2462249" cy="1809505"/>
          </a:xfrm>
          <a:prstGeom prst="rect">
            <a:avLst/>
          </a:prstGeom>
        </p:spPr>
      </p:pic>
      <p:sp>
        <p:nvSpPr>
          <p:cNvPr id="12" name="Rounded Rectangle 11"/>
          <p:cNvSpPr/>
          <p:nvPr/>
        </p:nvSpPr>
        <p:spPr>
          <a:xfrm>
            <a:off x="4368800" y="4555067"/>
            <a:ext cx="1041400" cy="245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377267" y="4879840"/>
            <a:ext cx="1041400" cy="2143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5557"/>
            <a:ext cx="6373284" cy="647701"/>
          </a:xfrm>
        </p:spPr>
        <p:txBody>
          <a:bodyPr>
            <a:noAutofit/>
          </a:bodyPr>
          <a:lstStyle/>
          <a:p>
            <a:pPr marL="571500" indent="-571500">
              <a:buFont typeface="Wingdings" panose="05000000000000000000" pitchFamily="2" charset="2"/>
              <a:buChar char="Ø"/>
            </a:pPr>
            <a:r>
              <a:rPr lang="en-US" sz="2700" b="1" dirty="0"/>
              <a:t>Viewing 2020-2021 Reports For </a:t>
            </a:r>
            <a:r>
              <a:rPr lang="en-US" sz="2700" b="1" u="sng" dirty="0"/>
              <a:t>Current</a:t>
            </a:r>
            <a:r>
              <a:rPr lang="en-US" sz="2700" b="1" dirty="0"/>
              <a:t> Students </a:t>
            </a:r>
          </a:p>
        </p:txBody>
      </p:sp>
      <p:sp>
        <p:nvSpPr>
          <p:cNvPr id="4" name="Title 1"/>
          <p:cNvSpPr txBox="1">
            <a:spLocks/>
          </p:cNvSpPr>
          <p:nvPr/>
        </p:nvSpPr>
        <p:spPr>
          <a:xfrm>
            <a:off x="5552017" y="3328457"/>
            <a:ext cx="6043085" cy="1109133"/>
          </a:xfrm>
          <a:prstGeom prst="rect">
            <a:avLst/>
          </a:prstGeom>
          <a:effectLst/>
        </p:spPr>
        <p:txBody>
          <a:bodyPr vert="horz" lIns="91440" tIns="45720" rIns="91440" bIns="45720" rtlCol="0" anchor="ctr">
            <a:normAutofit fontScale="7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b="1" dirty="0"/>
              <a:t>Viewing Student Who </a:t>
            </a:r>
            <a:r>
              <a:rPr lang="en-US" b="1" u="sng" dirty="0"/>
              <a:t>Were Yours </a:t>
            </a:r>
            <a:r>
              <a:rPr lang="en-US" b="1" dirty="0"/>
              <a:t>When you tested Last Year</a:t>
            </a:r>
          </a:p>
        </p:txBody>
      </p:sp>
      <p:pic>
        <p:nvPicPr>
          <p:cNvPr id="7" name="Picture 6"/>
          <p:cNvPicPr>
            <a:picLocks noChangeAspect="1"/>
          </p:cNvPicPr>
          <p:nvPr/>
        </p:nvPicPr>
        <p:blipFill>
          <a:blip r:embed="rId2"/>
          <a:stretch>
            <a:fillRect/>
          </a:stretch>
        </p:blipFill>
        <p:spPr>
          <a:xfrm>
            <a:off x="3869266" y="819942"/>
            <a:ext cx="3971925" cy="2133600"/>
          </a:xfrm>
          <a:prstGeom prst="rect">
            <a:avLst/>
          </a:prstGeom>
        </p:spPr>
      </p:pic>
      <p:pic>
        <p:nvPicPr>
          <p:cNvPr id="9" name="Picture 8"/>
          <p:cNvPicPr>
            <a:picLocks noChangeAspect="1"/>
          </p:cNvPicPr>
          <p:nvPr/>
        </p:nvPicPr>
        <p:blipFill>
          <a:blip r:embed="rId3"/>
          <a:stretch>
            <a:fillRect/>
          </a:stretch>
        </p:blipFill>
        <p:spPr>
          <a:xfrm>
            <a:off x="7622645" y="4078287"/>
            <a:ext cx="3838575" cy="2105025"/>
          </a:xfrm>
          <a:prstGeom prst="rect">
            <a:avLst/>
          </a:prstGeom>
        </p:spPr>
      </p:pic>
    </p:spTree>
    <p:extLst>
      <p:ext uri="{BB962C8B-B14F-4D97-AF65-F5344CB8AC3E}">
        <p14:creationId xmlns:p14="http://schemas.microsoft.com/office/powerpoint/2010/main" val="243553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6"/>
            <a:ext cx="11379200" cy="750359"/>
          </a:xfrm>
        </p:spPr>
        <p:txBody>
          <a:bodyPr/>
          <a:lstStyle/>
          <a:p>
            <a:r>
              <a:rPr lang="en-US" b="1" dirty="0"/>
              <a:t>The</a:t>
            </a:r>
            <a:r>
              <a:rPr lang="en-US" dirty="0"/>
              <a:t> </a:t>
            </a:r>
            <a:r>
              <a:rPr lang="en-US" b="1" dirty="0"/>
              <a:t>Test Coordinator’s View</a:t>
            </a:r>
          </a:p>
        </p:txBody>
      </p:sp>
      <p:sp>
        <p:nvSpPr>
          <p:cNvPr id="3" name="Content Placeholder 2"/>
          <p:cNvSpPr>
            <a:spLocks noGrp="1"/>
          </p:cNvSpPr>
          <p:nvPr>
            <p:ph idx="1"/>
          </p:nvPr>
        </p:nvSpPr>
        <p:spPr>
          <a:xfrm>
            <a:off x="0" y="3613679"/>
            <a:ext cx="10464801" cy="4483629"/>
          </a:xfrm>
        </p:spPr>
        <p:txBody>
          <a:bodyPr/>
          <a:lstStyle/>
          <a:p>
            <a:pPr marL="0" indent="0">
              <a:buNone/>
            </a:pPr>
            <a:r>
              <a:rPr lang="en-US" dirty="0"/>
              <a:t> </a:t>
            </a:r>
          </a:p>
        </p:txBody>
      </p:sp>
      <p:grpSp>
        <p:nvGrpSpPr>
          <p:cNvPr id="7" name="Group 6"/>
          <p:cNvGrpSpPr/>
          <p:nvPr/>
        </p:nvGrpSpPr>
        <p:grpSpPr>
          <a:xfrm>
            <a:off x="214840" y="837273"/>
            <a:ext cx="10891309" cy="5868327"/>
            <a:chOff x="0" y="989673"/>
            <a:chExt cx="10469802" cy="5868327"/>
          </a:xfrm>
        </p:grpSpPr>
        <p:pic>
          <p:nvPicPr>
            <p:cNvPr id="4" name="Picture 3"/>
            <p:cNvPicPr>
              <a:picLocks noChangeAspect="1"/>
            </p:cNvPicPr>
            <p:nvPr/>
          </p:nvPicPr>
          <p:blipFill>
            <a:blip r:embed="rId2"/>
            <a:stretch>
              <a:fillRect/>
            </a:stretch>
          </p:blipFill>
          <p:spPr>
            <a:xfrm>
              <a:off x="0" y="1006474"/>
              <a:ext cx="6272081" cy="5851526"/>
            </a:xfrm>
            <a:prstGeom prst="rect">
              <a:avLst/>
            </a:prstGeom>
          </p:spPr>
        </p:pic>
        <p:pic>
          <p:nvPicPr>
            <p:cNvPr id="6" name="Picture 5"/>
            <p:cNvPicPr>
              <a:picLocks noChangeAspect="1"/>
            </p:cNvPicPr>
            <p:nvPr/>
          </p:nvPicPr>
          <p:blipFill rotWithShape="1">
            <a:blip r:embed="rId3"/>
            <a:srcRect l="29549" t="3814" r="-2480" b="-3814"/>
            <a:stretch/>
          </p:blipFill>
          <p:spPr>
            <a:xfrm>
              <a:off x="6267080" y="989673"/>
              <a:ext cx="4202722" cy="1029627"/>
            </a:xfrm>
            <a:prstGeom prst="rect">
              <a:avLst/>
            </a:prstGeom>
          </p:spPr>
        </p:pic>
      </p:grpSp>
      <p:sp>
        <p:nvSpPr>
          <p:cNvPr id="8" name="TextBox 7"/>
          <p:cNvSpPr txBox="1"/>
          <p:nvPr/>
        </p:nvSpPr>
        <p:spPr>
          <a:xfrm>
            <a:off x="7387186" y="2967348"/>
            <a:ext cx="3507316" cy="923330"/>
          </a:xfrm>
          <a:prstGeom prst="rect">
            <a:avLst/>
          </a:prstGeom>
          <a:noFill/>
        </p:spPr>
        <p:txBody>
          <a:bodyPr wrap="square" rtlCol="0">
            <a:spAutoFit/>
          </a:bodyPr>
          <a:lstStyle/>
          <a:p>
            <a:r>
              <a:rPr lang="en-US" dirty="0">
                <a:solidFill>
                  <a:schemeClr val="bg1"/>
                </a:solidFill>
              </a:rPr>
              <a:t>Teachers will see a similar screen but only tests taken by her/his students </a:t>
            </a:r>
          </a:p>
        </p:txBody>
      </p:sp>
      <p:sp>
        <p:nvSpPr>
          <p:cNvPr id="9" name="Rounded Rectangle 8"/>
          <p:cNvSpPr/>
          <p:nvPr/>
        </p:nvSpPr>
        <p:spPr>
          <a:xfrm>
            <a:off x="230716" y="1436914"/>
            <a:ext cx="326633" cy="12627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6200000">
            <a:off x="9884964" y="787775"/>
            <a:ext cx="326633" cy="1692444"/>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8827244">
            <a:off x="8417158" y="1228878"/>
            <a:ext cx="516453" cy="18317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8827244">
            <a:off x="8913846" y="1220598"/>
            <a:ext cx="516453" cy="18317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00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Field </a:t>
            </a:r>
          </a:p>
        </p:txBody>
      </p:sp>
      <p:sp>
        <p:nvSpPr>
          <p:cNvPr id="2" name="Title 1"/>
          <p:cNvSpPr>
            <a:spLocks noGrp="1"/>
          </p:cNvSpPr>
          <p:nvPr>
            <p:ph type="title"/>
          </p:nvPr>
        </p:nvSpPr>
        <p:spPr/>
        <p:txBody>
          <a:bodyPr/>
          <a:lstStyle/>
          <a:p>
            <a:r>
              <a:rPr lang="en-US" b="1" dirty="0"/>
              <a:t>CRS: Using the Filters</a:t>
            </a:r>
          </a:p>
        </p:txBody>
      </p:sp>
      <p:grpSp>
        <p:nvGrpSpPr>
          <p:cNvPr id="12" name="Group 11"/>
          <p:cNvGrpSpPr/>
          <p:nvPr/>
        </p:nvGrpSpPr>
        <p:grpSpPr>
          <a:xfrm>
            <a:off x="359834" y="1172633"/>
            <a:ext cx="1947332" cy="4619625"/>
            <a:chOff x="359834" y="1172633"/>
            <a:chExt cx="1947332" cy="4619625"/>
          </a:xfrm>
        </p:grpSpPr>
        <p:grpSp>
          <p:nvGrpSpPr>
            <p:cNvPr id="8" name="Group 7"/>
            <p:cNvGrpSpPr/>
            <p:nvPr/>
          </p:nvGrpSpPr>
          <p:grpSpPr>
            <a:xfrm>
              <a:off x="364066" y="1172633"/>
              <a:ext cx="1943100" cy="4038600"/>
              <a:chOff x="364066" y="1172633"/>
              <a:chExt cx="1943100" cy="4038600"/>
            </a:xfrm>
          </p:grpSpPr>
          <p:pic>
            <p:nvPicPr>
              <p:cNvPr id="4" name="Picture 3"/>
              <p:cNvPicPr>
                <a:picLocks noChangeAspect="1"/>
              </p:cNvPicPr>
              <p:nvPr/>
            </p:nvPicPr>
            <p:blipFill>
              <a:blip r:embed="rId2"/>
              <a:stretch>
                <a:fillRect/>
              </a:stretch>
            </p:blipFill>
            <p:spPr>
              <a:xfrm>
                <a:off x="364066" y="1172633"/>
                <a:ext cx="1943100" cy="3209925"/>
              </a:xfrm>
              <a:prstGeom prst="rect">
                <a:avLst/>
              </a:prstGeom>
            </p:spPr>
          </p:pic>
          <p:pic>
            <p:nvPicPr>
              <p:cNvPr id="7" name="Picture 6"/>
              <p:cNvPicPr>
                <a:picLocks noChangeAspect="1"/>
              </p:cNvPicPr>
              <p:nvPr/>
            </p:nvPicPr>
            <p:blipFill rotWithShape="1">
              <a:blip r:embed="rId3"/>
              <a:srcRect l="1154" r="1369"/>
              <a:stretch/>
            </p:blipFill>
            <p:spPr>
              <a:xfrm>
                <a:off x="372533" y="4382558"/>
                <a:ext cx="1921934" cy="828675"/>
              </a:xfrm>
              <a:prstGeom prst="rect">
                <a:avLst/>
              </a:prstGeom>
            </p:spPr>
          </p:pic>
        </p:grpSp>
        <p:pic>
          <p:nvPicPr>
            <p:cNvPr id="11" name="Picture 10"/>
            <p:cNvPicPr>
              <a:picLocks noChangeAspect="1"/>
            </p:cNvPicPr>
            <p:nvPr/>
          </p:nvPicPr>
          <p:blipFill>
            <a:blip r:embed="rId4"/>
            <a:stretch>
              <a:fillRect/>
            </a:stretch>
          </p:blipFill>
          <p:spPr>
            <a:xfrm>
              <a:off x="359834" y="5211233"/>
              <a:ext cx="1947332" cy="581025"/>
            </a:xfrm>
            <a:prstGeom prst="rect">
              <a:avLst/>
            </a:prstGeom>
          </p:spPr>
        </p:pic>
      </p:grpSp>
      <p:sp>
        <p:nvSpPr>
          <p:cNvPr id="9" name="Line Callout 2 8"/>
          <p:cNvSpPr/>
          <p:nvPr/>
        </p:nvSpPr>
        <p:spPr>
          <a:xfrm>
            <a:off x="2921000" y="5276348"/>
            <a:ext cx="2506134" cy="795866"/>
          </a:xfrm>
          <a:prstGeom prst="borderCallout2">
            <a:avLst>
              <a:gd name="adj1" fmla="val 18750"/>
              <a:gd name="adj2" fmla="val -225"/>
              <a:gd name="adj3" fmla="val 18750"/>
              <a:gd name="adj4" fmla="val -16667"/>
              <a:gd name="adj5" fmla="val -60904"/>
              <a:gd name="adj6" fmla="val -59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To see the results of students in particular classes</a:t>
            </a:r>
          </a:p>
        </p:txBody>
      </p:sp>
      <p:sp>
        <p:nvSpPr>
          <p:cNvPr id="10" name="Line Callout 2 9"/>
          <p:cNvSpPr/>
          <p:nvPr/>
        </p:nvSpPr>
        <p:spPr>
          <a:xfrm>
            <a:off x="3397249" y="4275667"/>
            <a:ext cx="3031067" cy="728133"/>
          </a:xfrm>
          <a:prstGeom prst="borderCallout2">
            <a:avLst>
              <a:gd name="adj1" fmla="val 21075"/>
              <a:gd name="adj2" fmla="val 47"/>
              <a:gd name="adj3" fmla="val 18750"/>
              <a:gd name="adj4" fmla="val -16667"/>
              <a:gd name="adj5" fmla="val -63082"/>
              <a:gd name="adj6" fmla="val -664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Criteria such a Fall or Spring, Opportunity number, etc. </a:t>
            </a:r>
          </a:p>
        </p:txBody>
      </p:sp>
      <p:sp>
        <p:nvSpPr>
          <p:cNvPr id="6" name="Line Callout 2 5"/>
          <p:cNvSpPr/>
          <p:nvPr/>
        </p:nvSpPr>
        <p:spPr>
          <a:xfrm>
            <a:off x="7179733" y="3874030"/>
            <a:ext cx="2717800" cy="1104370"/>
          </a:xfrm>
          <a:prstGeom prst="borderCallout2">
            <a:avLst>
              <a:gd name="adj1" fmla="val 17217"/>
              <a:gd name="adj2" fmla="val -1168"/>
              <a:gd name="adj3" fmla="val 18750"/>
              <a:gd name="adj4" fmla="val -16667"/>
              <a:gd name="adj5" fmla="val -42287"/>
              <a:gd name="adj6" fmla="val -2069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Field Authored Tests are those developed by teachers in the Checkpoint System</a:t>
            </a:r>
          </a:p>
        </p:txBody>
      </p:sp>
      <p:grpSp>
        <p:nvGrpSpPr>
          <p:cNvPr id="14" name="Group 13"/>
          <p:cNvGrpSpPr/>
          <p:nvPr/>
        </p:nvGrpSpPr>
        <p:grpSpPr>
          <a:xfrm>
            <a:off x="2628899" y="1375304"/>
            <a:ext cx="7598833" cy="1738295"/>
            <a:chOff x="2614083" y="2056871"/>
            <a:chExt cx="7598833" cy="1738295"/>
          </a:xfrm>
        </p:grpSpPr>
        <p:pic>
          <p:nvPicPr>
            <p:cNvPr id="5" name="Picture 4"/>
            <p:cNvPicPr>
              <a:picLocks noChangeAspect="1"/>
            </p:cNvPicPr>
            <p:nvPr/>
          </p:nvPicPr>
          <p:blipFill>
            <a:blip r:embed="rId5"/>
            <a:stretch>
              <a:fillRect/>
            </a:stretch>
          </p:blipFill>
          <p:spPr>
            <a:xfrm>
              <a:off x="2614083" y="2056871"/>
              <a:ext cx="7598833" cy="1738295"/>
            </a:xfrm>
            <a:prstGeom prst="rect">
              <a:avLst/>
            </a:prstGeom>
          </p:spPr>
        </p:pic>
        <p:sp>
          <p:nvSpPr>
            <p:cNvPr id="13" name="Rectangle 12"/>
            <p:cNvSpPr/>
            <p:nvPr/>
          </p:nvSpPr>
          <p:spPr>
            <a:xfrm>
              <a:off x="5850466" y="2117707"/>
              <a:ext cx="1126066" cy="169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45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16" y="173567"/>
            <a:ext cx="11379200" cy="639234"/>
          </a:xfrm>
        </p:spPr>
        <p:txBody>
          <a:bodyPr>
            <a:normAutofit fontScale="90000"/>
          </a:bodyPr>
          <a:lstStyle/>
          <a:p>
            <a:r>
              <a:rPr lang="en-US" b="1" dirty="0"/>
              <a:t>Drilling Down</a:t>
            </a:r>
          </a:p>
        </p:txBody>
      </p:sp>
      <p:pic>
        <p:nvPicPr>
          <p:cNvPr id="6" name="Content Placeholder 5"/>
          <p:cNvPicPr>
            <a:picLocks noGrp="1" noChangeAspect="1"/>
          </p:cNvPicPr>
          <p:nvPr>
            <p:ph idx="1"/>
          </p:nvPr>
        </p:nvPicPr>
        <p:blipFill>
          <a:blip r:embed="rId2"/>
          <a:stretch>
            <a:fillRect/>
          </a:stretch>
        </p:blipFill>
        <p:spPr>
          <a:xfrm>
            <a:off x="296333" y="2954867"/>
            <a:ext cx="11780154" cy="4699530"/>
          </a:xfrm>
          <a:prstGeom prst="rect">
            <a:avLst/>
          </a:prstGeom>
        </p:spPr>
      </p:pic>
      <p:pic>
        <p:nvPicPr>
          <p:cNvPr id="5" name="Picture 4"/>
          <p:cNvPicPr>
            <a:picLocks noChangeAspect="1"/>
          </p:cNvPicPr>
          <p:nvPr/>
        </p:nvPicPr>
        <p:blipFill>
          <a:blip r:embed="rId3"/>
          <a:stretch>
            <a:fillRect/>
          </a:stretch>
        </p:blipFill>
        <p:spPr>
          <a:xfrm>
            <a:off x="296333" y="783167"/>
            <a:ext cx="10481734" cy="2047195"/>
          </a:xfrm>
          <a:prstGeom prst="rect">
            <a:avLst/>
          </a:prstGeom>
        </p:spPr>
      </p:pic>
      <p:sp>
        <p:nvSpPr>
          <p:cNvPr id="7" name="Rectangle 6"/>
          <p:cNvSpPr/>
          <p:nvPr/>
        </p:nvSpPr>
        <p:spPr>
          <a:xfrm>
            <a:off x="2497667" y="812801"/>
            <a:ext cx="990600" cy="2031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558867" y="3810000"/>
            <a:ext cx="1625600" cy="169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972733" y="2912533"/>
            <a:ext cx="1693334" cy="4499276"/>
            <a:chOff x="1972733" y="2912533"/>
            <a:chExt cx="1693334" cy="4499276"/>
          </a:xfrm>
        </p:grpSpPr>
        <p:cxnSp>
          <p:nvCxnSpPr>
            <p:cNvPr id="8" name="Straight Arrow Connector 7"/>
            <p:cNvCxnSpPr/>
            <p:nvPr/>
          </p:nvCxnSpPr>
          <p:spPr>
            <a:xfrm flipH="1">
              <a:off x="1972733" y="2912533"/>
              <a:ext cx="524934" cy="753534"/>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53268" y="6604001"/>
              <a:ext cx="812799" cy="1862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53268" y="6914772"/>
              <a:ext cx="812799" cy="1862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53268" y="7225543"/>
              <a:ext cx="812799" cy="1862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25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Expanding Claims (Domains in Science)</a:t>
            </a:r>
          </a:p>
        </p:txBody>
      </p:sp>
      <p:sp>
        <p:nvSpPr>
          <p:cNvPr id="3" name="Content Placeholder 2"/>
          <p:cNvSpPr>
            <a:spLocks noGrp="1"/>
          </p:cNvSpPr>
          <p:nvPr>
            <p:ph idx="1"/>
          </p:nvPr>
        </p:nvSpPr>
        <p:spPr/>
        <p:txBody>
          <a:bodyPr/>
          <a:lstStyle/>
          <a:p>
            <a:endParaRPr lang="en-US"/>
          </a:p>
        </p:txBody>
      </p:sp>
      <p:pic>
        <p:nvPicPr>
          <p:cNvPr id="13" name="Picture 12"/>
          <p:cNvPicPr>
            <a:picLocks noChangeAspect="1"/>
          </p:cNvPicPr>
          <p:nvPr/>
        </p:nvPicPr>
        <p:blipFill>
          <a:blip r:embed="rId2"/>
          <a:stretch>
            <a:fillRect/>
          </a:stretch>
        </p:blipFill>
        <p:spPr>
          <a:xfrm>
            <a:off x="152400" y="948256"/>
            <a:ext cx="11074400" cy="5909744"/>
          </a:xfrm>
          <a:prstGeom prst="rect">
            <a:avLst/>
          </a:prstGeom>
        </p:spPr>
      </p:pic>
    </p:spTree>
    <p:extLst>
      <p:ext uri="{BB962C8B-B14F-4D97-AF65-F5344CB8AC3E}">
        <p14:creationId xmlns:p14="http://schemas.microsoft.com/office/powerpoint/2010/main" val="111368784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3588</TotalTime>
  <Words>1035</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Wingdings</vt:lpstr>
      <vt:lpstr>Wingdings 3</vt:lpstr>
      <vt:lpstr>Slice</vt:lpstr>
      <vt:lpstr>Centralized Reporting System</vt:lpstr>
      <vt:lpstr>From ORS to CRS</vt:lpstr>
      <vt:lpstr>CRS: Opening Screen</vt:lpstr>
      <vt:lpstr>CRS: Don’T Be Surprised UPON Entry</vt:lpstr>
      <vt:lpstr>Viewing 2020-2021 Reports For Current Students </vt:lpstr>
      <vt:lpstr>The Test Coordinator’s View</vt:lpstr>
      <vt:lpstr>CRS: Using the Filters</vt:lpstr>
      <vt:lpstr>Drilling Down</vt:lpstr>
      <vt:lpstr>Expanding Claims (Domains in Science)</vt:lpstr>
      <vt:lpstr>Performance by Student</vt:lpstr>
      <vt:lpstr>Sorting, Downloading, and Printing</vt:lpstr>
      <vt:lpstr>Student Results Generator</vt:lpstr>
      <vt:lpstr>PowerPoint Presentation</vt:lpstr>
      <vt:lpstr>The Simple  Report: ELA</vt:lpstr>
      <vt:lpstr>The Simple  Report: Science</vt:lpstr>
      <vt:lpstr>The Detailed Report with Supplemental Materials </vt:lpstr>
      <vt:lpstr>CRS Resources</vt:lpstr>
      <vt:lpstr>Cautions Regarding SY2020-2021 Data and Reports</vt:lpstr>
      <vt:lpstr>Accessing and Distributing Last Year’s Reports to Parents and Guardians</vt:lpstr>
      <vt:lpstr>Downloading the Appropriate File </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Dumas</dc:creator>
  <cp:lastModifiedBy>Emily MacGillivray</cp:lastModifiedBy>
  <cp:revision>77</cp:revision>
  <dcterms:created xsi:type="dcterms:W3CDTF">2021-08-10T17:25:57Z</dcterms:created>
  <dcterms:modified xsi:type="dcterms:W3CDTF">2021-08-24T15:23:24Z</dcterms:modified>
</cp:coreProperties>
</file>