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6"/>
  </p:notesMasterIdLst>
  <p:handoutMasterIdLst>
    <p:handoutMasterId r:id="rId17"/>
  </p:handoutMasterIdLst>
  <p:sldIdLst>
    <p:sldId id="294" r:id="rId5"/>
    <p:sldId id="314" r:id="rId6"/>
    <p:sldId id="401" r:id="rId7"/>
    <p:sldId id="404" r:id="rId8"/>
    <p:sldId id="311" r:id="rId9"/>
    <p:sldId id="405" r:id="rId10"/>
    <p:sldId id="406" r:id="rId11"/>
    <p:sldId id="407" r:id="rId12"/>
    <p:sldId id="409" r:id="rId13"/>
    <p:sldId id="408" r:id="rId14"/>
    <p:sldId id="330" r:id="rId15"/>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C451846-FC81-479C-B6C7-C159C4C3A60C}">
          <p14:sldIdLst>
            <p14:sldId id="294"/>
            <p14:sldId id="314"/>
          </p14:sldIdLst>
        </p14:section>
        <p14:section name="Getting Started" id="{249454F0-8D1D-4C47-8218-05F4B3F1C878}">
          <p14:sldIdLst>
            <p14:sldId id="401"/>
            <p14:sldId id="404"/>
          </p14:sldIdLst>
        </p14:section>
        <p14:section name="Validating a Test" id="{379BF9C4-96BA-4A8B-B15C-EB76D3D63591}">
          <p14:sldIdLst>
            <p14:sldId id="311"/>
            <p14:sldId id="405"/>
          </p14:sldIdLst>
        </p14:section>
        <p14:section name="Publishing a Test" id="{29E03D2E-51E4-4FFF-B03B-26A778AF0697}">
          <p14:sldIdLst>
            <p14:sldId id="406"/>
          </p14:sldIdLst>
        </p14:section>
        <p14:section name="Sharing Tests" id="{8B7807F1-F4D2-4C96-86B6-77FF14CEF2D8}">
          <p14:sldIdLst>
            <p14:sldId id="407"/>
            <p14:sldId id="409"/>
          </p14:sldIdLst>
        </p14:section>
        <p14:section name="Admin Users: Sharing Tests with Administration Dates" id="{2666B502-FB07-4D32-9A13-186405346398}">
          <p14:sldIdLst>
            <p14:sldId id="408"/>
          </p14:sldIdLst>
        </p14:section>
        <p14:section name="Outro" id="{D43B2BE8-B1A3-4DA5-BAC4-07AE5E6D10C3}">
          <p14:sldIdLst>
            <p14:sldId id="330"/>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Bryant, Scott" initials="BS" lastIdx="3" clrIdx="8">
    <p:extLst>
      <p:ext uri="{19B8F6BF-5375-455C-9EA6-DF929625EA0E}">
        <p15:presenceInfo xmlns:p15="http://schemas.microsoft.com/office/powerpoint/2012/main" userId="S::10004330@id.ohio.gov::58570aa4-7d8d-46ba-bdd4-5b7455289caf" providerId="AD"/>
      </p:ext>
    </p:extLst>
  </p:cmAuthor>
  <p:cmAuthor id="10" name="Eugenia Kim" initials="EK" lastIdx="7" clrIdx="9">
    <p:extLst>
      <p:ext uri="{19B8F6BF-5375-455C-9EA6-DF929625EA0E}">
        <p15:presenceInfo xmlns:p15="http://schemas.microsoft.com/office/powerpoint/2012/main" userId="S::eugenia.kim@cambiumassessment.com::ba5101d1-58f2-460e-ba1b-f2c9b18296d6" providerId="AD"/>
      </p:ext>
    </p:extLst>
  </p:cmAuthor>
  <p:cmAuthor id="11" name="Evan Davis" initials="ED" lastIdx="18" clrIdx="10">
    <p:extLst>
      <p:ext uri="{19B8F6BF-5375-455C-9EA6-DF929625EA0E}">
        <p15:presenceInfo xmlns:p15="http://schemas.microsoft.com/office/powerpoint/2012/main" userId="S::evan.davis@cambiumassessment.com::0908157f-410a-4dba-b773-643e741566fb" providerId="AD"/>
      </p:ext>
    </p:extLst>
  </p:cmAuthor>
  <p:cmAuthor id="12" name="Jennifer Strittmatter" initials="JS" lastIdx="4" clrIdx="11">
    <p:extLst>
      <p:ext uri="{19B8F6BF-5375-455C-9EA6-DF929625EA0E}">
        <p15:presenceInfo xmlns:p15="http://schemas.microsoft.com/office/powerpoint/2012/main" userId="S::jennifer.strittmatter@cambiumassessment.com::e8934ff7-9e4a-4c8d-9513-cfdab75a79b2" providerId="AD"/>
      </p:ext>
    </p:extLst>
  </p:cmAuthor>
  <p:cmAuthor id="13" name="RG" initials="RG" lastIdx="3" clrIdx="12">
    <p:extLst>
      <p:ext uri="{19B8F6BF-5375-455C-9EA6-DF929625EA0E}">
        <p15:presenceInfo xmlns:p15="http://schemas.microsoft.com/office/powerpoint/2012/main" userId="RG" providerId="None"/>
      </p:ext>
    </p:extLst>
  </p:cmAuthor>
  <p:cmAuthor id="14" name="Macgillivray, Emily A." initials="MEA" lastIdx="2" clrIdx="13">
    <p:extLst>
      <p:ext uri="{19B8F6BF-5375-455C-9EA6-DF929625EA0E}">
        <p15:presenceInfo xmlns:p15="http://schemas.microsoft.com/office/powerpoint/2012/main" userId="Macgillivray, Emily A." providerId="None"/>
      </p:ext>
    </p:extLst>
  </p:cmAuthor>
  <p:cmAuthor id="15" name="Morada, Dianne" initials="MD" lastIdx="14" clrIdx="14">
    <p:extLst>
      <p:ext uri="{19B8F6BF-5375-455C-9EA6-DF929625EA0E}">
        <p15:presenceInfo xmlns:p15="http://schemas.microsoft.com/office/powerpoint/2012/main" userId="S::20167605@k12.hi.us::dde3c573-5f62-4993-9176-83a29b40d958" providerId="AD"/>
      </p:ext>
    </p:extLst>
  </p:cmAuthor>
  <p:cmAuthor id="16" name="Pualoa, Kelsie" initials="PK" lastIdx="2" clrIdx="15">
    <p:extLst>
      <p:ext uri="{19B8F6BF-5375-455C-9EA6-DF929625EA0E}">
        <p15:presenceInfo xmlns:p15="http://schemas.microsoft.com/office/powerpoint/2012/main" userId="S::20268423@k12.hi.us::30d7a369-5fbb-41ab-a061-1ba001a6bae4" providerId="AD"/>
      </p:ext>
    </p:extLst>
  </p:cmAuthor>
  <p:cmAuthor id="17" name="Dumas, Paul" initials="DP" lastIdx="1" clrIdx="16">
    <p:extLst>
      <p:ext uri="{19B8F6BF-5375-455C-9EA6-DF929625EA0E}">
        <p15:presenceInfo xmlns:p15="http://schemas.microsoft.com/office/powerpoint/2012/main" userId="S::20107498@k12.hi.us::82e8555f-313e-4b34-b600-4ca302f4a4ec" providerId="AD"/>
      </p:ext>
    </p:extLst>
  </p:cmAuthor>
  <p:cmAuthor id="18" name="Kathleen Hughes" initials="KH" lastIdx="17" clrIdx="17">
    <p:extLst>
      <p:ext uri="{19B8F6BF-5375-455C-9EA6-DF929625EA0E}">
        <p15:presenceInfo xmlns:p15="http://schemas.microsoft.com/office/powerpoint/2012/main" userId="S-1-5-21-1949779832-2519084937-1351169659-45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1E10C-B6B8-411A-BA51-65C52EC0F8B2}" v="2" dt="2021-08-27T21:41:01.985"/>
    <p1510:client id="{C6F097B7-1560-9F96-D7D9-BC648E3D3134}" v="2" dt="2021-08-25T00:36:42.465"/>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165" autoAdjust="0"/>
  </p:normalViewPr>
  <p:slideViewPr>
    <p:cSldViewPr snapToGrid="0">
      <p:cViewPr varScale="1">
        <p:scale>
          <a:sx n="81" d="100"/>
          <a:sy n="81" d="100"/>
        </p:scale>
        <p:origin x="956" y="52"/>
      </p:cViewPr>
      <p:guideLst>
        <p:guide orient="horz" pos="384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a:latin typeface="Calibri" panose="020F0502020204030204" pitchFamily="34" charset="0"/>
              </a:rPr>
              <a:t>(added from Insert tab, Header &amp; Footer icon, Fixed Date and time)  1/23/2018</a:t>
            </a:r>
            <a:endParaRPr lang="en-US" sz="100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a:latin typeface="Calibri" panose="020F0502020204030204" pitchFamily="34" charset="0"/>
              </a:rPr>
              <a:t>Presentation Title (added from Insert tab, Header &amp; Footer icon)</a:t>
            </a:r>
            <a:endParaRPr lang="en-US" sz="100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Welcome to the </a:t>
            </a:r>
            <a:r>
              <a:rPr lang="en-US" altLang="en-US" i="1" dirty="0">
                <a:latin typeface="Arial" panose="020B0604020202020204" pitchFamily="34" charset="0"/>
                <a:cs typeface="Arial" panose="020B0604020202020204" pitchFamily="34" charset="0"/>
              </a:rPr>
              <a:t>How to Publish Tests in Checkpoint </a:t>
            </a:r>
            <a:r>
              <a:rPr lang="en-US" altLang="en-US" dirty="0">
                <a:latin typeface="Arial" panose="020B0604020202020204" pitchFamily="34" charset="0"/>
                <a:cs typeface="Arial" panose="020B0604020202020204" pitchFamily="34" charset="0"/>
              </a:rPr>
              <a:t>training module. This module is part of a series of training modules on the Checkpoint System and its features. This module explains how to publish teacher-authored tests so that other educators can administer them as well.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Consult your </a:t>
            </a:r>
            <a:r>
              <a:rPr lang="en-US" sz="1200" i="1" baseline="0" dirty="0">
                <a:solidFill>
                  <a:schemeClr val="tx1"/>
                </a:solidFill>
                <a:latin typeface="Arial" panose="020B0604020202020204" pitchFamily="34" charset="0"/>
                <a:cs typeface="Arial" panose="020B0604020202020204" pitchFamily="34" charset="0"/>
              </a:rPr>
              <a:t>Checkpoint User Guide </a:t>
            </a:r>
            <a:r>
              <a:rPr lang="en-US" sz="1200" i="0" baseline="0" dirty="0">
                <a:solidFill>
                  <a:schemeClr val="tx1"/>
                </a:solidFill>
                <a:latin typeface="Arial" panose="020B0604020202020204" pitchFamily="34" charset="0"/>
                <a:cs typeface="Arial" panose="020B0604020202020204" pitchFamily="34" charset="0"/>
              </a:rPr>
              <a:t>on the Smarter Balanced, HSA Science, and EOC page of AlohaHSAP.org </a:t>
            </a:r>
            <a:r>
              <a:rPr lang="en-US" sz="1200" baseline="0" dirty="0">
                <a:solidFill>
                  <a:schemeClr val="tx1"/>
                </a:solidFill>
                <a:latin typeface="Arial" panose="020B0604020202020204" pitchFamily="34" charset="0"/>
                <a:cs typeface="Arial" panose="020B0604020202020204" pitchFamily="34" charset="0"/>
              </a:rPr>
              <a:t>for information about additional features in Checkpoint. </a:t>
            </a:r>
            <a:endParaRPr lang="en-US" dirty="0">
              <a:latin typeface="Arial" panose="020B0604020202020204" pitchFamily="34" charset="0"/>
              <a:cs typeface="Arial" panose="020B0604020202020204" pitchFamily="34" charset="0"/>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School-level users can set administration dates that specify exactly when their shared tests will be available in the recipients’ Test Administration System. Recipients will be able to access these shared tests in the Test Administration System, but they cannot view or edit them in the Checkpoint </a:t>
            </a:r>
            <a:r>
              <a:rPr lang="en-US" sz="1200" b="1" kern="1200" dirty="0">
                <a:solidFill>
                  <a:schemeClr val="tx1"/>
                </a:solidFill>
                <a:effectLst/>
                <a:latin typeface="Calibri"/>
                <a:ea typeface="+mn-ea"/>
                <a:cs typeface="+mn-cs"/>
              </a:rPr>
              <a:t>Tests</a:t>
            </a:r>
            <a:r>
              <a:rPr lang="en-US" sz="1200" kern="1200" dirty="0">
                <a:solidFill>
                  <a:schemeClr val="tx1"/>
                </a:solidFill>
                <a:effectLst/>
                <a:latin typeface="Calibri"/>
                <a:ea typeface="+mn-ea"/>
                <a:cs typeface="+mn-cs"/>
              </a:rPr>
              <a:t> tab.</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To share a test with educators and set its administration dates, open the </a:t>
            </a:r>
            <a:r>
              <a:rPr lang="en-US" sz="1200" b="1" kern="1200" dirty="0">
                <a:solidFill>
                  <a:schemeClr val="tx1"/>
                </a:solidFill>
                <a:effectLst/>
                <a:latin typeface="Calibri"/>
                <a:ea typeface="+mn-ea"/>
                <a:cs typeface="+mn-cs"/>
              </a:rPr>
              <a:t>Tests</a:t>
            </a:r>
            <a:r>
              <a:rPr lang="en-US" sz="1200" kern="1200" dirty="0">
                <a:solidFill>
                  <a:schemeClr val="tx1"/>
                </a:solidFill>
                <a:effectLst/>
                <a:latin typeface="Calibri"/>
                <a:ea typeface="+mn-ea"/>
                <a:cs typeface="+mn-cs"/>
              </a:rPr>
              <a:t> tab. Then mark the checkbox for each Published test you wish to share and click </a:t>
            </a:r>
            <a:r>
              <a:rPr lang="en-US" sz="1200" b="1" kern="1200" dirty="0">
                <a:solidFill>
                  <a:schemeClr val="tx1"/>
                </a:solidFill>
                <a:effectLst/>
                <a:latin typeface="Calibri"/>
                <a:ea typeface="+mn-ea"/>
                <a:cs typeface="+mn-cs"/>
              </a:rPr>
              <a:t>Administer</a:t>
            </a:r>
            <a:r>
              <a:rPr lang="en-US" sz="1200" kern="1200" dirty="0">
                <a:solidFill>
                  <a:schemeClr val="tx1"/>
                </a:solidFill>
                <a:effectLst/>
                <a:latin typeface="Calibri"/>
                <a:ea typeface="+mn-ea"/>
                <a:cs typeface="+mn-cs"/>
              </a:rPr>
              <a:t> above the table. The </a:t>
            </a:r>
            <a:r>
              <a:rPr lang="en-US" sz="1200" b="1" i="1" kern="1200" dirty="0">
                <a:solidFill>
                  <a:schemeClr val="tx1"/>
                </a:solidFill>
                <a:effectLst/>
                <a:latin typeface="Calibri"/>
                <a:ea typeface="+mn-ea"/>
                <a:cs typeface="+mn-cs"/>
              </a:rPr>
              <a:t>Test Administration</a:t>
            </a:r>
            <a:r>
              <a:rPr lang="en-US" sz="1200" kern="1200" dirty="0">
                <a:solidFill>
                  <a:schemeClr val="tx1"/>
                </a:solidFill>
                <a:effectLst/>
                <a:latin typeface="Calibri"/>
                <a:ea typeface="+mn-ea"/>
                <a:cs typeface="+mn-cs"/>
              </a:rPr>
              <a:t> window appears.</a:t>
            </a:r>
          </a:p>
          <a:p>
            <a:endParaRPr lang="en-US" sz="1200" kern="1200" dirty="0">
              <a:solidFill>
                <a:schemeClr val="tx1"/>
              </a:solidFill>
              <a:effectLst/>
              <a:latin typeface="Calibri"/>
              <a:ea typeface="+mn-ea"/>
              <a:cs typeface="+mn-cs"/>
            </a:endParaRPr>
          </a:p>
          <a:p>
            <a:r>
              <a:rPr lang="en-US" dirty="0"/>
              <a:t>To specify the date range in which the test will be available in the Test Administration System, select start and end dates from the fields in the Administration Period section (1).</a:t>
            </a:r>
          </a:p>
          <a:p>
            <a:endParaRPr lang="en-US" dirty="0"/>
          </a:p>
          <a:p>
            <a:r>
              <a:rPr lang="en-US" dirty="0"/>
              <a:t>In the </a:t>
            </a:r>
            <a:r>
              <a:rPr lang="en-US" i="1" dirty="0"/>
              <a:t>I want to administer with</a:t>
            </a:r>
            <a:r>
              <a:rPr lang="en-US" dirty="0"/>
              <a:t> section, select who will be able to administer the test in the Test Administration System (2). To share the test with an individual educator, mark the Individual radio button and search for that educator’s name or email address. You may need to select the user’s school from the available dropdowns first. To share the test with a workgroup, mark the </a:t>
            </a:r>
            <a:r>
              <a:rPr lang="en-US" b="1" dirty="0"/>
              <a:t>Workgroup</a:t>
            </a:r>
            <a:r>
              <a:rPr lang="en-US" dirty="0"/>
              <a:t> radio button and search for that workgroup’s name. To share the test with an entire school, mark the </a:t>
            </a:r>
            <a:r>
              <a:rPr lang="en-US" b="1" dirty="0"/>
              <a:t>Institution</a:t>
            </a:r>
            <a:r>
              <a:rPr lang="en-US" dirty="0"/>
              <a:t> radio button and search for that institution’s name.</a:t>
            </a:r>
          </a:p>
          <a:p>
            <a:endParaRPr lang="en-US" dirty="0"/>
          </a:p>
          <a:p>
            <a:r>
              <a:rPr lang="en-US" dirty="0"/>
              <a:t>Select the intended administrator (3). You can repeat this step to add more administrators.</a:t>
            </a:r>
          </a:p>
          <a:p>
            <a:endParaRPr lang="en-US" dirty="0"/>
          </a:p>
          <a:p>
            <a:r>
              <a:rPr lang="en-US" dirty="0"/>
              <a:t>Finally, click </a:t>
            </a:r>
            <a:r>
              <a:rPr lang="en-US" b="1" dirty="0"/>
              <a:t>Save </a:t>
            </a:r>
            <a:r>
              <a:rPr lang="en-US" b="0" dirty="0"/>
              <a:t>(4)</a:t>
            </a:r>
            <a:r>
              <a:rPr lang="en-US" dirty="0"/>
              <a:t>. The test will be available in the Test Administration System for the selected administrators on the specified start date. You can repeat these steps to update the administration rules at any time.</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10</a:t>
            </a:fld>
            <a:endParaRPr lang="en-US"/>
          </a:p>
        </p:txBody>
      </p:sp>
    </p:spTree>
    <p:extLst>
      <p:ext uri="{BB962C8B-B14F-4D97-AF65-F5344CB8AC3E}">
        <p14:creationId xmlns:p14="http://schemas.microsoft.com/office/powerpoint/2010/main" val="835749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the 2021–2022 </a:t>
            </a:r>
            <a:r>
              <a:rPr lang="en-US" i="1" baseline="0" dirty="0">
                <a:solidFill>
                  <a:schemeClr val="tx1"/>
                </a:solidFill>
                <a:latin typeface="Arial" panose="020B0604020202020204" pitchFamily="34" charset="0"/>
                <a:cs typeface="Arial" panose="020B0604020202020204" pitchFamily="34" charset="0"/>
              </a:rPr>
              <a:t>Checkpoint </a:t>
            </a:r>
            <a:r>
              <a:rPr lang="en-US" i="1" dirty="0">
                <a:solidFill>
                  <a:schemeClr val="tx1"/>
                </a:solidFill>
                <a:latin typeface="Arial" panose="020B0604020202020204" pitchFamily="34" charset="0"/>
                <a:cs typeface="Arial" panose="020B0604020202020204" pitchFamily="34" charset="0"/>
              </a:rPr>
              <a:t>User Guide </a:t>
            </a:r>
            <a:r>
              <a:rPr lang="en-US" dirty="0">
                <a:solidFill>
                  <a:schemeClr val="tx1"/>
                </a:solidFill>
                <a:latin typeface="Arial" panose="020B0604020202020204" pitchFamily="34" charset="0"/>
                <a:cs typeface="Arial" panose="020B0604020202020204" pitchFamily="34" charset="0"/>
              </a:rPr>
              <a:t>and other helpful resources on the AlohaHSAP.org </a:t>
            </a:r>
            <a:r>
              <a:rPr lang="en-US" baseline="0" dirty="0">
                <a:solidFill>
                  <a:schemeClr val="tx1"/>
                </a:solidFill>
                <a:latin typeface="Arial" panose="020B0604020202020204" pitchFamily="34" charset="0"/>
                <a:cs typeface="Arial" panose="020B0604020202020204" pitchFamily="34" charset="0"/>
              </a:rPr>
              <a:t>portal on the Smarter Balanced, HSA Science, and EOC pages. However, if you still require assistance with troubleshooting a technical issue, you may also contact your the HSAP Help Desk. When contacting your Helpdesk,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school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Checkpoint User Guide </a:t>
            </a:r>
            <a:r>
              <a:rPr lang="en-US" altLang="en-US" baseline="0" dirty="0">
                <a:latin typeface="Arial" charset="0"/>
              </a:rPr>
              <a:t>located on the AlohaHSAP.org Smarter Balanced, HSA Science, and EOC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11</a:t>
            </a:fld>
            <a:endParaRPr lang="en-US"/>
          </a:p>
        </p:txBody>
      </p:sp>
    </p:spTree>
    <p:extLst>
      <p:ext uri="{BB962C8B-B14F-4D97-AF65-F5344CB8AC3E}">
        <p14:creationId xmlns:p14="http://schemas.microsoft.com/office/powerpoint/2010/main" val="65926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68">
              <a:defRPr/>
            </a:pPr>
            <a:r>
              <a:rPr lang="en-US" i="0" dirty="0">
                <a:latin typeface="Arial" panose="020B0604020202020204" pitchFamily="34" charset="0"/>
                <a:cs typeface="Arial" panose="020B0604020202020204" pitchFamily="34" charset="0"/>
              </a:rPr>
              <a:t>This presentation will show you how to do the following:</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Log into the Checkpoint System</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Validate a test</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Publish a test</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Share a test with other educators</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a:p>
        </p:txBody>
      </p:sp>
    </p:spTree>
    <p:extLst>
      <p:ext uri="{BB962C8B-B14F-4D97-AF65-F5344CB8AC3E}">
        <p14:creationId xmlns:p14="http://schemas.microsoft.com/office/powerpoint/2010/main" val="357483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731838"/>
            <a:ext cx="6515100" cy="3665537"/>
          </a:xfrm>
        </p:spPr>
      </p:sp>
      <p:sp>
        <p:nvSpPr>
          <p:cNvPr id="3" name="Notes Placeholder 2"/>
          <p:cNvSpPr>
            <a:spLocks noGrp="1"/>
          </p:cNvSpPr>
          <p:nvPr>
            <p:ph type="body" idx="1"/>
          </p:nvPr>
        </p:nvSpPr>
        <p:spPr/>
        <p:txBody>
          <a:bodyPr/>
          <a:lstStyle/>
          <a:p>
            <a:pPr defTabSz="970308">
              <a:defRPr/>
            </a:pPr>
            <a:r>
              <a:rPr lang="en-US" dirty="0">
                <a:latin typeface="Arial" panose="020B0604020202020204" pitchFamily="34" charset="0"/>
                <a:cs typeface="Arial" panose="020B0604020202020204" pitchFamily="34" charset="0"/>
              </a:rPr>
              <a:t>To log in to Checkpoint, go to your state portal. From the portal, select your user role card. On the next page, click the </a:t>
            </a:r>
            <a:r>
              <a:rPr lang="en-US" b="1" dirty="0">
                <a:latin typeface="Arial" panose="020B0604020202020204" pitchFamily="34" charset="0"/>
                <a:cs typeface="Arial" panose="020B0604020202020204" pitchFamily="34" charset="0"/>
              </a:rPr>
              <a:t>Checkpoint </a:t>
            </a:r>
            <a:r>
              <a:rPr lang="en-US" dirty="0">
                <a:latin typeface="Arial" panose="020B0604020202020204" pitchFamily="34" charset="0"/>
                <a:cs typeface="Arial" panose="020B0604020202020204" pitchFamily="34" charset="0"/>
              </a:rPr>
              <a:t>system card. Enter your username and password,</a:t>
            </a:r>
            <a:r>
              <a:rPr lang="en-US" baseline="0" dirty="0">
                <a:latin typeface="Arial" panose="020B0604020202020204" pitchFamily="34" charset="0"/>
                <a:cs typeface="Arial" panose="020B0604020202020204" pitchFamily="34" charset="0"/>
              </a:rPr>
              <a:t> and then </a:t>
            </a:r>
            <a:r>
              <a:rPr lang="en-US" dirty="0">
                <a:latin typeface="Arial" panose="020B0604020202020204" pitchFamily="34" charset="0"/>
                <a:cs typeface="Arial" panose="020B0604020202020204" pitchFamily="34" charset="0"/>
              </a:rPr>
              <a:t>click </a:t>
            </a:r>
            <a:r>
              <a:rPr lang="en-US" b="1" dirty="0">
                <a:latin typeface="Arial" panose="020B0604020202020204" pitchFamily="34" charset="0"/>
                <a:cs typeface="Arial" panose="020B0604020202020204" pitchFamily="34" charset="0"/>
              </a:rPr>
              <a:t>Secure Login </a:t>
            </a:r>
            <a:r>
              <a:rPr lang="en-US" b="0" dirty="0">
                <a:latin typeface="Arial" panose="020B0604020202020204" pitchFamily="34" charset="0"/>
                <a:cs typeface="Arial" panose="020B0604020202020204" pitchFamily="34" charset="0"/>
              </a:rPr>
              <a:t>to continue.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a:p>
        </p:txBody>
      </p:sp>
    </p:spTree>
    <p:extLst>
      <p:ext uri="{BB962C8B-B14F-4D97-AF65-F5344CB8AC3E}">
        <p14:creationId xmlns:p14="http://schemas.microsoft.com/office/powerpoint/2010/main" val="302655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Tests created in the Checkpoint system can be administered to students in the Test Delivery System. However, in order to administer your test to students, you must first publish it to the Test Administration System. Once you publish a test, you can administer the test to your students. You can also share the test with other Checkpoint users so they can administer the test as well. The following slides will walk you through each of these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4</a:t>
            </a:fld>
            <a:endParaRPr lang="en-US"/>
          </a:p>
        </p:txBody>
      </p:sp>
    </p:spTree>
    <p:extLst>
      <p:ext uri="{BB962C8B-B14F-4D97-AF65-F5344CB8AC3E}">
        <p14:creationId xmlns:p14="http://schemas.microsoft.com/office/powerpoint/2010/main" val="2873026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Calibri" panose="020F0502020204030204" pitchFamily="34" charset="0"/>
              </a:rPr>
              <a:t>Once you have created a test in Checkpoint, you need to publish the test to the Test Delivery System so that you can administer it to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Calibri" panose="020F0502020204030204" pitchFamily="34" charset="0"/>
              </a:rPr>
              <a:t>Before you can publish an authored test, you must first validate it to make sure there are no test errors. First, make sure each item on the test has been saved. Next, to validate the test, click </a:t>
            </a:r>
            <a:r>
              <a:rPr lang="en-US" sz="1200" b="1" dirty="0">
                <a:effectLst/>
                <a:latin typeface="Calibri" panose="020F0502020204030204" pitchFamily="34" charset="0"/>
                <a:ea typeface="Times New Roman" panose="02020603050405020304" pitchFamily="18" charset="0"/>
                <a:cs typeface="Calibri" panose="020F0502020204030204" pitchFamily="34" charset="0"/>
              </a:rPr>
              <a:t>Validate Test</a:t>
            </a:r>
            <a:r>
              <a:rPr lang="en-US" sz="1200" dirty="0">
                <a:effectLst/>
                <a:latin typeface="Calibri" panose="020F0502020204030204" pitchFamily="34" charset="0"/>
                <a:ea typeface="Times New Roman" panose="02020603050405020304" pitchFamily="18" charset="0"/>
                <a:cs typeface="Calibri" panose="020F0502020204030204" pitchFamily="34" charset="0"/>
              </a:rPr>
              <a:t> (1) in the test toolbar. If the test is already valid, this button turns gray and displays “Test is Valid”. </a:t>
            </a:r>
            <a:r>
              <a:rPr lang="en-US" dirty="0"/>
              <a:t>If the test is invalid, a pop-up window will appear indicating why the test is not valid (2).</a:t>
            </a:r>
            <a:r>
              <a:rPr lang="en-US" sz="1200" dirty="0">
                <a:effectLst/>
                <a:latin typeface="Calibri" panose="020F0502020204030204" pitchFamily="34" charset="0"/>
                <a:ea typeface="Times New Roman" panose="02020603050405020304" pitchFamily="18" charset="0"/>
                <a:cs typeface="Calibri" panose="020F0502020204030204" pitchFamily="34" charset="0"/>
              </a:rPr>
              <a:t> You cannot validate a test with u</a:t>
            </a:r>
            <a:r>
              <a:rPr lang="en-US" sz="1200" dirty="0">
                <a:effectLst/>
                <a:latin typeface="Calibri" panose="020F0502020204030204" pitchFamily="34" charset="0"/>
                <a:ea typeface="Calibri" panose="020F0502020204030204" pitchFamily="34" charset="0"/>
                <a:cs typeface="Times New Roman" panose="02020603050405020304" pitchFamily="18" charset="0"/>
              </a:rPr>
              <a:t>nsaved changes to any of its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5</a:t>
            </a:fld>
            <a:endParaRPr lang="en-US"/>
          </a:p>
        </p:txBody>
      </p:sp>
    </p:spTree>
    <p:extLst>
      <p:ext uri="{BB962C8B-B14F-4D97-AF65-F5344CB8AC3E}">
        <p14:creationId xmlns:p14="http://schemas.microsoft.com/office/powerpoint/2010/main" val="80909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effectLst/>
                <a:latin typeface="Calibri" panose="020F0502020204030204" pitchFamily="34" charset="0"/>
                <a:ea typeface="Times New Roman" panose="02020603050405020304" pitchFamily="18" charset="0"/>
                <a:cs typeface="Calibri" panose="020F0502020204030204" pitchFamily="34" charset="0"/>
              </a:rPr>
              <a:t>You cannot validate a test if it generates any of the validation errors shown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600"/>
              </a:spcAft>
              <a:buFont typeface="Symbol" panose="05050102010706020507" pitchFamily="18" charset="2"/>
              <a:buNone/>
            </a:pPr>
            <a:r>
              <a:rPr lang="en-US" sz="1200">
                <a:effectLst/>
                <a:latin typeface="Calibri" panose="020F0502020204030204" pitchFamily="34" charset="0"/>
                <a:ea typeface="Calibri" panose="020F0502020204030204" pitchFamily="34" charset="0"/>
                <a:cs typeface="Times New Roman" panose="02020603050405020304" pitchFamily="18" charset="0"/>
              </a:rPr>
              <a:t>Once a test is valid, it can be published. </a:t>
            </a:r>
          </a:p>
          <a:p>
            <a:endParaRPr lang="en-US"/>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6</a:t>
            </a:fld>
            <a:endParaRPr lang="en-US"/>
          </a:p>
        </p:txBody>
      </p:sp>
    </p:spTree>
    <p:extLst>
      <p:ext uri="{BB962C8B-B14F-4D97-AF65-F5344CB8AC3E}">
        <p14:creationId xmlns:p14="http://schemas.microsoft.com/office/powerpoint/2010/main" val="19545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see what your test will look like to students, click </a:t>
            </a:r>
            <a:r>
              <a:rPr lang="en-US" b="1" dirty="0"/>
              <a:t>Preview Test (1) </a:t>
            </a:r>
            <a:r>
              <a:rPr lang="en-US" dirty="0"/>
              <a:t>in the test toolbar. You can enter sample responses to items and click </a:t>
            </a:r>
            <a:r>
              <a:rPr lang="en-US" b="1" dirty="0"/>
              <a:t>Item Score</a:t>
            </a:r>
            <a:r>
              <a:rPr lang="en-US" dirty="0"/>
              <a:t> to make sure the items are being scored correctly.</a:t>
            </a:r>
          </a:p>
          <a:p>
            <a:endParaRPr lang="en-US" dirty="0"/>
          </a:p>
          <a:p>
            <a:r>
              <a:rPr lang="en-US" dirty="0"/>
              <a:t>To publish the test, click </a:t>
            </a:r>
            <a:r>
              <a:rPr lang="en-US" b="1" dirty="0"/>
              <a:t>Publish Test (2)</a:t>
            </a:r>
            <a:r>
              <a:rPr lang="en-US" dirty="0"/>
              <a:t>. If this button is not clickable, make sure you have validated the test. </a:t>
            </a:r>
          </a:p>
          <a:p>
            <a:endParaRPr lang="en-US" dirty="0"/>
          </a:p>
          <a:p>
            <a:r>
              <a:rPr lang="en-US" sz="1200" kern="1200" dirty="0">
                <a:solidFill>
                  <a:schemeClr val="tx1"/>
                </a:solidFill>
                <a:effectLst/>
                <a:latin typeface="Calibri"/>
                <a:ea typeface="+mn-ea"/>
                <a:cs typeface="+mn-cs"/>
              </a:rPr>
              <a:t>In the confirmation message (3) that appears, click </a:t>
            </a:r>
            <a:r>
              <a:rPr lang="en-US" sz="1200" b="1" kern="1200" dirty="0">
                <a:solidFill>
                  <a:schemeClr val="tx1"/>
                </a:solidFill>
                <a:effectLst/>
                <a:latin typeface="Calibri"/>
                <a:ea typeface="+mn-ea"/>
                <a:cs typeface="+mn-cs"/>
              </a:rPr>
              <a:t>OK</a:t>
            </a:r>
            <a:r>
              <a:rPr lang="en-US" sz="1200" kern="1200" dirty="0">
                <a:solidFill>
                  <a:schemeClr val="tx1"/>
                </a:solidFill>
                <a:effectLst/>
                <a:latin typeface="Calibri"/>
                <a:ea typeface="+mn-ea"/>
                <a:cs typeface="+mn-cs"/>
              </a:rPr>
              <a:t>.</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Before or after publishing a test, you can share that test with other educators for administration purposes. School-level users can also set administration dates when they share a Published test with educators in their schools. These dates determine when the test will be available in the Test Administration System.</a:t>
            </a:r>
            <a:endParaRPr lang="en-US" dirty="0"/>
          </a:p>
          <a:p>
            <a:endParaRPr lang="en-US" dirty="0"/>
          </a:p>
          <a:p>
            <a:r>
              <a:rPr lang="en-US" dirty="0"/>
              <a:t>After publishing a test, you can add it to your test sessions by selecting it from the Test Selection window (4) in the Test Administration System. You can administer your own tests, shared tests, and tests from a shared test library.</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a:p>
        </p:txBody>
      </p:sp>
    </p:spTree>
    <p:extLst>
      <p:ext uri="{BB962C8B-B14F-4D97-AF65-F5344CB8AC3E}">
        <p14:creationId xmlns:p14="http://schemas.microsoft.com/office/powerpoint/2010/main" val="79374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When sharing a test, you can choose to let recipients view it, edit it, publish it, and/or administer it in the Test Administration System. Note that recipients can only edit the items themselves if they’ve been shared with them separately.</a:t>
            </a:r>
          </a:p>
          <a:p>
            <a:endParaRPr lang="en-US" sz="1200" kern="1200" dirty="0">
              <a:solidFill>
                <a:schemeClr val="tx1"/>
              </a:solidFill>
              <a:effectLst/>
              <a:latin typeface="Calibri"/>
              <a:ea typeface="+mn-ea"/>
              <a:cs typeface="+mn-cs"/>
            </a:endParaRPr>
          </a:p>
          <a:p>
            <a:pPr lvl="0"/>
            <a:r>
              <a:rPr lang="en-US" sz="1200" kern="1200" dirty="0">
                <a:solidFill>
                  <a:schemeClr val="tx1"/>
                </a:solidFill>
                <a:effectLst/>
                <a:latin typeface="Calibri"/>
                <a:ea typeface="+mn-ea"/>
                <a:cs typeface="+mn-cs"/>
              </a:rPr>
              <a:t>To share tests, open the </a:t>
            </a:r>
            <a:r>
              <a:rPr lang="en-US" sz="1200" b="1" kern="1200" dirty="0">
                <a:solidFill>
                  <a:schemeClr val="tx1"/>
                </a:solidFill>
                <a:effectLst/>
                <a:latin typeface="Calibri"/>
                <a:ea typeface="+mn-ea"/>
                <a:cs typeface="+mn-cs"/>
              </a:rPr>
              <a:t>Tests</a:t>
            </a:r>
            <a:r>
              <a:rPr lang="en-US" sz="1200" kern="1200" dirty="0">
                <a:solidFill>
                  <a:schemeClr val="tx1"/>
                </a:solidFill>
                <a:effectLst/>
                <a:latin typeface="Calibri"/>
                <a:ea typeface="+mn-ea"/>
                <a:cs typeface="+mn-cs"/>
              </a:rPr>
              <a:t> tab and mark the checkbox for each test you wish to share. Click the </a:t>
            </a:r>
            <a:r>
              <a:rPr lang="en-US" sz="1200" b="1" kern="1200" dirty="0">
                <a:solidFill>
                  <a:schemeClr val="tx1"/>
                </a:solidFill>
                <a:effectLst/>
                <a:latin typeface="Calibri"/>
                <a:ea typeface="+mn-ea"/>
                <a:cs typeface="+mn-cs"/>
              </a:rPr>
              <a:t>Share</a:t>
            </a:r>
            <a:r>
              <a:rPr lang="en-US" sz="1200" kern="1200" dirty="0">
                <a:solidFill>
                  <a:schemeClr val="tx1"/>
                </a:solidFill>
                <a:effectLst/>
                <a:latin typeface="Calibri"/>
                <a:ea typeface="+mn-ea"/>
                <a:cs typeface="+mn-cs"/>
              </a:rPr>
              <a:t> button above the table. The </a:t>
            </a:r>
            <a:r>
              <a:rPr lang="en-US" sz="1200" b="1" i="1" kern="1200" dirty="0">
                <a:solidFill>
                  <a:schemeClr val="tx1"/>
                </a:solidFill>
                <a:effectLst/>
                <a:latin typeface="Calibri"/>
                <a:ea typeface="+mn-ea"/>
                <a:cs typeface="+mn-cs"/>
              </a:rPr>
              <a:t>Test Sharing</a:t>
            </a:r>
            <a:r>
              <a:rPr lang="en-US" sz="1200" kern="1200" dirty="0">
                <a:solidFill>
                  <a:schemeClr val="tx1"/>
                </a:solidFill>
                <a:effectLst/>
                <a:latin typeface="Calibri"/>
                <a:ea typeface="+mn-ea"/>
                <a:cs typeface="+mn-cs"/>
              </a:rPr>
              <a:t> window opens. Select the recipients you want to share with. You can select multiple recipients.</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share with an individual educator, mark the </a:t>
            </a:r>
            <a:r>
              <a:rPr lang="en-US" sz="1200" b="1" kern="1200" dirty="0">
                <a:solidFill>
                  <a:schemeClr val="tx1"/>
                </a:solidFill>
                <a:effectLst/>
                <a:latin typeface="Calibri"/>
                <a:ea typeface="+mn-ea"/>
                <a:cs typeface="+mn-cs"/>
              </a:rPr>
              <a:t>Individual</a:t>
            </a:r>
            <a:r>
              <a:rPr lang="en-US" sz="1200" kern="1200" dirty="0">
                <a:solidFill>
                  <a:schemeClr val="tx1"/>
                </a:solidFill>
                <a:effectLst/>
                <a:latin typeface="Calibri"/>
                <a:ea typeface="+mn-ea"/>
                <a:cs typeface="+mn-cs"/>
              </a:rPr>
              <a:t> radio button and search for that educator's name or email address. School-level users may first need to select the educator’s institution from the available dropdowns.</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share the content with a custom-made group of educators, mark the </a:t>
            </a:r>
            <a:r>
              <a:rPr lang="en-US" sz="1200" b="1" kern="1200" dirty="0">
                <a:solidFill>
                  <a:schemeClr val="tx1"/>
                </a:solidFill>
                <a:effectLst/>
                <a:latin typeface="Calibri"/>
                <a:ea typeface="+mn-ea"/>
                <a:cs typeface="+mn-cs"/>
              </a:rPr>
              <a:t>Workgroup</a:t>
            </a:r>
            <a:r>
              <a:rPr lang="en-US" sz="1200" kern="1200" dirty="0">
                <a:solidFill>
                  <a:schemeClr val="tx1"/>
                </a:solidFill>
                <a:effectLst/>
                <a:latin typeface="Calibri"/>
                <a:ea typeface="+mn-ea"/>
                <a:cs typeface="+mn-cs"/>
              </a:rPr>
              <a:t> radio button and search for the name of an existing workgroup.</a:t>
            </a:r>
          </a:p>
          <a:p>
            <a:pPr marL="171450" lvl="0" indent="-171450">
              <a:buFont typeface="Arial" panose="020B0604020202020204" pitchFamily="34" charset="0"/>
              <a:buChar char="•"/>
            </a:pPr>
            <a:r>
              <a:rPr lang="en-US" sz="1200" u="none" kern="1200" dirty="0">
                <a:solidFill>
                  <a:schemeClr val="tx1"/>
                </a:solidFill>
                <a:effectLst/>
                <a:latin typeface="Calibri"/>
                <a:ea typeface="+mn-ea"/>
                <a:cs typeface="+mn-cs"/>
              </a:rPr>
              <a:t>To share the content with an institution, such as a school</a:t>
            </a:r>
            <a:r>
              <a:rPr lang="en-US" sz="1200" kern="1200" dirty="0">
                <a:solidFill>
                  <a:schemeClr val="tx1"/>
                </a:solidFill>
                <a:effectLst/>
                <a:latin typeface="Calibri"/>
                <a:ea typeface="+mn-ea"/>
                <a:cs typeface="+mn-cs"/>
              </a:rPr>
              <a:t>, mark the </a:t>
            </a:r>
            <a:r>
              <a:rPr lang="en-US" sz="1200" b="1" kern="1200" dirty="0">
                <a:solidFill>
                  <a:schemeClr val="tx1"/>
                </a:solidFill>
                <a:effectLst/>
                <a:latin typeface="Calibri"/>
                <a:ea typeface="+mn-ea"/>
                <a:cs typeface="+mn-cs"/>
              </a:rPr>
              <a:t>Institution </a:t>
            </a:r>
            <a:r>
              <a:rPr lang="en-US" sz="1200" kern="1200" dirty="0">
                <a:solidFill>
                  <a:schemeClr val="tx1"/>
                </a:solidFill>
                <a:effectLst/>
                <a:latin typeface="Calibri"/>
                <a:ea typeface="+mn-ea"/>
                <a:cs typeface="+mn-cs"/>
              </a:rPr>
              <a:t>radio button and search for that institution's name.</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8</a:t>
            </a:fld>
            <a:endParaRPr lang="en-US"/>
          </a:p>
        </p:txBody>
      </p:sp>
    </p:spTree>
    <p:extLst>
      <p:ext uri="{BB962C8B-B14F-4D97-AF65-F5344CB8AC3E}">
        <p14:creationId xmlns:p14="http://schemas.microsoft.com/office/powerpoint/2010/main" val="336539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Calibri"/>
                <a:ea typeface="+mn-ea"/>
                <a:cs typeface="+mn-cs"/>
              </a:rPr>
              <a:t>Once you’ve selected the recipients, select the specific permissions you’d like to give to each</a:t>
            </a:r>
            <a:r>
              <a:rPr lang="en-US" sz="1200" i="1" kern="1200" dirty="0">
                <a:solidFill>
                  <a:schemeClr val="tx1"/>
                </a:solidFill>
                <a:effectLst/>
                <a:latin typeface="Calibri"/>
                <a:ea typeface="+mn-ea"/>
                <a:cs typeface="+mn-cs"/>
              </a:rPr>
              <a:t> </a:t>
            </a:r>
            <a:r>
              <a:rPr lang="en-US" sz="1200" kern="1200" dirty="0">
                <a:solidFill>
                  <a:schemeClr val="tx1"/>
                </a:solidFill>
                <a:effectLst/>
                <a:latin typeface="Calibri"/>
                <a:ea typeface="+mn-ea"/>
                <a:cs typeface="+mn-cs"/>
              </a:rPr>
              <a:t>recipient. All recipients will be able to create copies of your shared tests by default. </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allow a recipient to view the tests, mark the </a:t>
            </a:r>
            <a:r>
              <a:rPr lang="en-US" sz="1200" b="1" kern="1200" dirty="0">
                <a:solidFill>
                  <a:schemeClr val="tx1"/>
                </a:solidFill>
                <a:effectLst/>
                <a:latin typeface="Calibri"/>
                <a:ea typeface="+mn-ea"/>
                <a:cs typeface="+mn-cs"/>
              </a:rPr>
              <a:t>View</a:t>
            </a:r>
            <a:r>
              <a:rPr lang="en-US" sz="1200" kern="1200" dirty="0">
                <a:solidFill>
                  <a:schemeClr val="tx1"/>
                </a:solidFill>
                <a:effectLst/>
                <a:latin typeface="Calibri"/>
                <a:ea typeface="+mn-ea"/>
                <a:cs typeface="+mn-cs"/>
              </a:rPr>
              <a:t> checkbox.</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allow a recipient to make edits to the tests, mark the </a:t>
            </a:r>
            <a:r>
              <a:rPr lang="en-US" sz="1200" b="1" kern="1200" dirty="0">
                <a:solidFill>
                  <a:schemeClr val="tx1"/>
                </a:solidFill>
                <a:effectLst/>
                <a:latin typeface="Calibri"/>
                <a:ea typeface="+mn-ea"/>
                <a:cs typeface="+mn-cs"/>
              </a:rPr>
              <a:t>Edit</a:t>
            </a:r>
            <a:r>
              <a:rPr lang="en-US" sz="1200" kern="1200" dirty="0">
                <a:solidFill>
                  <a:schemeClr val="tx1"/>
                </a:solidFill>
                <a:effectLst/>
                <a:latin typeface="Calibri"/>
                <a:ea typeface="+mn-ea"/>
                <a:cs typeface="+mn-cs"/>
              </a:rPr>
              <a:t> checkbox. When you’ve shared a test, recipients can change the order of items and can add and remove items, but cannot edit the content of items already on it, unless you also share those items with editing permission.</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allow a recipient to publish the test, mark the </a:t>
            </a:r>
            <a:r>
              <a:rPr lang="en-US" sz="1200" b="1" kern="1200" dirty="0">
                <a:solidFill>
                  <a:schemeClr val="tx1"/>
                </a:solidFill>
                <a:effectLst/>
                <a:latin typeface="Calibri"/>
                <a:ea typeface="+mn-ea"/>
                <a:cs typeface="+mn-cs"/>
              </a:rPr>
              <a:t>Publish</a:t>
            </a:r>
            <a:r>
              <a:rPr lang="en-US" sz="1200" kern="1200" dirty="0">
                <a:solidFill>
                  <a:schemeClr val="tx1"/>
                </a:solidFill>
                <a:effectLst/>
                <a:latin typeface="Calibri"/>
                <a:ea typeface="+mn-ea"/>
                <a:cs typeface="+mn-cs"/>
              </a:rPr>
              <a:t> checkbox.</a:t>
            </a:r>
          </a:p>
          <a:p>
            <a:pPr marL="171450" lvl="0" indent="-171450">
              <a:buFont typeface="Arial" panose="020B0604020202020204" pitchFamily="34" charset="0"/>
              <a:buChar char="•"/>
            </a:pPr>
            <a:r>
              <a:rPr lang="en-US" sz="1200" kern="1200" dirty="0">
                <a:solidFill>
                  <a:schemeClr val="tx1"/>
                </a:solidFill>
                <a:effectLst/>
                <a:latin typeface="Calibri"/>
                <a:ea typeface="+mn-ea"/>
                <a:cs typeface="+mn-cs"/>
              </a:rPr>
              <a:t>To allow a recipient to administer the test to students, mark the </a:t>
            </a:r>
            <a:r>
              <a:rPr lang="en-US" sz="1200" b="1" kern="1200" dirty="0">
                <a:solidFill>
                  <a:schemeClr val="tx1"/>
                </a:solidFill>
                <a:effectLst/>
                <a:latin typeface="Calibri"/>
                <a:ea typeface="+mn-ea"/>
                <a:cs typeface="+mn-cs"/>
              </a:rPr>
              <a:t>Administer</a:t>
            </a:r>
            <a:r>
              <a:rPr lang="en-US" sz="1200" kern="1200" dirty="0">
                <a:solidFill>
                  <a:schemeClr val="tx1"/>
                </a:solidFill>
                <a:effectLst/>
                <a:latin typeface="Calibri"/>
                <a:ea typeface="+mn-ea"/>
                <a:cs typeface="+mn-cs"/>
              </a:rPr>
              <a:t> checkbox. This option may be checked before or after publishing.</a:t>
            </a:r>
          </a:p>
          <a:p>
            <a:endParaRPr lang="en-US" dirty="0"/>
          </a:p>
        </p:txBody>
      </p:sp>
      <p:sp>
        <p:nvSpPr>
          <p:cNvPr id="4" name="Date Placeholder 3"/>
          <p:cNvSpPr>
            <a:spLocks noGrp="1"/>
          </p:cNvSpPr>
          <p:nvPr>
            <p:ph type="dt" idx="10"/>
          </p:nvPr>
        </p:nvSpPr>
        <p:spPr/>
        <p:txBody>
          <a:bodyPr/>
          <a:lstStyle/>
          <a:p>
            <a:r>
              <a:rPr lang="en-US"/>
              <a:t>(added from Insert tab, Header &amp; Footer icon, Fixed Date and time)  1/23/2018</a:t>
            </a:r>
          </a:p>
        </p:txBody>
      </p:sp>
      <p:sp>
        <p:nvSpPr>
          <p:cNvPr id="5" name="Footer Placeholder 4"/>
          <p:cNvSpPr>
            <a:spLocks noGrp="1"/>
          </p:cNvSpPr>
          <p:nvPr>
            <p:ph type="ftr" sz="quarter" idx="11"/>
          </p:nvPr>
        </p:nvSpPr>
        <p:spPr/>
        <p:txBody>
          <a:bodyPr/>
          <a:lstStyle/>
          <a:p>
            <a:r>
              <a:rPr lang="en-US"/>
              <a:t>Presentation Title (added from Insert tab, Header &amp; Footer icon)</a:t>
            </a:r>
          </a:p>
        </p:txBody>
      </p:sp>
      <p:sp>
        <p:nvSpPr>
          <p:cNvPr id="6" name="Slide Number Placeholder 5"/>
          <p:cNvSpPr>
            <a:spLocks noGrp="1"/>
          </p:cNvSpPr>
          <p:nvPr>
            <p:ph type="sldNum" sz="quarter" idx="12"/>
          </p:nvPr>
        </p:nvSpPr>
        <p:spPr/>
        <p:txBody>
          <a:bodyPr/>
          <a:lstStyle/>
          <a:p>
            <a:fld id="{B54DC83E-89B8-4806-9A94-7D2BAA520DC6}" type="slidenum">
              <a:rPr lang="en-US" smtClean="0"/>
              <a:pPr/>
              <a:t>9</a:t>
            </a:fld>
            <a:endParaRPr lang="en-US"/>
          </a:p>
        </p:txBody>
      </p:sp>
    </p:spTree>
    <p:extLst>
      <p:ext uri="{BB962C8B-B14F-4D97-AF65-F5344CB8AC3E}">
        <p14:creationId xmlns:p14="http://schemas.microsoft.com/office/powerpoint/2010/main" val="831094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a:t>Presenter’s Name | Presenter’s Name | Presenter’s Name</a:t>
            </a:r>
            <a:br>
              <a:rPr lang="en-US"/>
            </a:br>
            <a:r>
              <a:rPr lang="en-US"/>
              <a:t>or</a:t>
            </a:r>
          </a:p>
          <a:p>
            <a:pPr lvl="0"/>
            <a:r>
              <a:rPr lang="en-US"/>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a:ln>
                  <a:noFill/>
                </a:ln>
                <a:solidFill>
                  <a:srgbClr val="595959"/>
                </a:solidFill>
                <a:effectLst/>
                <a:uLnTx/>
                <a:uFillTx/>
                <a:latin typeface="+mj-lt"/>
                <a:cs typeface="Calibri"/>
              </a:rPr>
              <a:t>Slide Title Placeholder. </a:t>
            </a:r>
            <a:br>
              <a:rPr kumimoji="0" lang="en-US" sz="2400" b="0" i="0" u="none" strike="noStrike" kern="1200" cap="none" spc="0" normalizeH="0" baseline="0" noProof="0">
                <a:ln>
                  <a:noFill/>
                </a:ln>
                <a:solidFill>
                  <a:srgbClr val="595959"/>
                </a:solidFill>
                <a:effectLst/>
                <a:uLnTx/>
                <a:uFillTx/>
                <a:latin typeface="+mj-lt"/>
                <a:cs typeface="Calibri"/>
              </a:rPr>
            </a:br>
            <a:r>
              <a:rPr kumimoji="0" lang="en-US" sz="2400" b="0" i="0" u="none" strike="noStrike" kern="1200" cap="none" spc="0" normalizeH="0" baseline="0" noProof="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a:t>References are 18 point with a 0.5” hanging indent and follow APA 6th Edition guidelines.</a:t>
            </a:r>
          </a:p>
          <a:p>
            <a:pPr marL="457200"/>
            <a:r>
              <a:rPr lang="en-US" err="1"/>
              <a:t>Hanushek</a:t>
            </a:r>
            <a:r>
              <a:rPr lang="en-US"/>
              <a:t>, E. A., &amp; Haycock, K. (2010). An effective teacher in every classroom: A lofty goal, but how to do it? </a:t>
            </a:r>
            <a:r>
              <a:rPr lang="en-US" i="1"/>
              <a:t>Education Next, 10</a:t>
            </a:r>
            <a:r>
              <a:rPr lang="en-US"/>
              <a:t>(3), 47–52.</a:t>
            </a:r>
          </a:p>
          <a:p>
            <a:pPr marL="457200"/>
            <a:r>
              <a:rPr lang="en-US" err="1"/>
              <a:t>Hanushek</a:t>
            </a:r>
            <a:r>
              <a:rPr lang="en-US"/>
              <a:t>, E. A., &amp; </a:t>
            </a:r>
            <a:r>
              <a:rPr lang="en-US" err="1"/>
              <a:t>Rivkin</a:t>
            </a:r>
            <a:r>
              <a:rPr lang="en-US"/>
              <a:t>, S. G. (2010). Generalizations about using value-added measures of teacher quality. </a:t>
            </a:r>
            <a:r>
              <a:rPr lang="en-US" i="1"/>
              <a:t>American Economic Review, 100</a:t>
            </a:r>
            <a:r>
              <a:rPr lang="en-US"/>
              <a:t>(2), 267–271.</a:t>
            </a:r>
          </a:p>
          <a:p>
            <a:pPr marL="457200"/>
            <a:r>
              <a:rPr lang="en-US"/>
              <a:t>Kane, T. J., &amp; </a:t>
            </a:r>
            <a:r>
              <a:rPr lang="en-US" err="1"/>
              <a:t>Staiger</a:t>
            </a:r>
            <a:r>
              <a:rPr lang="en-US"/>
              <a:t>, D. O. (2008). </a:t>
            </a:r>
            <a:r>
              <a:rPr lang="en-US" i="1"/>
              <a:t>Estimating teacher impacts on student achievement: An experimental evaluation </a:t>
            </a:r>
            <a:r>
              <a:rPr lang="en-US"/>
              <a:t>(NBER Working Paper No. 14607). Cambridge, MA: National Bureau of Economic Research.</a:t>
            </a:r>
          </a:p>
          <a:p>
            <a:pPr marL="457200"/>
            <a:r>
              <a:rPr lang="en-US"/>
              <a:t>Rothstein, J. (2010). Teacher quality in educational production: Tracking, decay, and student achievement. </a:t>
            </a:r>
            <a:r>
              <a:rPr lang="en-US" i="1"/>
              <a:t>Quarterly Journal of Economics, 125</a:t>
            </a:r>
            <a:r>
              <a:rPr lang="en-US"/>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a:t>PRESENTER’S JOB TITLE</a:t>
            </a:r>
          </a:p>
          <a:p>
            <a:r>
              <a:rPr lang="en-US"/>
              <a:t>202.403.####</a:t>
            </a:r>
          </a:p>
          <a:p>
            <a:r>
              <a:rPr lang="en-US" err="1"/>
              <a:t>email.address@cambiumassessment.com</a:t>
            </a:r>
            <a:endParaRPr lang="en-US"/>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a:solidFill>
                <a:srgbClr val="FFFFFF">
                  <a:lumMod val="75000"/>
                </a:srgbClr>
              </a:solidFill>
            </a:endParaRPr>
          </a:p>
        </p:txBody>
      </p:sp>
    </p:spTree>
    <p:extLst>
      <p:ext uri="{BB962C8B-B14F-4D97-AF65-F5344CB8AC3E}">
        <p14:creationId xmlns:p14="http://schemas.microsoft.com/office/powerpoint/2010/main" val="242920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a:t>Click to insert agenda items.</a:t>
            </a:r>
          </a:p>
          <a:p>
            <a:pPr lvl="1"/>
            <a:r>
              <a:rPr lang="en-US"/>
              <a:t>Second level</a:t>
            </a:r>
          </a:p>
          <a:p>
            <a:pPr lvl="2"/>
            <a:r>
              <a:rPr lang="en-US"/>
              <a:t>Third level</a:t>
            </a:r>
          </a:p>
          <a:p>
            <a:pPr lvl="3"/>
            <a:r>
              <a:rPr lang="en-US"/>
              <a:t>Fourth level</a:t>
            </a:r>
          </a:p>
          <a:p>
            <a:pPr lvl="4"/>
            <a:r>
              <a:rPr lang="en-US"/>
              <a:t>Fifth level</a:t>
            </a:r>
          </a:p>
          <a:p>
            <a:pPr lvl="0"/>
            <a:r>
              <a:rPr lang="en-US"/>
              <a:t>Second agenda item</a:t>
            </a:r>
          </a:p>
          <a:p>
            <a:pPr lvl="0"/>
            <a:r>
              <a:rPr lang="en-US"/>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a:t>Bullet 1, bullet character 149. Standard screen content and all bullet text is Franklin Gothic Book 22 pts., Text 1 color (RGB 83/86/90). Copyright footer placeholder is behind the background and is shown only on the title and closing slides.</a:t>
            </a:r>
          </a:p>
          <a:p>
            <a:pPr lvl="1"/>
            <a:r>
              <a:rPr lang="en-US"/>
              <a:t>Bullet 2, bullet character 150.</a:t>
            </a:r>
          </a:p>
          <a:p>
            <a:pPr lvl="2"/>
            <a:r>
              <a:rPr lang="en-US"/>
              <a:t>Bullet 3, bullet character 187.</a:t>
            </a:r>
          </a:p>
          <a:p>
            <a:pPr lvl="3"/>
            <a:r>
              <a:rPr lang="en-US"/>
              <a:t>Bullet 4, bullet character Unicode 25E6.</a:t>
            </a:r>
          </a:p>
          <a:p>
            <a:pPr lvl="4"/>
            <a:r>
              <a:rPr lang="en-US"/>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3"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a:t>How to Publish Tests in Checkpoint</a:t>
            </a:r>
          </a:p>
        </p:txBody>
      </p:sp>
      <p:sp>
        <p:nvSpPr>
          <p:cNvPr id="3" name="Subtitle 2"/>
          <p:cNvSpPr>
            <a:spLocks noGrp="1"/>
          </p:cNvSpPr>
          <p:nvPr>
            <p:ph type="subTitle" idx="1"/>
          </p:nvPr>
        </p:nvSpPr>
        <p:spPr>
          <a:xfrm>
            <a:off x="2589492" y="3670037"/>
            <a:ext cx="8540496" cy="731519"/>
          </a:xfrm>
        </p:spPr>
        <p:txBody>
          <a:bodyPr>
            <a:normAutofit/>
          </a:bodyPr>
          <a:lstStyle/>
          <a:p>
            <a:pPr algn="l"/>
            <a:r>
              <a:rPr lang="en-US" sz="2000" cap="none" dirty="0"/>
              <a:t>Checkpoint System Training Module</a:t>
            </a:r>
          </a:p>
          <a:p>
            <a:pPr algn="l"/>
            <a:r>
              <a:rPr lang="en-US" sz="2000" cap="none" dirty="0"/>
              <a:t>2021–2022 </a:t>
            </a:r>
          </a:p>
        </p:txBody>
      </p:sp>
      <p:sp>
        <p:nvSpPr>
          <p:cNvPr id="5" name="Rectangle 4">
            <a:extLst>
              <a:ext uri="{FF2B5EF4-FFF2-40B4-BE49-F238E27FC236}">
                <a16:creationId xmlns:a16="http://schemas.microsoft.com/office/drawing/2014/main" id="{D5148FDF-7F93-4AD8-B82D-57B451598EA5}"/>
              </a:ext>
            </a:extLst>
          </p:cNvPr>
          <p:cNvSpPr/>
          <p:nvPr/>
        </p:nvSpPr>
        <p:spPr>
          <a:xfrm>
            <a:off x="9276250" y="6461326"/>
            <a:ext cx="2961067"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6BE3A9D-1D94-491C-8082-91674F2ACA17}"/>
              </a:ext>
            </a:extLst>
          </p:cNvPr>
          <p:cNvSpPr>
            <a:spLocks noGrp="1"/>
          </p:cNvSpPr>
          <p:nvPr>
            <p:ph type="sldNum" sz="quarter" idx="17"/>
          </p:nvPr>
        </p:nvSpPr>
        <p:spPr/>
        <p:txBody>
          <a:bodyPr/>
          <a:lstStyle/>
          <a:p>
            <a:fld id="{58AE716E-68DD-2249-A7FA-8AEF0B14DF81}" type="slidenum">
              <a:rPr lang="en-US" smtClean="0"/>
              <a:pPr/>
              <a:t>10</a:t>
            </a:fld>
            <a:endParaRPr lang="en-US"/>
          </a:p>
        </p:txBody>
      </p:sp>
      <p:sp>
        <p:nvSpPr>
          <p:cNvPr id="5" name="Title 4">
            <a:extLst>
              <a:ext uri="{FF2B5EF4-FFF2-40B4-BE49-F238E27FC236}">
                <a16:creationId xmlns:a16="http://schemas.microsoft.com/office/drawing/2014/main" id="{18DBA47A-8201-4D2E-BC47-EDA814E8C95C}"/>
              </a:ext>
            </a:extLst>
          </p:cNvPr>
          <p:cNvSpPr>
            <a:spLocks noGrp="1"/>
          </p:cNvSpPr>
          <p:nvPr>
            <p:ph type="title"/>
          </p:nvPr>
        </p:nvSpPr>
        <p:spPr/>
        <p:txBody>
          <a:bodyPr/>
          <a:lstStyle/>
          <a:p>
            <a:r>
              <a:rPr lang="en-US"/>
              <a:t>Admin Users: Sharing Tests with Administration Dates</a:t>
            </a:r>
          </a:p>
        </p:txBody>
      </p:sp>
      <p:pic>
        <p:nvPicPr>
          <p:cNvPr id="6" name="Picture 5" descr="test administration window">
            <a:extLst>
              <a:ext uri="{FF2B5EF4-FFF2-40B4-BE49-F238E27FC236}">
                <a16:creationId xmlns:a16="http://schemas.microsoft.com/office/drawing/2014/main" id="{4C661FBE-5F6F-41AC-8456-43AC33B75F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257" y="982454"/>
            <a:ext cx="6545385" cy="500906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 name="Arrow: Right 1"/>
          <p:cNvSpPr/>
          <p:nvPr/>
        </p:nvSpPr>
        <p:spPr>
          <a:xfrm>
            <a:off x="1760220" y="1851660"/>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Arrow: Right 6"/>
          <p:cNvSpPr/>
          <p:nvPr/>
        </p:nvSpPr>
        <p:spPr>
          <a:xfrm>
            <a:off x="1760220" y="3980911"/>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8" name="Arrow: Right 7"/>
          <p:cNvSpPr/>
          <p:nvPr/>
        </p:nvSpPr>
        <p:spPr>
          <a:xfrm rot="10800000">
            <a:off x="9226642" y="5184871"/>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9" name="Arrow: Right 8"/>
          <p:cNvSpPr/>
          <p:nvPr/>
        </p:nvSpPr>
        <p:spPr>
          <a:xfrm rot="16200000">
            <a:off x="5066956" y="6240933"/>
            <a:ext cx="654346" cy="298851"/>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0" name="TextBox 9"/>
          <p:cNvSpPr txBox="1"/>
          <p:nvPr/>
        </p:nvSpPr>
        <p:spPr>
          <a:xfrm>
            <a:off x="1403381" y="1815584"/>
            <a:ext cx="356839" cy="369332"/>
          </a:xfrm>
          <a:prstGeom prst="rect">
            <a:avLst/>
          </a:prstGeom>
          <a:noFill/>
        </p:spPr>
        <p:txBody>
          <a:bodyPr wrap="square" rtlCol="0">
            <a:spAutoFit/>
          </a:bodyPr>
          <a:lstStyle/>
          <a:p>
            <a:r>
              <a:rPr lang="en-US" b="1" dirty="0">
                <a:solidFill>
                  <a:srgbClr val="FF0000"/>
                </a:solidFill>
              </a:rPr>
              <a:t>1</a:t>
            </a:r>
          </a:p>
        </p:txBody>
      </p:sp>
      <p:sp>
        <p:nvSpPr>
          <p:cNvPr id="11" name="TextBox 10"/>
          <p:cNvSpPr txBox="1"/>
          <p:nvPr/>
        </p:nvSpPr>
        <p:spPr>
          <a:xfrm>
            <a:off x="1403380" y="3944835"/>
            <a:ext cx="356839" cy="369332"/>
          </a:xfrm>
          <a:prstGeom prst="rect">
            <a:avLst/>
          </a:prstGeom>
          <a:noFill/>
        </p:spPr>
        <p:txBody>
          <a:bodyPr wrap="square" rtlCol="0">
            <a:spAutoFit/>
          </a:bodyPr>
          <a:lstStyle/>
          <a:p>
            <a:r>
              <a:rPr lang="en-US" b="1" dirty="0">
                <a:solidFill>
                  <a:srgbClr val="FF0000"/>
                </a:solidFill>
              </a:rPr>
              <a:t>2</a:t>
            </a:r>
          </a:p>
        </p:txBody>
      </p:sp>
      <p:sp>
        <p:nvSpPr>
          <p:cNvPr id="12" name="TextBox 11"/>
          <p:cNvSpPr txBox="1"/>
          <p:nvPr/>
        </p:nvSpPr>
        <p:spPr>
          <a:xfrm>
            <a:off x="10238612" y="5148795"/>
            <a:ext cx="356839" cy="369332"/>
          </a:xfrm>
          <a:prstGeom prst="rect">
            <a:avLst/>
          </a:prstGeom>
          <a:noFill/>
        </p:spPr>
        <p:txBody>
          <a:bodyPr wrap="square" rtlCol="0">
            <a:spAutoFit/>
          </a:bodyPr>
          <a:lstStyle/>
          <a:p>
            <a:r>
              <a:rPr lang="en-US" b="1" dirty="0">
                <a:solidFill>
                  <a:srgbClr val="FF0000"/>
                </a:solidFill>
              </a:rPr>
              <a:t>3</a:t>
            </a:r>
          </a:p>
        </p:txBody>
      </p:sp>
      <p:sp>
        <p:nvSpPr>
          <p:cNvPr id="13" name="TextBox 12"/>
          <p:cNvSpPr txBox="1"/>
          <p:nvPr/>
        </p:nvSpPr>
        <p:spPr>
          <a:xfrm>
            <a:off x="4657618" y="5603097"/>
            <a:ext cx="356839" cy="369332"/>
          </a:xfrm>
          <a:prstGeom prst="rect">
            <a:avLst/>
          </a:prstGeom>
          <a:noFill/>
        </p:spPr>
        <p:txBody>
          <a:bodyPr wrap="square" rtlCol="0">
            <a:spAutoFit/>
          </a:bodyPr>
          <a:lstStyle/>
          <a:p>
            <a:r>
              <a:rPr lang="en-US" b="1" dirty="0">
                <a:solidFill>
                  <a:srgbClr val="FF0000"/>
                </a:solidFill>
              </a:rPr>
              <a:t>4</a:t>
            </a:r>
          </a:p>
        </p:txBody>
      </p:sp>
    </p:spTree>
    <p:extLst>
      <p:ext uri="{BB962C8B-B14F-4D97-AF65-F5344CB8AC3E}">
        <p14:creationId xmlns:p14="http://schemas.microsoft.com/office/powerpoint/2010/main" val="150223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E3307F-FB95-475D-B70A-24B17A811221}"/>
              </a:ext>
            </a:extLst>
          </p:cNvPr>
          <p:cNvSpPr>
            <a:spLocks noGrp="1"/>
          </p:cNvSpPr>
          <p:nvPr>
            <p:ph type="sldNum" sz="quarter" idx="17"/>
          </p:nvPr>
        </p:nvSpPr>
        <p:spPr>
          <a:xfrm>
            <a:off x="11281658" y="6414632"/>
            <a:ext cx="625639" cy="278820"/>
          </a:xfrm>
        </p:spPr>
        <p:txBody>
          <a:bodyPr/>
          <a:lstStyle/>
          <a:p>
            <a:fld id="{58AE716E-68DD-2249-A7FA-8AEF0B14DF81}" type="slidenum">
              <a:rPr lang="en-US" sz="1200" smtClean="0">
                <a:latin typeface="+mn-lt"/>
              </a:rPr>
              <a:pPr/>
              <a:t>11</a:t>
            </a:fld>
            <a:endParaRPr lang="en-US" sz="1200">
              <a:latin typeface="+mn-lt"/>
            </a:endParaRPr>
          </a:p>
        </p:txBody>
      </p:sp>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1800">
                <a:solidFill>
                  <a:schemeClr val="tx1">
                    <a:lumMod val="50000"/>
                  </a:schemeClr>
                </a:solidFill>
              </a:rPr>
              <a:t>You can contact the Helpdesk for assistance with any technical issues you encounter. When contacting the Helpdesk, please be ready to provide:</a:t>
            </a:r>
          </a:p>
          <a:p>
            <a:pPr>
              <a:defRPr/>
            </a:pPr>
            <a:r>
              <a:rPr lang="en-US" sz="1800">
                <a:solidFill>
                  <a:schemeClr val="tx1">
                    <a:lumMod val="50000"/>
                  </a:schemeClr>
                </a:solidFill>
              </a:rPr>
              <a:t>Any error messages that are appearing (including codes)</a:t>
            </a:r>
          </a:p>
          <a:p>
            <a:pPr>
              <a:defRPr/>
            </a:pPr>
            <a:r>
              <a:rPr lang="en-US" sz="1800">
                <a:solidFill>
                  <a:schemeClr val="tx1">
                    <a:lumMod val="50000"/>
                  </a:schemeClr>
                </a:solidFill>
              </a:rPr>
              <a:t>Your operating system and browser information</a:t>
            </a:r>
          </a:p>
          <a:p>
            <a:pPr>
              <a:defRPr/>
            </a:pPr>
            <a:r>
              <a:rPr lang="en-US" sz="1800">
                <a:solidFill>
                  <a:schemeClr val="tx1">
                    <a:lumMod val="50000"/>
                  </a:schemeClr>
                </a:solidFill>
              </a:rPr>
              <a:t>Your network configuration information</a:t>
            </a:r>
          </a:p>
          <a:p>
            <a:pPr>
              <a:defRPr/>
            </a:pPr>
            <a:r>
              <a:rPr lang="en-US" sz="1800">
                <a:solidFill>
                  <a:schemeClr val="tx1">
                    <a:lumMod val="50000"/>
                  </a:schemeClr>
                </a:solidFill>
              </a:rPr>
              <a:t>Your contact information for follow-up by phone or email</a:t>
            </a:r>
          </a:p>
          <a:p>
            <a:pPr>
              <a:defRPr/>
            </a:pPr>
            <a:r>
              <a:rPr lang="en-US" sz="1800">
                <a:solidFill>
                  <a:schemeClr val="tx1">
                    <a:lumMod val="50000"/>
                  </a:schemeClr>
                </a:solidFill>
              </a:rPr>
              <a:t>Any other relevant information, such as test names or content areas, student IDs, session IDs, and search criteria</a:t>
            </a:r>
          </a:p>
          <a:p>
            <a:pPr marL="0" indent="0">
              <a:buFont typeface="Times New Roman" panose="02020603050405020304" pitchFamily="18" charset="0"/>
              <a:buNone/>
              <a:defRPr/>
            </a:pPr>
            <a:r>
              <a:rPr lang="en-US" sz="1800">
                <a:solidFill>
                  <a:schemeClr val="tx1">
                    <a:lumMod val="50000"/>
                  </a:schemeClr>
                </a:solidFill>
              </a:rPr>
              <a:t>For test administration or policy issues, please contact your school test coordinator.</a:t>
            </a:r>
          </a:p>
          <a:p>
            <a:pPr>
              <a:buFont typeface="Arial" panose="020B0604020202020204" pitchFamily="34" charset="0"/>
              <a:buChar char="•"/>
              <a:defRPr/>
            </a:pPr>
            <a:endParaRPr lang="en-US" sz="2800">
              <a:solidFill>
                <a:srgbClr val="FF0000"/>
              </a:solidFill>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256394" y="799467"/>
            <a:ext cx="4478406"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3200" b="1">
                <a:solidFill>
                  <a:schemeClr val="tx1">
                    <a:lumMod val="50000"/>
                  </a:schemeClr>
                </a:solidFill>
              </a:rPr>
              <a:t>Further Information</a:t>
            </a:r>
          </a:p>
          <a:p>
            <a:pPr>
              <a:buFont typeface="Arial" panose="020B0604020202020204" pitchFamily="34" charset="0"/>
              <a:buChar char="•"/>
              <a:defRPr/>
            </a:pPr>
            <a:r>
              <a:rPr lang="en-US"/>
              <a:t>HSAP Portal: </a:t>
            </a:r>
            <a:r>
              <a:rPr lang="en-US">
                <a:hlinkClick r:id="rId3"/>
              </a:rPr>
              <a:t>https://alohahsap.org/</a:t>
            </a:r>
            <a:r>
              <a:rPr lang="en-US"/>
              <a:t> </a:t>
            </a:r>
          </a:p>
          <a:p>
            <a:pPr>
              <a:buFont typeface="Arial" panose="020B0604020202020204" pitchFamily="34" charset="0"/>
              <a:buChar char="•"/>
              <a:defRPr/>
            </a:pPr>
            <a:r>
              <a:rPr lang="en-US"/>
              <a:t> HSAP Help Desk</a:t>
            </a:r>
          </a:p>
          <a:p>
            <a:pPr lvl="1">
              <a:buFont typeface="Arial" panose="020B0604020202020204" pitchFamily="34" charset="0"/>
              <a:buChar char="•"/>
              <a:defRPr/>
            </a:pPr>
            <a:r>
              <a:rPr lang="en-US"/>
              <a:t>Phone: 1-866-648-3712</a:t>
            </a:r>
          </a:p>
          <a:p>
            <a:pPr lvl="1">
              <a:buFont typeface="Arial" panose="020B0604020202020204" pitchFamily="34" charset="0"/>
              <a:buChar char="•"/>
              <a:defRPr/>
            </a:pPr>
            <a:r>
              <a:rPr lang="en-US"/>
              <a:t> Email:</a:t>
            </a:r>
          </a:p>
          <a:p>
            <a:pPr marL="320040" lvl="1" indent="0">
              <a:spcBef>
                <a:spcPts val="0"/>
              </a:spcBef>
              <a:buNone/>
              <a:defRPr/>
            </a:pPr>
            <a:r>
              <a:rPr lang="en-US" sz="1600" err="1">
                <a:hlinkClick r:id="rId4"/>
              </a:rPr>
              <a:t>hsaphelpdesk@cambiumassessment.com</a:t>
            </a:r>
            <a:r>
              <a:rPr lang="en-US" sz="1600"/>
              <a:t> </a:t>
            </a:r>
          </a:p>
          <a:p>
            <a:pPr marL="0" indent="0">
              <a:buFont typeface="Times New Roman" panose="02020603050405020304" pitchFamily="18" charset="0"/>
              <a:buNone/>
            </a:pPr>
            <a:r>
              <a:rPr lang="en-US"/>
              <a:t>Thank you!</a:t>
            </a:r>
          </a:p>
        </p:txBody>
      </p:sp>
    </p:spTree>
    <p:extLst>
      <p:ext uri="{BB962C8B-B14F-4D97-AF65-F5344CB8AC3E}">
        <p14:creationId xmlns:p14="http://schemas.microsoft.com/office/powerpoint/2010/main" val="191278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5589BA-F377-4BE7-8FAA-14D38009222D}"/>
              </a:ext>
            </a:extLst>
          </p:cNvPr>
          <p:cNvSpPr>
            <a:spLocks noGrp="1"/>
          </p:cNvSpPr>
          <p:nvPr>
            <p:ph type="sldNum" sz="quarter" idx="17"/>
          </p:nvPr>
        </p:nvSpPr>
        <p:spPr/>
        <p:txBody>
          <a:bodyPr/>
          <a:lstStyle/>
          <a:p>
            <a:fld id="{58AE716E-68DD-2249-A7FA-8AEF0B14DF81}" type="slidenum">
              <a:rPr lang="en-US" smtClean="0"/>
              <a:pPr/>
              <a:t>2</a:t>
            </a:fld>
            <a:endParaRPr lang="en-US"/>
          </a:p>
        </p:txBody>
      </p:sp>
      <p:sp>
        <p:nvSpPr>
          <p:cNvPr id="4" name="Text Placeholder 3">
            <a:extLst>
              <a:ext uri="{FF2B5EF4-FFF2-40B4-BE49-F238E27FC236}">
                <a16:creationId xmlns:a16="http://schemas.microsoft.com/office/drawing/2014/main" id="{B0F4E903-CE67-4170-B23C-9074180EC618}"/>
              </a:ext>
            </a:extLst>
          </p:cNvPr>
          <p:cNvSpPr>
            <a:spLocks noGrp="1"/>
          </p:cNvSpPr>
          <p:nvPr>
            <p:ph type="body" sz="quarter" idx="4294967295"/>
          </p:nvPr>
        </p:nvSpPr>
        <p:spPr>
          <a:xfrm>
            <a:off x="426230" y="1056225"/>
            <a:ext cx="10985231" cy="5192175"/>
          </a:xfrm>
        </p:spPr>
        <p:txBody>
          <a:bodyPr>
            <a:normAutofit/>
          </a:bodyPr>
          <a:lstStyle/>
          <a:p>
            <a:pPr marL="0" indent="0">
              <a:buNone/>
            </a:pPr>
            <a:r>
              <a:rPr lang="en-US" b="1" dirty="0"/>
              <a:t>This presentation will show you how to do the following:</a:t>
            </a:r>
          </a:p>
          <a:p>
            <a:r>
              <a:rPr lang="en-US" dirty="0"/>
              <a:t>Log in to the Checkpoint System</a:t>
            </a:r>
          </a:p>
          <a:p>
            <a:r>
              <a:rPr lang="en-US" dirty="0"/>
              <a:t>Validate a test</a:t>
            </a:r>
          </a:p>
          <a:p>
            <a:r>
              <a:rPr lang="en-US" dirty="0"/>
              <a:t>Publish a test</a:t>
            </a:r>
          </a:p>
          <a:p>
            <a:r>
              <a:rPr lang="en-US" dirty="0"/>
              <a:t>Share a test with other educators</a:t>
            </a:r>
          </a:p>
          <a:p>
            <a:pPr marL="0" indent="0">
              <a:buNone/>
            </a:pPr>
            <a:endParaRPr lang="en-US" dirty="0"/>
          </a:p>
          <a:p>
            <a:pPr marL="0" indent="0">
              <a:buNone/>
            </a:pPr>
            <a:endParaRPr lang="en-US" dirty="0"/>
          </a:p>
        </p:txBody>
      </p:sp>
      <p:sp>
        <p:nvSpPr>
          <p:cNvPr id="5" name="Title 4">
            <a:extLst>
              <a:ext uri="{FF2B5EF4-FFF2-40B4-BE49-F238E27FC236}">
                <a16:creationId xmlns:a16="http://schemas.microsoft.com/office/drawing/2014/main" id="{1AE9BCBD-4DB6-4F59-9B08-548DDD6EFDA6}"/>
              </a:ext>
            </a:extLst>
          </p:cNvPr>
          <p:cNvSpPr>
            <a:spLocks noGrp="1"/>
          </p:cNvSpPr>
          <p:nvPr>
            <p:ph type="title"/>
          </p:nvPr>
        </p:nvSpPr>
        <p:spPr/>
        <p:txBody>
          <a:bodyPr/>
          <a:lstStyle/>
          <a:p>
            <a:r>
              <a:rPr lang="en-US"/>
              <a:t>Objectives</a:t>
            </a:r>
          </a:p>
        </p:txBody>
      </p:sp>
    </p:spTree>
    <p:extLst>
      <p:ext uri="{BB962C8B-B14F-4D97-AF65-F5344CB8AC3E}">
        <p14:creationId xmlns:p14="http://schemas.microsoft.com/office/powerpoint/2010/main" val="4213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1812435" y="6507316"/>
            <a:ext cx="70532" cy="153888"/>
          </a:xfrm>
        </p:spPr>
        <p:txBody>
          <a:bodyPr/>
          <a:lstStyle/>
          <a:p>
            <a:pPr algn="r"/>
            <a:fld id="{F3477EC8-074D-41C4-94AE-E9EA7CEEA348}" type="slidenum">
              <a:rPr lang="en-US" smtClean="0"/>
              <a:pPr algn="r"/>
              <a:t>3</a:t>
            </a:fld>
            <a:endParaRPr lang="en-US"/>
          </a:p>
        </p:txBody>
      </p:sp>
      <p:sp>
        <p:nvSpPr>
          <p:cNvPr id="2" name="Title 1"/>
          <p:cNvSpPr>
            <a:spLocks noGrp="1"/>
          </p:cNvSpPr>
          <p:nvPr>
            <p:ph type="title"/>
          </p:nvPr>
        </p:nvSpPr>
        <p:spPr/>
        <p:txBody>
          <a:bodyPr/>
          <a:lstStyle/>
          <a:p>
            <a:r>
              <a:rPr lang="en-US" dirty="0"/>
              <a:t>Logging in to the Checkpoint System</a:t>
            </a:r>
          </a:p>
        </p:txBody>
      </p:sp>
      <p:sp>
        <p:nvSpPr>
          <p:cNvPr id="5" name="Down Arrow 4"/>
          <p:cNvSpPr/>
          <p:nvPr/>
        </p:nvSpPr>
        <p:spPr>
          <a:xfrm rot="10800000">
            <a:off x="2016051" y="4388841"/>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4">
            <a:extLst>
              <a:ext uri="{FF2B5EF4-FFF2-40B4-BE49-F238E27FC236}">
                <a16:creationId xmlns:a16="http://schemas.microsoft.com/office/drawing/2014/main" id="{9267E85A-04AA-45A5-AF19-EFCAE9AD9C8C}"/>
              </a:ext>
            </a:extLst>
          </p:cNvPr>
          <p:cNvSpPr/>
          <p:nvPr/>
        </p:nvSpPr>
        <p:spPr>
          <a:xfrm rot="10800000">
            <a:off x="5666157" y="4388841"/>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450EC06-B023-4207-8D60-44CCD225FEAB}"/>
              </a:ext>
            </a:extLst>
          </p:cNvPr>
          <p:cNvGrpSpPr/>
          <p:nvPr/>
        </p:nvGrpSpPr>
        <p:grpSpPr>
          <a:xfrm>
            <a:off x="7836598" y="1309220"/>
            <a:ext cx="3151364" cy="4239559"/>
            <a:chOff x="8012761" y="1309220"/>
            <a:chExt cx="3151364" cy="4239559"/>
          </a:xfrm>
        </p:grpSpPr>
        <p:pic>
          <p:nvPicPr>
            <p:cNvPr id="13" name="Picture 12">
              <a:extLst>
                <a:ext uri="{FF2B5EF4-FFF2-40B4-BE49-F238E27FC236}">
                  <a16:creationId xmlns:a16="http://schemas.microsoft.com/office/drawing/2014/main" id="{EDBB4E9B-FF72-4BFB-B58D-B2DE629EFC5F}"/>
                </a:ext>
              </a:extLst>
            </p:cNvPr>
            <p:cNvPicPr>
              <a:picLocks noChangeAspect="1"/>
            </p:cNvPicPr>
            <p:nvPr/>
          </p:nvPicPr>
          <p:blipFill>
            <a:blip r:embed="rId3"/>
            <a:stretch>
              <a:fillRect/>
            </a:stretch>
          </p:blipFill>
          <p:spPr>
            <a:xfrm>
              <a:off x="8012761" y="1309220"/>
              <a:ext cx="3151364" cy="423955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2FCFFE4B-9FCF-461B-9715-2321E8E905AD}"/>
                </a:ext>
              </a:extLst>
            </p:cNvPr>
            <p:cNvSpPr/>
            <p:nvPr/>
          </p:nvSpPr>
          <p:spPr>
            <a:xfrm>
              <a:off x="8166100" y="1701800"/>
              <a:ext cx="2819400" cy="19177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pic>
        <p:nvPicPr>
          <p:cNvPr id="7" name="Picture 6"/>
          <p:cNvPicPr>
            <a:picLocks noChangeAspect="1"/>
          </p:cNvPicPr>
          <p:nvPr/>
        </p:nvPicPr>
        <p:blipFill>
          <a:blip r:embed="rId4"/>
          <a:stretch>
            <a:fillRect/>
          </a:stretch>
        </p:blipFill>
        <p:spPr>
          <a:xfrm>
            <a:off x="4811509" y="1701800"/>
            <a:ext cx="2387723" cy="2178162"/>
          </a:xfrm>
          <a:prstGeom prst="rect">
            <a:avLst/>
          </a:prstGeom>
          <a:ln>
            <a:noFill/>
          </a:ln>
          <a:effectLst>
            <a:outerShdw blurRad="190500" algn="tl" rotWithShape="0">
              <a:srgbClr val="000000">
                <a:alpha val="70000"/>
              </a:srgbClr>
            </a:outerShdw>
          </a:effectLst>
        </p:spPr>
      </p:pic>
      <p:pic>
        <p:nvPicPr>
          <p:cNvPr id="9" name="Picture 8"/>
          <p:cNvPicPr>
            <a:picLocks noChangeAspect="1"/>
          </p:cNvPicPr>
          <p:nvPr/>
        </p:nvPicPr>
        <p:blipFill>
          <a:blip r:embed="rId5"/>
          <a:stretch>
            <a:fillRect/>
          </a:stretch>
        </p:blipFill>
        <p:spPr>
          <a:xfrm>
            <a:off x="1221116" y="1309220"/>
            <a:ext cx="2268296" cy="283759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044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543CF9-2332-4FF6-A744-34C2473BCA4C}"/>
              </a:ext>
            </a:extLst>
          </p:cNvPr>
          <p:cNvSpPr>
            <a:spLocks noGrp="1"/>
          </p:cNvSpPr>
          <p:nvPr>
            <p:ph type="sldNum" sz="quarter" idx="11"/>
          </p:nvPr>
        </p:nvSpPr>
        <p:spPr/>
        <p:txBody>
          <a:bodyPr/>
          <a:lstStyle/>
          <a:p>
            <a:fld id="{58AE716E-68DD-2249-A7FA-8AEF0B14DF81}" type="slidenum">
              <a:rPr lang="en-US" smtClean="0"/>
              <a:pPr/>
              <a:t>4</a:t>
            </a:fld>
            <a:endParaRPr lang="en-US"/>
          </a:p>
        </p:txBody>
      </p:sp>
      <p:sp>
        <p:nvSpPr>
          <p:cNvPr id="4" name="Title 3">
            <a:extLst>
              <a:ext uri="{FF2B5EF4-FFF2-40B4-BE49-F238E27FC236}">
                <a16:creationId xmlns:a16="http://schemas.microsoft.com/office/drawing/2014/main" id="{D8D972D8-7B7D-4F14-A4C3-501770355E5A}"/>
              </a:ext>
            </a:extLst>
          </p:cNvPr>
          <p:cNvSpPr>
            <a:spLocks noGrp="1"/>
          </p:cNvSpPr>
          <p:nvPr>
            <p:ph type="title"/>
          </p:nvPr>
        </p:nvSpPr>
        <p:spPr/>
        <p:txBody>
          <a:bodyPr/>
          <a:lstStyle/>
          <a:p>
            <a:r>
              <a:rPr lang="en-US"/>
              <a:t>Overview of Publishing Tests</a:t>
            </a:r>
          </a:p>
        </p:txBody>
      </p:sp>
      <p:sp>
        <p:nvSpPr>
          <p:cNvPr id="13" name="TextBox 12">
            <a:extLst>
              <a:ext uri="{FF2B5EF4-FFF2-40B4-BE49-F238E27FC236}">
                <a16:creationId xmlns:a16="http://schemas.microsoft.com/office/drawing/2014/main" id="{63757067-EB6D-4075-B5CA-F9B29C265D47}"/>
              </a:ext>
            </a:extLst>
          </p:cNvPr>
          <p:cNvSpPr txBox="1"/>
          <p:nvPr/>
        </p:nvSpPr>
        <p:spPr>
          <a:xfrm>
            <a:off x="1693826" y="1257299"/>
            <a:ext cx="2416046" cy="369332"/>
          </a:xfrm>
          <a:prstGeom prst="rect">
            <a:avLst/>
          </a:prstGeom>
          <a:noFill/>
        </p:spPr>
        <p:txBody>
          <a:bodyPr wrap="none" rtlCol="0">
            <a:spAutoFit/>
          </a:bodyPr>
          <a:lstStyle/>
          <a:p>
            <a:r>
              <a:rPr lang="en-US"/>
              <a:t>Teacher authors a test</a:t>
            </a:r>
          </a:p>
        </p:txBody>
      </p:sp>
      <p:sp>
        <p:nvSpPr>
          <p:cNvPr id="15" name="TextBox 14">
            <a:extLst>
              <a:ext uri="{FF2B5EF4-FFF2-40B4-BE49-F238E27FC236}">
                <a16:creationId xmlns:a16="http://schemas.microsoft.com/office/drawing/2014/main" id="{7E9F8ABE-6D6E-4407-BAD2-B568EF372428}"/>
              </a:ext>
            </a:extLst>
          </p:cNvPr>
          <p:cNvSpPr txBox="1"/>
          <p:nvPr/>
        </p:nvSpPr>
        <p:spPr>
          <a:xfrm>
            <a:off x="7909642" y="1257299"/>
            <a:ext cx="2336473" cy="369332"/>
          </a:xfrm>
          <a:prstGeom prst="rect">
            <a:avLst/>
          </a:prstGeom>
          <a:noFill/>
        </p:spPr>
        <p:txBody>
          <a:bodyPr wrap="none" rtlCol="0">
            <a:spAutoFit/>
          </a:bodyPr>
          <a:lstStyle/>
          <a:p>
            <a:r>
              <a:rPr lang="en-US"/>
              <a:t>Student takes the test</a:t>
            </a:r>
          </a:p>
        </p:txBody>
      </p:sp>
      <p:sp>
        <p:nvSpPr>
          <p:cNvPr id="17" name="TextBox 16">
            <a:extLst>
              <a:ext uri="{FF2B5EF4-FFF2-40B4-BE49-F238E27FC236}">
                <a16:creationId xmlns:a16="http://schemas.microsoft.com/office/drawing/2014/main" id="{C55A68BA-9C55-43F4-AC6B-5D1494C7A4AD}"/>
              </a:ext>
            </a:extLst>
          </p:cNvPr>
          <p:cNvSpPr txBox="1"/>
          <p:nvPr/>
        </p:nvSpPr>
        <p:spPr>
          <a:xfrm>
            <a:off x="4473808" y="2517046"/>
            <a:ext cx="3197735" cy="369332"/>
          </a:xfrm>
          <a:prstGeom prst="rect">
            <a:avLst/>
          </a:prstGeom>
          <a:noFill/>
        </p:spPr>
        <p:txBody>
          <a:bodyPr wrap="none" rtlCol="0">
            <a:spAutoFit/>
          </a:bodyPr>
          <a:lstStyle/>
          <a:p>
            <a:r>
              <a:rPr lang="en-US" dirty="0"/>
              <a:t>Test is published in Checkpoint</a:t>
            </a:r>
          </a:p>
        </p:txBody>
      </p:sp>
      <p:sp>
        <p:nvSpPr>
          <p:cNvPr id="18" name="Arrow: Right 17">
            <a:extLst>
              <a:ext uri="{FF2B5EF4-FFF2-40B4-BE49-F238E27FC236}">
                <a16:creationId xmlns:a16="http://schemas.microsoft.com/office/drawing/2014/main" id="{B59BF143-6CE2-4326-B408-E1EA6607FD5A}"/>
              </a:ext>
            </a:extLst>
          </p:cNvPr>
          <p:cNvSpPr/>
          <p:nvPr/>
        </p:nvSpPr>
        <p:spPr>
          <a:xfrm>
            <a:off x="4870023" y="2886378"/>
            <a:ext cx="2481943"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0" name="Picture 9"/>
          <p:cNvPicPr>
            <a:picLocks noChangeAspect="1"/>
          </p:cNvPicPr>
          <p:nvPr/>
        </p:nvPicPr>
        <p:blipFill>
          <a:blip r:embed="rId3"/>
          <a:stretch>
            <a:fillRect/>
          </a:stretch>
        </p:blipFill>
        <p:spPr>
          <a:xfrm>
            <a:off x="1722149" y="2221840"/>
            <a:ext cx="2387723" cy="2178162"/>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a:stretch>
            <a:fillRect/>
          </a:stretch>
        </p:blipFill>
        <p:spPr>
          <a:xfrm>
            <a:off x="7909642" y="2221840"/>
            <a:ext cx="2878287" cy="21781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1643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fld id="{58AE716E-68DD-2249-A7FA-8AEF0B14DF81}" type="slidenum">
              <a:rPr lang="en-US" sz="1200" smtClean="0">
                <a:latin typeface="+mn-lt"/>
              </a:rPr>
              <a:pPr/>
              <a:t>5</a:t>
            </a:fld>
            <a:endParaRPr lang="en-US" sz="1200">
              <a:latin typeface="+mn-lt"/>
            </a:endParaRPr>
          </a:p>
        </p:txBody>
      </p:sp>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a:t>Validating a Test</a:t>
            </a:r>
          </a:p>
        </p:txBody>
      </p:sp>
      <p:pic>
        <p:nvPicPr>
          <p:cNvPr id="4" name="Picture 3">
            <a:extLst>
              <a:ext uri="{FF2B5EF4-FFF2-40B4-BE49-F238E27FC236}">
                <a16:creationId xmlns:a16="http://schemas.microsoft.com/office/drawing/2014/main" id="{824B2702-8A70-4AE8-B505-A40D35154AD2}"/>
              </a:ext>
            </a:extLst>
          </p:cNvPr>
          <p:cNvPicPr>
            <a:picLocks noChangeAspect="1"/>
          </p:cNvPicPr>
          <p:nvPr/>
        </p:nvPicPr>
        <p:blipFill>
          <a:blip r:embed="rId3"/>
          <a:stretch>
            <a:fillRect/>
          </a:stretch>
        </p:blipFill>
        <p:spPr>
          <a:xfrm>
            <a:off x="741832" y="1390954"/>
            <a:ext cx="6490627" cy="4076089"/>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DAA8E348-565A-40BB-980F-6172BABCFBEB}"/>
              </a:ext>
            </a:extLst>
          </p:cNvPr>
          <p:cNvPicPr>
            <a:picLocks noChangeAspect="1"/>
          </p:cNvPicPr>
          <p:nvPr/>
        </p:nvPicPr>
        <p:blipFill rotWithShape="1">
          <a:blip r:embed="rId4"/>
          <a:srcRect l="5271" t="4765" r="4666" b="17363"/>
          <a:stretch/>
        </p:blipFill>
        <p:spPr>
          <a:xfrm>
            <a:off x="8018166" y="2518139"/>
            <a:ext cx="2661140" cy="182172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Oval 9">
            <a:extLst>
              <a:ext uri="{FF2B5EF4-FFF2-40B4-BE49-F238E27FC236}">
                <a16:creationId xmlns:a16="http://schemas.microsoft.com/office/drawing/2014/main" id="{A7A4E6DA-F8AE-47FB-8D95-D88294033712}"/>
              </a:ext>
            </a:extLst>
          </p:cNvPr>
          <p:cNvSpPr/>
          <p:nvPr/>
        </p:nvSpPr>
        <p:spPr>
          <a:xfrm>
            <a:off x="2627621" y="1629419"/>
            <a:ext cx="735339" cy="3517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TextBox 6"/>
          <p:cNvSpPr txBox="1"/>
          <p:nvPr/>
        </p:nvSpPr>
        <p:spPr>
          <a:xfrm>
            <a:off x="3184540" y="1325521"/>
            <a:ext cx="356839" cy="369332"/>
          </a:xfrm>
          <a:prstGeom prst="rect">
            <a:avLst/>
          </a:prstGeom>
          <a:noFill/>
        </p:spPr>
        <p:txBody>
          <a:bodyPr wrap="square" rtlCol="0">
            <a:spAutoFit/>
          </a:bodyPr>
          <a:lstStyle/>
          <a:p>
            <a:r>
              <a:rPr lang="en-US" b="1" dirty="0">
                <a:solidFill>
                  <a:srgbClr val="FF0000"/>
                </a:solidFill>
              </a:rPr>
              <a:t>1</a:t>
            </a:r>
          </a:p>
        </p:txBody>
      </p:sp>
      <p:sp>
        <p:nvSpPr>
          <p:cNvPr id="8" name="TextBox 7"/>
          <p:cNvSpPr txBox="1"/>
          <p:nvPr/>
        </p:nvSpPr>
        <p:spPr>
          <a:xfrm>
            <a:off x="9915419" y="3689410"/>
            <a:ext cx="356839" cy="369332"/>
          </a:xfrm>
          <a:prstGeom prst="rect">
            <a:avLst/>
          </a:prstGeom>
          <a:noFill/>
        </p:spPr>
        <p:txBody>
          <a:bodyPr wrap="square" rtlCol="0">
            <a:spAutoFit/>
          </a:bodyPr>
          <a:lstStyle/>
          <a:p>
            <a:r>
              <a:rPr lang="en-US" b="1" dirty="0">
                <a:solidFill>
                  <a:srgbClr val="FF0000"/>
                </a:solidFill>
              </a:rPr>
              <a:t>2</a:t>
            </a:r>
          </a:p>
        </p:txBody>
      </p:sp>
    </p:spTree>
    <p:extLst>
      <p:ext uri="{BB962C8B-B14F-4D97-AF65-F5344CB8AC3E}">
        <p14:creationId xmlns:p14="http://schemas.microsoft.com/office/powerpoint/2010/main" val="164393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7099FF-054A-42A9-AE60-770524CBF645}"/>
              </a:ext>
            </a:extLst>
          </p:cNvPr>
          <p:cNvSpPr>
            <a:spLocks noGrp="1"/>
          </p:cNvSpPr>
          <p:nvPr>
            <p:ph type="sldNum" sz="quarter" idx="11"/>
          </p:nvPr>
        </p:nvSpPr>
        <p:spPr/>
        <p:txBody>
          <a:bodyPr/>
          <a:lstStyle/>
          <a:p>
            <a:fld id="{58AE716E-68DD-2249-A7FA-8AEF0B14DF81}" type="slidenum">
              <a:rPr lang="en-US" smtClean="0"/>
              <a:pPr/>
              <a:t>6</a:t>
            </a:fld>
            <a:endParaRPr lang="en-US"/>
          </a:p>
        </p:txBody>
      </p:sp>
      <p:sp>
        <p:nvSpPr>
          <p:cNvPr id="4" name="Title 3">
            <a:extLst>
              <a:ext uri="{FF2B5EF4-FFF2-40B4-BE49-F238E27FC236}">
                <a16:creationId xmlns:a16="http://schemas.microsoft.com/office/drawing/2014/main" id="{2B5DFB33-8FBA-424D-9C01-84CF3C2E7F73}"/>
              </a:ext>
            </a:extLst>
          </p:cNvPr>
          <p:cNvSpPr>
            <a:spLocks noGrp="1"/>
          </p:cNvSpPr>
          <p:nvPr>
            <p:ph type="title"/>
          </p:nvPr>
        </p:nvSpPr>
        <p:spPr/>
        <p:txBody>
          <a:bodyPr/>
          <a:lstStyle/>
          <a:p>
            <a:r>
              <a:rPr lang="en-US"/>
              <a:t>Validation Errors</a:t>
            </a:r>
          </a:p>
        </p:txBody>
      </p:sp>
      <p:graphicFrame>
        <p:nvGraphicFramePr>
          <p:cNvPr id="5" name="Table 4">
            <a:extLst>
              <a:ext uri="{FF2B5EF4-FFF2-40B4-BE49-F238E27FC236}">
                <a16:creationId xmlns:a16="http://schemas.microsoft.com/office/drawing/2014/main" id="{58396C78-5B8D-4789-9A00-73011109555D}"/>
              </a:ext>
            </a:extLst>
          </p:cNvPr>
          <p:cNvGraphicFramePr>
            <a:graphicFrameLocks noGrp="1"/>
          </p:cNvGraphicFramePr>
          <p:nvPr>
            <p:extLst>
              <p:ext uri="{D42A27DB-BD31-4B8C-83A1-F6EECF244321}">
                <p14:modId xmlns:p14="http://schemas.microsoft.com/office/powerpoint/2010/main" val="1931366447"/>
              </p:ext>
            </p:extLst>
          </p:nvPr>
        </p:nvGraphicFramePr>
        <p:xfrm>
          <a:off x="259557" y="926465"/>
          <a:ext cx="11672886" cy="5005070"/>
        </p:xfrm>
        <a:graphic>
          <a:graphicData uri="http://schemas.openxmlformats.org/drawingml/2006/table">
            <a:tbl>
              <a:tblPr firstRow="1" firstCol="1" bandRow="1">
                <a:tableStyleId>{470918CE-3593-4766-BCB9-121BF4E22A45}</a:tableStyleId>
              </a:tblPr>
              <a:tblGrid>
                <a:gridCol w="2799493">
                  <a:extLst>
                    <a:ext uri="{9D8B030D-6E8A-4147-A177-3AD203B41FA5}">
                      <a16:colId xmlns:a16="http://schemas.microsoft.com/office/drawing/2014/main" val="832918978"/>
                    </a:ext>
                  </a:extLst>
                </a:gridCol>
                <a:gridCol w="8873393">
                  <a:extLst>
                    <a:ext uri="{9D8B030D-6E8A-4147-A177-3AD203B41FA5}">
                      <a16:colId xmlns:a16="http://schemas.microsoft.com/office/drawing/2014/main" val="3877559430"/>
                    </a:ext>
                  </a:extLst>
                </a:gridCol>
              </a:tblGrid>
              <a:tr h="171450">
                <a:tc>
                  <a:txBody>
                    <a:bodyPr/>
                    <a:lstStyle/>
                    <a:p>
                      <a:pPr marL="54610" marR="54610" algn="ctr">
                        <a:spcBef>
                          <a:spcPts val="400"/>
                        </a:spcBef>
                        <a:spcAft>
                          <a:spcPts val="400"/>
                        </a:spcAft>
                      </a:pPr>
                      <a:r>
                        <a:rPr lang="en-US" sz="1600">
                          <a:effectLst/>
                        </a:rPr>
                        <a:t>Validation Error</a:t>
                      </a:r>
                      <a:endParaRPr lang="en-US" sz="1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lgn="ctr">
                        <a:spcBef>
                          <a:spcPts val="400"/>
                        </a:spcBef>
                        <a:spcAft>
                          <a:spcPts val="400"/>
                        </a:spcAft>
                      </a:pPr>
                      <a:r>
                        <a:rPr lang="en-US" sz="1600">
                          <a:effectLst/>
                        </a:rPr>
                        <a:t>How to Fix This Error</a:t>
                      </a:r>
                      <a:endParaRPr lang="en-US" sz="1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38316684"/>
                  </a:ext>
                </a:extLst>
              </a:tr>
              <a:tr h="685800">
                <a:tc>
                  <a:txBody>
                    <a:bodyPr/>
                    <a:lstStyle/>
                    <a:p>
                      <a:pPr marL="54610" marR="54610">
                        <a:spcBef>
                          <a:spcPts val="400"/>
                        </a:spcBef>
                        <a:spcAft>
                          <a:spcPts val="400"/>
                        </a:spcAft>
                      </a:pPr>
                      <a:r>
                        <a:rPr lang="en-US" sz="1600">
                          <a:effectLst/>
                        </a:rPr>
                        <a:t>You must make some changes to this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insert the copy of an item from an item library but you do not make any edits to the item’s content. To fix this, click Edit in the item toolbar for the copied item and update the content so that it is not exactly identical to that of the original item in the library.</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0495413"/>
                  </a:ext>
                </a:extLst>
              </a:tr>
              <a:tr h="342900">
                <a:tc>
                  <a:txBody>
                    <a:bodyPr/>
                    <a:lstStyle/>
                    <a:p>
                      <a:pPr marL="54610" marR="54610">
                        <a:spcBef>
                          <a:spcPts val="400"/>
                        </a:spcBef>
                        <a:spcAft>
                          <a:spcPts val="400"/>
                        </a:spcAft>
                      </a:pPr>
                      <a:r>
                        <a:rPr lang="en-US" sz="1600">
                          <a:effectLst/>
                        </a:rPr>
                        <a:t>A test must have at least one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the test does not contain any items. To fix this, add at least one item to the test.</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88212588"/>
                  </a:ext>
                </a:extLst>
              </a:tr>
              <a:tr h="1314451">
                <a:tc>
                  <a:txBody>
                    <a:bodyPr/>
                    <a:lstStyle/>
                    <a:p>
                      <a:pPr marL="54610" marR="54610">
                        <a:spcBef>
                          <a:spcPts val="400"/>
                        </a:spcBef>
                        <a:spcAft>
                          <a:spcPts val="400"/>
                        </a:spcAft>
                      </a:pPr>
                      <a:r>
                        <a:rPr lang="en-US" sz="1600">
                          <a:effectLst/>
                        </a:rPr>
                        <a:t>This item is in a stimulus in one test, and standalone in another</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42900" marR="54610" lvl="0" indent="-342900">
                        <a:spcBef>
                          <a:spcPts val="400"/>
                        </a:spcBef>
                        <a:spcAft>
                          <a:spcPts val="400"/>
                        </a:spcAft>
                        <a:buFont typeface="Symbol" panose="05050102010706020507" pitchFamily="18" charset="2"/>
                        <a:buChar char=""/>
                        <a:tabLst>
                          <a:tab pos="210185" algn="l"/>
                        </a:tabLst>
                      </a:pPr>
                      <a:r>
                        <a:rPr lang="en-US" sz="1600">
                          <a:effectLst/>
                        </a:rPr>
                        <a:t>This error may occur when you add a library item to a stimulus. Stimuli cannot be linked to items that already exist in an item library. To fix this, remove the item and add it to a new test page instead of the stimulus.</a:t>
                      </a:r>
                    </a:p>
                    <a:p>
                      <a:pPr marL="342900" marR="54610" lvl="0" indent="-342900">
                        <a:spcBef>
                          <a:spcPts val="400"/>
                        </a:spcBef>
                        <a:spcAft>
                          <a:spcPts val="400"/>
                        </a:spcAft>
                        <a:buFont typeface="Symbol" panose="05050102010706020507" pitchFamily="18" charset="2"/>
                        <a:buChar char=""/>
                        <a:tabLst>
                          <a:tab pos="210185" algn="l"/>
                        </a:tabLst>
                      </a:pPr>
                      <a:r>
                        <a:rPr lang="en-US" sz="1600">
                          <a:effectLst/>
                        </a:rPr>
                        <a:t>This error may also occur when you add a library item to a test without its linked stimulus. To fix this, remove the item from the test and add its linked stimulus instead. The linked item should be added automatically when you add its stimulus.</a:t>
                      </a:r>
                      <a:endParaRPr lang="en-US" sz="16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54474754"/>
                  </a:ext>
                </a:extLst>
              </a:tr>
              <a:tr h="514350">
                <a:tc>
                  <a:txBody>
                    <a:bodyPr/>
                    <a:lstStyle/>
                    <a:p>
                      <a:pPr marL="54610" marR="54610">
                        <a:spcBef>
                          <a:spcPts val="400"/>
                        </a:spcBef>
                        <a:spcAft>
                          <a:spcPts val="400"/>
                        </a:spcAft>
                      </a:pPr>
                      <a:r>
                        <a:rPr lang="en-US" sz="1600">
                          <a:effectLst/>
                        </a:rPr>
                        <a:t>This stimulus contains no items</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a stimulus is added to the test but no items are linked to the stimulus. To fix this, click the stimulus thumbnail, then click the add button directly below it to create a linked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32887324"/>
                  </a:ext>
                </a:extLst>
              </a:tr>
              <a:tr h="685800">
                <a:tc>
                  <a:txBody>
                    <a:bodyPr/>
                    <a:lstStyle/>
                    <a:p>
                      <a:pPr marL="54610" marR="54610">
                        <a:spcBef>
                          <a:spcPts val="400"/>
                        </a:spcBef>
                        <a:spcAft>
                          <a:spcPts val="400"/>
                        </a:spcAft>
                      </a:pPr>
                      <a:r>
                        <a:rPr lang="en-US" sz="1600">
                          <a:effectLst/>
                        </a:rPr>
                        <a:t>This item is under review and can't be published</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add an item that has been submitted to a shared item library but has not been approved. To fix this, you must remove the item from the test. If you still wish to add an item like this to this test, you should create a copy of the item undergoing review.</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43899249"/>
                  </a:ext>
                </a:extLst>
              </a:tr>
              <a:tr h="685800">
                <a:tc>
                  <a:txBody>
                    <a:bodyPr/>
                    <a:lstStyle/>
                    <a:p>
                      <a:pPr marL="54610" marR="54610">
                        <a:spcBef>
                          <a:spcPts val="400"/>
                        </a:spcBef>
                        <a:spcAft>
                          <a:spcPts val="400"/>
                        </a:spcAft>
                      </a:pPr>
                      <a:r>
                        <a:rPr lang="en-US" sz="1600">
                          <a:effectLst/>
                        </a:rPr>
                        <a:t>You do not have permission to publish this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have added a shared item that you do not have permission to publish. To fix this, you must remove the item from the test. If you still wish to add an item like this to this test, you should create a copy of the shared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77321764"/>
                  </a:ext>
                </a:extLst>
              </a:tr>
            </a:tbl>
          </a:graphicData>
        </a:graphic>
      </p:graphicFrame>
    </p:spTree>
    <p:extLst>
      <p:ext uri="{BB962C8B-B14F-4D97-AF65-F5344CB8AC3E}">
        <p14:creationId xmlns:p14="http://schemas.microsoft.com/office/powerpoint/2010/main" val="177790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1ED945-20DC-4DF8-A1C1-79CDC4C0FFB7}"/>
              </a:ext>
            </a:extLst>
          </p:cNvPr>
          <p:cNvSpPr>
            <a:spLocks noGrp="1"/>
          </p:cNvSpPr>
          <p:nvPr>
            <p:ph type="sldNum" sz="quarter" idx="11"/>
          </p:nvPr>
        </p:nvSpPr>
        <p:spPr/>
        <p:txBody>
          <a:bodyPr/>
          <a:lstStyle/>
          <a:p>
            <a:fld id="{58AE716E-68DD-2249-A7FA-8AEF0B14DF81}" type="slidenum">
              <a:rPr lang="en-US" smtClean="0"/>
              <a:pPr/>
              <a:t>7</a:t>
            </a:fld>
            <a:endParaRPr lang="en-US"/>
          </a:p>
        </p:txBody>
      </p:sp>
      <p:sp>
        <p:nvSpPr>
          <p:cNvPr id="4" name="Title 3">
            <a:extLst>
              <a:ext uri="{FF2B5EF4-FFF2-40B4-BE49-F238E27FC236}">
                <a16:creationId xmlns:a16="http://schemas.microsoft.com/office/drawing/2014/main" id="{64E6D356-B4B6-4C64-9A30-819492B94475}"/>
              </a:ext>
            </a:extLst>
          </p:cNvPr>
          <p:cNvSpPr>
            <a:spLocks noGrp="1"/>
          </p:cNvSpPr>
          <p:nvPr>
            <p:ph type="title"/>
          </p:nvPr>
        </p:nvSpPr>
        <p:spPr/>
        <p:txBody>
          <a:bodyPr/>
          <a:lstStyle/>
          <a:p>
            <a:r>
              <a:rPr lang="en-US"/>
              <a:t>Publishing a Test</a:t>
            </a:r>
          </a:p>
        </p:txBody>
      </p:sp>
      <p:pic>
        <p:nvPicPr>
          <p:cNvPr id="6" name="Picture 5" descr="publish test button">
            <a:extLst>
              <a:ext uri="{FF2B5EF4-FFF2-40B4-BE49-F238E27FC236}">
                <a16:creationId xmlns:a16="http://schemas.microsoft.com/office/drawing/2014/main" id="{E37BF5A0-710E-43E5-91EF-FE5051ACBD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936" y="1121080"/>
            <a:ext cx="3130568" cy="72243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Oval 6">
            <a:extLst>
              <a:ext uri="{FF2B5EF4-FFF2-40B4-BE49-F238E27FC236}">
                <a16:creationId xmlns:a16="http://schemas.microsoft.com/office/drawing/2014/main" id="{4360D699-1EEE-44CF-9AD5-010EFC781BEC}"/>
              </a:ext>
            </a:extLst>
          </p:cNvPr>
          <p:cNvSpPr/>
          <p:nvPr/>
        </p:nvSpPr>
        <p:spPr>
          <a:xfrm>
            <a:off x="2085975" y="1121081"/>
            <a:ext cx="1620529" cy="7224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0" name="Picture 9" descr="Test Administration System test selection window">
            <a:extLst>
              <a:ext uri="{FF2B5EF4-FFF2-40B4-BE49-F238E27FC236}">
                <a16:creationId xmlns:a16="http://schemas.microsoft.com/office/drawing/2014/main" id="{88D9F569-DD42-45FD-8E52-EFA866E0FB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513" y="2297895"/>
            <a:ext cx="7048351" cy="302969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1" name="Arrow: Right 10">
            <a:extLst>
              <a:ext uri="{FF2B5EF4-FFF2-40B4-BE49-F238E27FC236}">
                <a16:creationId xmlns:a16="http://schemas.microsoft.com/office/drawing/2014/main" id="{8FCA8919-0D01-4706-8FDA-881161B05AA2}"/>
              </a:ext>
            </a:extLst>
          </p:cNvPr>
          <p:cNvSpPr/>
          <p:nvPr/>
        </p:nvSpPr>
        <p:spPr>
          <a:xfrm rot="1903626">
            <a:off x="3874792" y="1660405"/>
            <a:ext cx="735666"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TextBox 11">
            <a:extLst>
              <a:ext uri="{FF2B5EF4-FFF2-40B4-BE49-F238E27FC236}">
                <a16:creationId xmlns:a16="http://schemas.microsoft.com/office/drawing/2014/main" id="{54278156-AF7D-4535-A03C-420BA87CAA21}"/>
              </a:ext>
            </a:extLst>
          </p:cNvPr>
          <p:cNvSpPr txBox="1"/>
          <p:nvPr/>
        </p:nvSpPr>
        <p:spPr>
          <a:xfrm>
            <a:off x="8426841" y="1346856"/>
            <a:ext cx="3289023" cy="707886"/>
          </a:xfrm>
          <a:prstGeom prst="rect">
            <a:avLst/>
          </a:prstGeom>
          <a:noFill/>
          <a:ln w="28575">
            <a:solidFill>
              <a:srgbClr val="2C9ED9"/>
            </a:solidFill>
          </a:ln>
        </p:spPr>
        <p:txBody>
          <a:bodyPr wrap="square" rtlCol="0">
            <a:spAutoFit/>
          </a:bodyPr>
          <a:lstStyle/>
          <a:p>
            <a:r>
              <a:rPr lang="en-US" sz="2000">
                <a:solidFill>
                  <a:schemeClr val="tx1">
                    <a:lumMod val="50000"/>
                  </a:schemeClr>
                </a:solidFill>
              </a:rPr>
              <a:t>Test Administration System: </a:t>
            </a:r>
          </a:p>
          <a:p>
            <a:r>
              <a:rPr lang="en-US" sz="2000" b="1" i="1">
                <a:solidFill>
                  <a:schemeClr val="tx1">
                    <a:lumMod val="50000"/>
                  </a:schemeClr>
                </a:solidFill>
              </a:rPr>
              <a:t>Test Selection</a:t>
            </a:r>
            <a:r>
              <a:rPr lang="en-US" sz="2000">
                <a:solidFill>
                  <a:schemeClr val="tx1">
                    <a:lumMod val="50000"/>
                  </a:schemeClr>
                </a:solidFill>
              </a:rPr>
              <a:t> Window</a:t>
            </a:r>
          </a:p>
        </p:txBody>
      </p:sp>
      <p:sp>
        <p:nvSpPr>
          <p:cNvPr id="13" name="TextBox 12">
            <a:extLst>
              <a:ext uri="{FF2B5EF4-FFF2-40B4-BE49-F238E27FC236}">
                <a16:creationId xmlns:a16="http://schemas.microsoft.com/office/drawing/2014/main" id="{4716A68F-BA2D-4EA1-8C86-42E6E591B4B3}"/>
              </a:ext>
            </a:extLst>
          </p:cNvPr>
          <p:cNvSpPr txBox="1"/>
          <p:nvPr/>
        </p:nvSpPr>
        <p:spPr>
          <a:xfrm>
            <a:off x="575936" y="2054742"/>
            <a:ext cx="1967239" cy="400110"/>
          </a:xfrm>
          <a:prstGeom prst="rect">
            <a:avLst/>
          </a:prstGeom>
          <a:noFill/>
          <a:ln w="28575">
            <a:solidFill>
              <a:srgbClr val="2C9ED9"/>
            </a:solidFill>
          </a:ln>
        </p:spPr>
        <p:txBody>
          <a:bodyPr wrap="square" rtlCol="0">
            <a:spAutoFit/>
          </a:bodyPr>
          <a:lstStyle/>
          <a:p>
            <a:r>
              <a:rPr lang="en-US" sz="2000">
                <a:solidFill>
                  <a:schemeClr val="tx1">
                    <a:lumMod val="50000"/>
                  </a:schemeClr>
                </a:solidFill>
              </a:rPr>
              <a:t>Toolbar Buttons</a:t>
            </a:r>
          </a:p>
        </p:txBody>
      </p:sp>
      <p:pic>
        <p:nvPicPr>
          <p:cNvPr id="2" name="Picture 1"/>
          <p:cNvPicPr>
            <a:picLocks noChangeAspect="1"/>
          </p:cNvPicPr>
          <p:nvPr/>
        </p:nvPicPr>
        <p:blipFill>
          <a:blip r:embed="rId5"/>
          <a:stretch>
            <a:fillRect/>
          </a:stretch>
        </p:blipFill>
        <p:spPr>
          <a:xfrm>
            <a:off x="1134225" y="2906362"/>
            <a:ext cx="2273937" cy="1812757"/>
          </a:xfrm>
          <a:prstGeom prst="rect">
            <a:avLst/>
          </a:prstGeom>
        </p:spPr>
      </p:pic>
      <p:sp>
        <p:nvSpPr>
          <p:cNvPr id="5" name="TextBox 4"/>
          <p:cNvSpPr txBox="1"/>
          <p:nvPr/>
        </p:nvSpPr>
        <p:spPr>
          <a:xfrm>
            <a:off x="1198494" y="765177"/>
            <a:ext cx="417472" cy="400110"/>
          </a:xfrm>
          <a:prstGeom prst="rect">
            <a:avLst/>
          </a:prstGeom>
          <a:noFill/>
        </p:spPr>
        <p:txBody>
          <a:bodyPr wrap="square" rtlCol="0">
            <a:spAutoFit/>
          </a:bodyPr>
          <a:lstStyle/>
          <a:p>
            <a:r>
              <a:rPr lang="en-US" sz="2000" b="1" dirty="0">
                <a:solidFill>
                  <a:srgbClr val="FF0000"/>
                </a:solidFill>
              </a:rPr>
              <a:t>1</a:t>
            </a:r>
          </a:p>
        </p:txBody>
      </p:sp>
      <p:sp>
        <p:nvSpPr>
          <p:cNvPr id="8" name="TextBox 7"/>
          <p:cNvSpPr txBox="1"/>
          <p:nvPr/>
        </p:nvSpPr>
        <p:spPr>
          <a:xfrm>
            <a:off x="2711486" y="765177"/>
            <a:ext cx="441434" cy="400110"/>
          </a:xfrm>
          <a:prstGeom prst="rect">
            <a:avLst/>
          </a:prstGeom>
          <a:noFill/>
        </p:spPr>
        <p:txBody>
          <a:bodyPr wrap="square" rtlCol="0">
            <a:spAutoFit/>
          </a:bodyPr>
          <a:lstStyle/>
          <a:p>
            <a:r>
              <a:rPr lang="en-US" sz="2000" b="1" dirty="0">
                <a:solidFill>
                  <a:srgbClr val="FF0000"/>
                </a:solidFill>
              </a:rPr>
              <a:t>2</a:t>
            </a:r>
          </a:p>
        </p:txBody>
      </p:sp>
      <p:sp>
        <p:nvSpPr>
          <p:cNvPr id="9" name="TextBox 8"/>
          <p:cNvSpPr txBox="1"/>
          <p:nvPr/>
        </p:nvSpPr>
        <p:spPr>
          <a:xfrm>
            <a:off x="773009" y="2914028"/>
            <a:ext cx="487839" cy="400110"/>
          </a:xfrm>
          <a:prstGeom prst="rect">
            <a:avLst/>
          </a:prstGeom>
          <a:noFill/>
        </p:spPr>
        <p:txBody>
          <a:bodyPr wrap="square" rtlCol="0">
            <a:spAutoFit/>
          </a:bodyPr>
          <a:lstStyle/>
          <a:p>
            <a:r>
              <a:rPr lang="en-US" sz="2000" b="1" dirty="0">
                <a:solidFill>
                  <a:srgbClr val="FF0000"/>
                </a:solidFill>
              </a:rPr>
              <a:t>3</a:t>
            </a:r>
          </a:p>
        </p:txBody>
      </p:sp>
      <p:sp>
        <p:nvSpPr>
          <p:cNvPr id="14" name="TextBox 13"/>
          <p:cNvSpPr txBox="1"/>
          <p:nvPr/>
        </p:nvSpPr>
        <p:spPr>
          <a:xfrm>
            <a:off x="4242625" y="3412630"/>
            <a:ext cx="424888" cy="400110"/>
          </a:xfrm>
          <a:prstGeom prst="rect">
            <a:avLst/>
          </a:prstGeom>
          <a:noFill/>
        </p:spPr>
        <p:txBody>
          <a:bodyPr wrap="square" rtlCol="0">
            <a:spAutoFit/>
          </a:bodyPr>
          <a:lstStyle/>
          <a:p>
            <a:r>
              <a:rPr lang="en-US" sz="2000" b="1" dirty="0">
                <a:solidFill>
                  <a:srgbClr val="FF0000"/>
                </a:solidFill>
              </a:rPr>
              <a:t>4</a:t>
            </a:r>
          </a:p>
        </p:txBody>
      </p:sp>
    </p:spTree>
    <p:extLst>
      <p:ext uri="{BB962C8B-B14F-4D97-AF65-F5344CB8AC3E}">
        <p14:creationId xmlns:p14="http://schemas.microsoft.com/office/powerpoint/2010/main" val="262108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8</a:t>
            </a:fld>
            <a:endParaRPr lang="en-US"/>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a:t>Sharing Tests</a:t>
            </a:r>
          </a:p>
        </p:txBody>
      </p:sp>
      <p:pic>
        <p:nvPicPr>
          <p:cNvPr id="6" name="Picture 5" descr="Sharing Window for Tests">
            <a:extLst>
              <a:ext uri="{FF2B5EF4-FFF2-40B4-BE49-F238E27FC236}">
                <a16:creationId xmlns:a16="http://schemas.microsoft.com/office/drawing/2014/main" id="{FF7D4A6C-F041-46BF-A4A7-230E7B61E0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0999" y="1850868"/>
            <a:ext cx="7570002" cy="315626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 name="Arrow: Down 1"/>
          <p:cNvSpPr/>
          <p:nvPr/>
        </p:nvSpPr>
        <p:spPr>
          <a:xfrm rot="10800000">
            <a:off x="2789498" y="2601411"/>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Arrow: Down 6"/>
          <p:cNvSpPr/>
          <p:nvPr/>
        </p:nvSpPr>
        <p:spPr>
          <a:xfrm rot="10800000">
            <a:off x="3821574" y="2601412"/>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8" name="Arrow: Down 7"/>
          <p:cNvSpPr/>
          <p:nvPr/>
        </p:nvSpPr>
        <p:spPr>
          <a:xfrm rot="10800000">
            <a:off x="4853649" y="2601412"/>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149485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7"/>
          </p:nvPr>
        </p:nvSpPr>
        <p:spPr/>
        <p:txBody>
          <a:bodyPr/>
          <a:lstStyle/>
          <a:p>
            <a:fld id="{58AE716E-68DD-2249-A7FA-8AEF0B14DF81}" type="slidenum">
              <a:rPr lang="en-US" smtClean="0"/>
              <a:pPr/>
              <a:t>9</a:t>
            </a:fld>
            <a:endParaRPr lang="en-US"/>
          </a:p>
        </p:txBody>
      </p:sp>
      <p:sp>
        <p:nvSpPr>
          <p:cNvPr id="5" name="Title 4"/>
          <p:cNvSpPr>
            <a:spLocks noGrp="1"/>
          </p:cNvSpPr>
          <p:nvPr>
            <p:ph type="title"/>
          </p:nvPr>
        </p:nvSpPr>
        <p:spPr/>
        <p:txBody>
          <a:bodyPr/>
          <a:lstStyle/>
          <a:p>
            <a:r>
              <a:rPr lang="en-US"/>
              <a:t>Setting Permissions</a:t>
            </a:r>
          </a:p>
        </p:txBody>
      </p:sp>
      <p:pic>
        <p:nvPicPr>
          <p:cNvPr id="6" name="Content Placeholder 5" descr="Sharing Window for Test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0948" y="1860745"/>
            <a:ext cx="6863581" cy="2861726"/>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Arrow: Down 6"/>
          <p:cNvSpPr/>
          <p:nvPr/>
        </p:nvSpPr>
        <p:spPr>
          <a:xfrm>
            <a:off x="7327579" y="2291787"/>
            <a:ext cx="211164"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9" name="Arrow: Down 8"/>
          <p:cNvSpPr/>
          <p:nvPr/>
        </p:nvSpPr>
        <p:spPr>
          <a:xfrm>
            <a:off x="7757436" y="2291787"/>
            <a:ext cx="253951"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0" name="Arrow: Down 9"/>
          <p:cNvSpPr/>
          <p:nvPr/>
        </p:nvSpPr>
        <p:spPr>
          <a:xfrm>
            <a:off x="8253357" y="2291787"/>
            <a:ext cx="266188"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1" name="Arrow: Down 10"/>
          <p:cNvSpPr/>
          <p:nvPr/>
        </p:nvSpPr>
        <p:spPr>
          <a:xfrm>
            <a:off x="8761515" y="2311405"/>
            <a:ext cx="231465" cy="60894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2645853374"/>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3c8d6406-deae-4a0d-a95e-fe53ed4a1ace"/>
    <ds:schemaRef ds:uri="60b788f9-dbc8-42fd-99f2-081ed83a52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purl.org/dc/terms/"/>
    <ds:schemaRef ds:uri="3c8d6406-deae-4a0d-a95e-fe53ed4a1ac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0b788f9-dbc8-42fd-99f2-081ed83a52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201</TotalTime>
  <Words>2280</Words>
  <Application>Microsoft Office PowerPoint</Application>
  <PresentationFormat>Widescreen</PresentationFormat>
  <Paragraphs>159</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Narrow</vt:lpstr>
      <vt:lpstr>Calibri</vt:lpstr>
      <vt:lpstr>Franklin Gothic Book</vt:lpstr>
      <vt:lpstr>Franklin Gothic Medium</vt:lpstr>
      <vt:lpstr>Gill Sans MT</vt:lpstr>
      <vt:lpstr>Symbol</vt:lpstr>
      <vt:lpstr>Times New Roman</vt:lpstr>
      <vt:lpstr>Cambium Assessment PPT</vt:lpstr>
      <vt:lpstr>How to Publish Tests in Checkpoint</vt:lpstr>
      <vt:lpstr>Objectives</vt:lpstr>
      <vt:lpstr>Logging in to the Checkpoint System</vt:lpstr>
      <vt:lpstr>Overview of Publishing Tests</vt:lpstr>
      <vt:lpstr>Validating a Test</vt:lpstr>
      <vt:lpstr>Validation Errors</vt:lpstr>
      <vt:lpstr>Publishing a Test</vt:lpstr>
      <vt:lpstr>Sharing Tests</vt:lpstr>
      <vt:lpstr>Setting Permissions</vt:lpstr>
      <vt:lpstr>Admin Users: Sharing Tests with Administration Dates</vt:lpstr>
      <vt:lpstr>For 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Kathleen Hughes</cp:lastModifiedBy>
  <cp:revision>18</cp:revision>
  <cp:lastPrinted>2017-10-19T00:36:21Z</cp:lastPrinted>
  <dcterms:created xsi:type="dcterms:W3CDTF">2020-02-03T21:37:34Z</dcterms:created>
  <dcterms:modified xsi:type="dcterms:W3CDTF">2021-08-30T15:48:52Z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