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98_77573D7F.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4"/>
  </p:sldMasterIdLst>
  <p:notesMasterIdLst>
    <p:notesMasterId r:id="rId12"/>
  </p:notesMasterIdLst>
  <p:handoutMasterIdLst>
    <p:handoutMasterId r:id="rId13"/>
  </p:handoutMasterIdLst>
  <p:sldIdLst>
    <p:sldId id="294" r:id="rId5"/>
    <p:sldId id="314" r:id="rId6"/>
    <p:sldId id="401" r:id="rId7"/>
    <p:sldId id="311" r:id="rId8"/>
    <p:sldId id="407" r:id="rId9"/>
    <p:sldId id="408" r:id="rId10"/>
    <p:sldId id="330" r:id="rId11"/>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C451846-FC81-479C-B6C7-C159C4C3A60C}">
          <p14:sldIdLst>
            <p14:sldId id="294"/>
            <p14:sldId id="314"/>
          </p14:sldIdLst>
        </p14:section>
        <p14:section name="Getting Started" id="{249454F0-8D1D-4C47-8218-05F4B3F1C878}">
          <p14:sldIdLst>
            <p14:sldId id="401"/>
          </p14:sldIdLst>
        </p14:section>
        <p14:section name="Understanding Review Levels" id="{379BF9C4-96BA-4A8B-B15C-EB76D3D63591}">
          <p14:sldIdLst>
            <p14:sldId id="311"/>
          </p14:sldIdLst>
        </p14:section>
        <p14:section name="Creating or Modifying a Review Group" id="{8B7807F1-F4D2-4C96-86B6-77FF14CEF2D8}">
          <p14:sldIdLst>
            <p14:sldId id="407"/>
            <p14:sldId id="408"/>
          </p14:sldIdLst>
        </p14:section>
        <p14:section name="Conclusion" id="{D43B2BE8-B1A3-4DA5-BAC4-07AE5E6D10C3}">
          <p14:sldIdLst>
            <p14:sldId id="330"/>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3EEA10-0083-E27F-86A1-A058CC6264CD}" name="Morada, Dianne" initials="MD" userId="S::20167605@k12.hi.us::dde3c573-5f62-4993-9176-83a29b40d95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Bryant, Scott" initials="BS" lastIdx="3" clrIdx="8">
    <p:extLst>
      <p:ext uri="{19B8F6BF-5375-455C-9EA6-DF929625EA0E}">
        <p15:presenceInfo xmlns:p15="http://schemas.microsoft.com/office/powerpoint/2012/main" userId="S::10004330@id.ohio.gov::58570aa4-7d8d-46ba-bdd4-5b7455289caf" providerId="AD"/>
      </p:ext>
    </p:extLst>
  </p:cmAuthor>
  <p:cmAuthor id="10" name="Eugenia Kim" initials="EK" lastIdx="7" clrIdx="9">
    <p:extLst>
      <p:ext uri="{19B8F6BF-5375-455C-9EA6-DF929625EA0E}">
        <p15:presenceInfo xmlns:p15="http://schemas.microsoft.com/office/powerpoint/2012/main" userId="S::eugenia.kim@cambiumassessment.com::ba5101d1-58f2-460e-ba1b-f2c9b18296d6" providerId="AD"/>
      </p:ext>
    </p:extLst>
  </p:cmAuthor>
  <p:cmAuthor id="11" name="Evan Davis" initials="ED" lastIdx="27" clrIdx="10">
    <p:extLst>
      <p:ext uri="{19B8F6BF-5375-455C-9EA6-DF929625EA0E}">
        <p15:presenceInfo xmlns:p15="http://schemas.microsoft.com/office/powerpoint/2012/main" userId="S::evan.davis@cambiumassessment.com::0908157f-410a-4dba-b773-643e741566fb" providerId="AD"/>
      </p:ext>
    </p:extLst>
  </p:cmAuthor>
  <p:cmAuthor id="12" name="Jennifer Strittmatter" initials="JS" lastIdx="4" clrIdx="11">
    <p:extLst>
      <p:ext uri="{19B8F6BF-5375-455C-9EA6-DF929625EA0E}">
        <p15:presenceInfo xmlns:p15="http://schemas.microsoft.com/office/powerpoint/2012/main" userId="S::jennifer.strittmatter@cambiumassessment.com::e8934ff7-9e4a-4c8d-9513-cfdab75a79b2" providerId="AD"/>
      </p:ext>
    </p:extLst>
  </p:cmAuthor>
  <p:cmAuthor id="13" name="RG" initials="RG" lastIdx="11" clrIdx="12">
    <p:extLst>
      <p:ext uri="{19B8F6BF-5375-455C-9EA6-DF929625EA0E}">
        <p15:presenceInfo xmlns:p15="http://schemas.microsoft.com/office/powerpoint/2012/main" userId="RG" providerId="None"/>
      </p:ext>
    </p:extLst>
  </p:cmAuthor>
  <p:cmAuthor id="14" name="Mills, Monica" initials="MM" lastIdx="1" clrIdx="13">
    <p:extLst>
      <p:ext uri="{19B8F6BF-5375-455C-9EA6-DF929625EA0E}">
        <p15:presenceInfo xmlns:p15="http://schemas.microsoft.com/office/powerpoint/2012/main" userId="Mills, Monica" providerId="None"/>
      </p:ext>
    </p:extLst>
  </p:cmAuthor>
  <p:cmAuthor id="15" name="Kathleen Hughes" initials="KH" lastIdx="1" clrIdx="14">
    <p:extLst>
      <p:ext uri="{19B8F6BF-5375-455C-9EA6-DF929625EA0E}">
        <p15:presenceInfo xmlns:p15="http://schemas.microsoft.com/office/powerpoint/2012/main" userId="S-1-5-21-1949779832-2519084937-1351169659-455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3" autoAdjust="0"/>
    <p:restoredTop sz="62045" autoAdjust="0"/>
  </p:normalViewPr>
  <p:slideViewPr>
    <p:cSldViewPr snapToGrid="0">
      <p:cViewPr varScale="1">
        <p:scale>
          <a:sx n="72" d="100"/>
          <a:sy n="72" d="100"/>
        </p:scale>
        <p:origin x="1368" y="60"/>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omments/modernComment_198_77573D7F.xml><?xml version="1.0" encoding="utf-8"?>
<p188:cmLst xmlns:a="http://schemas.openxmlformats.org/drawingml/2006/main" xmlns:r="http://schemas.openxmlformats.org/officeDocument/2006/relationships" xmlns:p188="http://schemas.microsoft.com/office/powerpoint/2018/8/main">
  <p188:cm id="{4EBBB3E4-15DD-4EBA-A297-A06488FE9121}" authorId="{CB3EEA10-0083-E27F-86A1-A058CC6264CD}" created="2021-08-24T19:43:13.337">
    <pc:sldMkLst xmlns:pc="http://schemas.microsoft.com/office/powerpoint/2013/main/command">
      <pc:docMk/>
      <pc:sldMk cId="2002206079" sldId="408"/>
    </pc:sldMkLst>
    <p188:txBody>
      <a:bodyPr/>
      <a:lstStyle/>
      <a:p>
        <a:r>
          <a:rPr lang="en-US"/>
          <a:t>Educators are limited to who they can add based on their role, correct? I think this should be added in the notes.</a:t>
        </a:r>
      </a:p>
    </p188:txBody>
  </p188:cm>
</p188:cmLst>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cs typeface="Arial" panose="020B0604020202020204" pitchFamily="34" charset="0"/>
              </a:rPr>
              <a:t>Welcome to the </a:t>
            </a:r>
            <a:r>
              <a:rPr lang="en-US" altLang="en-US" i="1" dirty="0">
                <a:latin typeface="Arial" panose="020B0604020202020204" pitchFamily="34" charset="0"/>
                <a:cs typeface="Arial" panose="020B0604020202020204" pitchFamily="34" charset="0"/>
              </a:rPr>
              <a:t>How to Add Checkpoint Users to Review Groups </a:t>
            </a:r>
            <a:r>
              <a:rPr lang="en-US" altLang="en-US" dirty="0">
                <a:latin typeface="Arial" panose="020B0604020202020204" pitchFamily="34" charset="0"/>
                <a:cs typeface="Arial" panose="020B0604020202020204" pitchFamily="34" charset="0"/>
              </a:rPr>
              <a:t>training module. This module is part of a series of training modules on the Checkpoint System and its features. In this module we explain how administrator users can add other Checkpoint users to review groups.</a:t>
            </a:r>
            <a:r>
              <a:rPr lang="en-US" sz="1200" kern="1200" dirty="0">
                <a:solidFill>
                  <a:schemeClr val="tx1"/>
                </a:solidFill>
                <a:effectLst/>
                <a:latin typeface="Calibri"/>
                <a:ea typeface="+mn-ea"/>
                <a:cs typeface="+mn-cs"/>
              </a:rPr>
              <a:t> Each review group consists of multiple review levels that determine which group members can submit items to the library and which members can review them at each stage of the process.</a:t>
            </a:r>
            <a:endParaRPr lang="en-US" alt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latin typeface="Arial" panose="020B0604020202020204" pitchFamily="34" charset="0"/>
                <a:cs typeface="Arial" panose="020B0604020202020204" pitchFamily="34" charset="0"/>
              </a:rPr>
              <a:t>Consult your </a:t>
            </a:r>
            <a:r>
              <a:rPr lang="en-US" sz="1200" i="1" baseline="0" dirty="0">
                <a:solidFill>
                  <a:schemeClr val="tx1"/>
                </a:solidFill>
                <a:latin typeface="Arial" panose="020B0604020202020204" pitchFamily="34" charset="0"/>
                <a:cs typeface="Arial" panose="020B0604020202020204" pitchFamily="34" charset="0"/>
              </a:rPr>
              <a:t>Checkpoint User Guide </a:t>
            </a:r>
            <a:r>
              <a:rPr lang="en-US" sz="1200" i="0" baseline="0" dirty="0">
                <a:solidFill>
                  <a:schemeClr val="tx1"/>
                </a:solidFill>
                <a:latin typeface="Arial" panose="020B0604020202020204" pitchFamily="34" charset="0"/>
                <a:cs typeface="Arial" panose="020B0604020202020204" pitchFamily="34" charset="0"/>
              </a:rPr>
              <a:t>on the Smarter Balanced, HSA Science, and EOC portals </a:t>
            </a:r>
            <a:r>
              <a:rPr lang="en-US" sz="1200" baseline="0" dirty="0">
                <a:solidFill>
                  <a:schemeClr val="tx1"/>
                </a:solidFill>
                <a:latin typeface="Arial" panose="020B0604020202020204" pitchFamily="34" charset="0"/>
                <a:cs typeface="Arial" panose="020B0604020202020204" pitchFamily="34" charset="0"/>
              </a:rPr>
              <a:t>for information about additional features in Checkpoint.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dirty="0"/>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dirty="0"/>
              <a:t>Presentation Title (added from Insert tab, Header &amp; Footer icon)</a:t>
            </a:r>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This presentation will show you how to do the following:</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Log in to the Checkpoint System</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Understand review levels and review groups</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Create or modify a review group</a:t>
            </a:r>
          </a:p>
          <a:p>
            <a:pPr marL="640080" marR="0" lvl="1" indent="-320040" algn="l" defTabSz="685800" rtl="0" eaLnBrk="1" fontAlgn="auto" latinLnBrk="0" hangingPunct="1">
              <a:lnSpc>
                <a:spcPct val="125000"/>
              </a:lnSpc>
              <a:spcBef>
                <a:spcPts val="1800"/>
              </a:spcBef>
              <a:spcAft>
                <a:spcPts val="0"/>
              </a:spcAft>
              <a:buClr>
                <a:srgbClr val="53565A"/>
              </a:buClr>
              <a:buSzTx/>
              <a:buFont typeface="Calibri" panose="020F0502020204030204" pitchFamily="34"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Name the new group or choose which group to modify, then select a review level</a:t>
            </a:r>
          </a:p>
          <a:p>
            <a:pPr marL="640080" marR="0" lvl="1" indent="-320040" algn="l" defTabSz="685800" rtl="0" eaLnBrk="1" fontAlgn="auto" latinLnBrk="0" hangingPunct="1">
              <a:lnSpc>
                <a:spcPct val="125000"/>
              </a:lnSpc>
              <a:spcBef>
                <a:spcPts val="1800"/>
              </a:spcBef>
              <a:spcAft>
                <a:spcPts val="0"/>
              </a:spcAft>
              <a:buClr>
                <a:srgbClr val="53565A"/>
              </a:buClr>
              <a:buSzTx/>
              <a:buFont typeface="Calibri" panose="020F0502020204030204" pitchFamily="34" charset="0"/>
              <a:buChar char="–"/>
              <a:tabLst/>
              <a:defRPr/>
            </a:pPr>
            <a:r>
              <a:rPr kumimoji="0" lang="en-US" sz="2200" b="0" i="0" u="none" strike="noStrike" kern="1200" cap="none" spc="0" normalizeH="0" baseline="0" noProof="0" dirty="0">
                <a:ln>
                  <a:noFill/>
                </a:ln>
                <a:solidFill>
                  <a:srgbClr val="53565A"/>
                </a:solidFill>
                <a:effectLst/>
                <a:uLnTx/>
                <a:uFillTx/>
                <a:latin typeface="Franklin Gothic Book" panose="020B0503020102020204"/>
                <a:cs typeface="Calibri"/>
              </a:rPr>
              <a:t>Add members to the group and save</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2</a:t>
            </a:fld>
            <a:endParaRPr lang="en-US" dirty="0"/>
          </a:p>
        </p:txBody>
      </p:sp>
    </p:spTree>
    <p:extLst>
      <p:ext uri="{BB962C8B-B14F-4D97-AF65-F5344CB8AC3E}">
        <p14:creationId xmlns:p14="http://schemas.microsoft.com/office/powerpoint/2010/main" val="357483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731838"/>
            <a:ext cx="6515100" cy="3665537"/>
          </a:xfrm>
        </p:spPr>
      </p:sp>
      <p:sp>
        <p:nvSpPr>
          <p:cNvPr id="3" name="Notes Placeholder 2"/>
          <p:cNvSpPr>
            <a:spLocks noGrp="1"/>
          </p:cNvSpPr>
          <p:nvPr>
            <p:ph type="body" idx="1"/>
          </p:nvPr>
        </p:nvSpPr>
        <p:spPr/>
        <p:txBody>
          <a:bodyPr/>
          <a:lstStyle/>
          <a:p>
            <a:pPr defTabSz="970308">
              <a:defRPr/>
            </a:pPr>
            <a:r>
              <a:rPr lang="en-US" dirty="0">
                <a:latin typeface="Arial" panose="020B0604020202020204" pitchFamily="34" charset="0"/>
                <a:cs typeface="Arial" panose="020B0604020202020204" pitchFamily="34" charset="0"/>
              </a:rPr>
              <a:t>To log in to Checkpoint, go to the</a:t>
            </a:r>
            <a:r>
              <a:rPr lang="en-US" baseline="0" dirty="0">
                <a:latin typeface="Arial" panose="020B0604020202020204" pitchFamily="34" charset="0"/>
                <a:cs typeface="Arial" panose="020B0604020202020204" pitchFamily="34" charset="0"/>
              </a:rPr>
              <a:t> Smarter Balanced, HSA Science, or EOC page of the HSAP </a:t>
            </a:r>
            <a:r>
              <a:rPr lang="en-US" dirty="0">
                <a:latin typeface="Arial" panose="020B0604020202020204" pitchFamily="34" charset="0"/>
                <a:cs typeface="Arial" panose="020B0604020202020204" pitchFamily="34" charset="0"/>
              </a:rPr>
              <a:t>portal. From the portal, select your user role card. On the next page, click the </a:t>
            </a:r>
            <a:r>
              <a:rPr lang="en-US" b="1" dirty="0">
                <a:latin typeface="Arial" panose="020B0604020202020204" pitchFamily="34" charset="0"/>
                <a:cs typeface="Arial" panose="020B0604020202020204" pitchFamily="34" charset="0"/>
              </a:rPr>
              <a:t>Checkpoint </a:t>
            </a:r>
            <a:r>
              <a:rPr lang="en-US" dirty="0">
                <a:latin typeface="Arial" panose="020B0604020202020204" pitchFamily="34" charset="0"/>
                <a:cs typeface="Arial" panose="020B0604020202020204" pitchFamily="34" charset="0"/>
              </a:rPr>
              <a:t>system card. Enter your username and password,</a:t>
            </a:r>
            <a:r>
              <a:rPr lang="en-US" baseline="0" dirty="0">
                <a:latin typeface="Arial" panose="020B0604020202020204" pitchFamily="34" charset="0"/>
                <a:cs typeface="Arial" panose="020B0604020202020204" pitchFamily="34" charset="0"/>
              </a:rPr>
              <a:t> and then </a:t>
            </a:r>
            <a:r>
              <a:rPr lang="en-US" dirty="0">
                <a:latin typeface="Arial" panose="020B0604020202020204" pitchFamily="34" charset="0"/>
                <a:cs typeface="Arial" panose="020B0604020202020204" pitchFamily="34" charset="0"/>
              </a:rPr>
              <a:t>click </a:t>
            </a:r>
            <a:r>
              <a:rPr lang="en-US" b="1" dirty="0">
                <a:latin typeface="Arial" panose="020B0604020202020204" pitchFamily="34" charset="0"/>
                <a:cs typeface="Arial" panose="020B0604020202020204" pitchFamily="34" charset="0"/>
              </a:rPr>
              <a:t>Secure Login </a:t>
            </a:r>
            <a:r>
              <a:rPr lang="en-US" b="0" dirty="0">
                <a:latin typeface="Arial" panose="020B0604020202020204" pitchFamily="34" charset="0"/>
                <a:cs typeface="Arial" panose="020B0604020202020204" pitchFamily="34" charset="0"/>
              </a:rPr>
              <a:t>to continue.</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302655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Before Checkpoint users can submit or approve items for a shared library, a user with administrator privileges must add them to a review group and assign their review level permissions within the group. Each review group consists of multiple review levels that determine which group members can submit items to the library and which members can review them at each stage of the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You can create multiple review groups, but when users submit an item to the library, they can choose only one group to review it. Since a review group includes multiple review levels, a review group must include at least one member assigned at each review level in order for items to complete the review workflow. For example, if a review group does not have any members with </a:t>
            </a:r>
            <a:r>
              <a:rPr lang="en-US" sz="1200" i="1" kern="1200" dirty="0">
                <a:solidFill>
                  <a:schemeClr val="tx1"/>
                </a:solidFill>
                <a:effectLst/>
                <a:latin typeface="Calibri"/>
                <a:ea typeface="+mn-ea"/>
                <a:cs typeface="+mn-cs"/>
              </a:rPr>
              <a:t>Content Review</a:t>
            </a:r>
            <a:r>
              <a:rPr lang="en-US" sz="1200" kern="1200" dirty="0">
                <a:solidFill>
                  <a:schemeClr val="tx1"/>
                </a:solidFill>
                <a:effectLst/>
                <a:latin typeface="Calibri"/>
                <a:ea typeface="+mn-ea"/>
                <a:cs typeface="+mn-cs"/>
              </a:rPr>
              <a:t> permission, nobody can approve an item once it reaches the Content Review level.</a:t>
            </a:r>
          </a:p>
        </p:txBody>
      </p:sp>
      <p:sp>
        <p:nvSpPr>
          <p:cNvPr id="4" name="Slide Number Placeholder 3"/>
          <p:cNvSpPr>
            <a:spLocks noGrp="1"/>
          </p:cNvSpPr>
          <p:nvPr>
            <p:ph type="sldNum" sz="quarter" idx="5"/>
          </p:nvPr>
        </p:nvSpPr>
        <p:spPr/>
        <p:txBody>
          <a:bodyPr/>
          <a:lstStyle/>
          <a:p>
            <a:fld id="{D0840A31-90C4-4115-B521-B8FD53B01173}" type="slidenum">
              <a:rPr lang="en-US" smtClean="0"/>
              <a:t>4</a:t>
            </a:fld>
            <a:endParaRPr lang="en-US"/>
          </a:p>
        </p:txBody>
      </p:sp>
    </p:spTree>
    <p:extLst>
      <p:ext uri="{BB962C8B-B14F-4D97-AF65-F5344CB8AC3E}">
        <p14:creationId xmlns:p14="http://schemas.microsoft.com/office/powerpoint/2010/main" val="809095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To add Checkpoint users to a review group, select </a:t>
            </a:r>
            <a:r>
              <a:rPr lang="en-US" sz="1200" b="1" kern="1200" dirty="0">
                <a:solidFill>
                  <a:schemeClr val="tx1"/>
                </a:solidFill>
                <a:effectLst/>
                <a:latin typeface="Calibri"/>
                <a:ea typeface="+mn-ea"/>
                <a:cs typeface="+mn-cs"/>
              </a:rPr>
              <a:t>Review Groups</a:t>
            </a:r>
            <a:r>
              <a:rPr lang="en-US" sz="1200" kern="1200" dirty="0">
                <a:solidFill>
                  <a:schemeClr val="tx1"/>
                </a:solidFill>
                <a:effectLst/>
                <a:latin typeface="Calibri"/>
                <a:ea typeface="+mn-ea"/>
                <a:cs typeface="+mn-cs"/>
              </a:rPr>
              <a:t> from the </a:t>
            </a:r>
            <a:r>
              <a:rPr lang="en-US" sz="1200" b="1" kern="1200" dirty="0">
                <a:solidFill>
                  <a:schemeClr val="tx1"/>
                </a:solidFill>
                <a:effectLst/>
                <a:latin typeface="Calibri"/>
                <a:ea typeface="+mn-ea"/>
                <a:cs typeface="+mn-cs"/>
              </a:rPr>
              <a:t>My Settings </a:t>
            </a:r>
            <a:r>
              <a:rPr lang="en-US" sz="1200" kern="1200" dirty="0">
                <a:solidFill>
                  <a:schemeClr val="tx1"/>
                </a:solidFill>
                <a:effectLst/>
                <a:latin typeface="Calibri"/>
                <a:ea typeface="+mn-ea"/>
                <a:cs typeface="+mn-cs"/>
              </a:rPr>
              <a:t>menu in the banner. The </a:t>
            </a:r>
            <a:r>
              <a:rPr lang="en-US" sz="1200" b="1" i="1" kern="1200" dirty="0">
                <a:solidFill>
                  <a:schemeClr val="tx1"/>
                </a:solidFill>
                <a:effectLst/>
                <a:latin typeface="Calibri"/>
                <a:ea typeface="+mn-ea"/>
                <a:cs typeface="+mn-cs"/>
              </a:rPr>
              <a:t>Manage Review Groups</a:t>
            </a:r>
            <a:r>
              <a:rPr lang="en-US" sz="1200" kern="1200" dirty="0">
                <a:solidFill>
                  <a:schemeClr val="tx1"/>
                </a:solidFill>
                <a:effectLst/>
                <a:latin typeface="Calibri"/>
                <a:ea typeface="+mn-ea"/>
                <a:cs typeface="+mn-cs"/>
              </a:rPr>
              <a:t> window appears.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1. If you wish to create a new review group, enter a name for the group in the </a:t>
            </a:r>
            <a:r>
              <a:rPr lang="en-US" sz="1200" i="1" kern="1200" dirty="0">
                <a:solidFill>
                  <a:schemeClr val="tx1"/>
                </a:solidFill>
                <a:effectLst/>
                <a:latin typeface="Calibri"/>
                <a:ea typeface="+mn-ea"/>
                <a:cs typeface="+mn-cs"/>
              </a:rPr>
              <a:t>New Group</a:t>
            </a:r>
            <a:r>
              <a:rPr lang="en-US" sz="1200" kern="1200" dirty="0">
                <a:solidFill>
                  <a:schemeClr val="tx1"/>
                </a:solidFill>
                <a:effectLst/>
                <a:latin typeface="Calibri"/>
                <a:ea typeface="+mn-ea"/>
                <a:cs typeface="+mn-cs"/>
              </a:rPr>
              <a:t> field.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If you wish to update the membership of an existing group, select the desired group from the </a:t>
            </a:r>
            <a:r>
              <a:rPr lang="en-US" sz="1200" b="1" kern="1200" dirty="0">
                <a:solidFill>
                  <a:schemeClr val="tx1"/>
                </a:solidFill>
                <a:effectLst/>
                <a:latin typeface="Calibri"/>
                <a:ea typeface="+mn-ea"/>
                <a:cs typeface="+mn-cs"/>
              </a:rPr>
              <a:t>Existing Group</a:t>
            </a:r>
            <a:r>
              <a:rPr lang="en-US" sz="1200" kern="1200" dirty="0">
                <a:solidFill>
                  <a:schemeClr val="tx1"/>
                </a:solidFill>
                <a:effectLst/>
                <a:latin typeface="Calibri"/>
                <a:ea typeface="+mn-ea"/>
                <a:cs typeface="+mn-cs"/>
              </a:rPr>
              <a:t> drop-down.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2. To assign a review level permission to the group members you are adding, select an option from the </a:t>
            </a:r>
            <a:r>
              <a:rPr lang="en-US" sz="1200" b="1" kern="1200" dirty="0">
                <a:solidFill>
                  <a:schemeClr val="tx1"/>
                </a:solidFill>
                <a:effectLst/>
                <a:latin typeface="Calibri"/>
                <a:ea typeface="+mn-ea"/>
                <a:cs typeface="+mn-cs"/>
              </a:rPr>
              <a:t>Select Review Level</a:t>
            </a:r>
            <a:r>
              <a:rPr lang="en-US" sz="1200" kern="1200" dirty="0">
                <a:solidFill>
                  <a:schemeClr val="tx1"/>
                </a:solidFill>
                <a:effectLst/>
                <a:latin typeface="Calibri"/>
                <a:ea typeface="+mn-ea"/>
                <a:cs typeface="+mn-cs"/>
              </a:rPr>
              <a:t> dropdown. This review level permission applies only to the group members you select in the next few steps. You can assign only one review level at a time. However, you will later be able to assign additional review levels for the same review group as necessary.</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5</a:t>
            </a:fld>
            <a:endParaRPr lang="en-US" dirty="0"/>
          </a:p>
        </p:txBody>
      </p:sp>
    </p:spTree>
    <p:extLst>
      <p:ext uri="{BB962C8B-B14F-4D97-AF65-F5344CB8AC3E}">
        <p14:creationId xmlns:p14="http://schemas.microsoft.com/office/powerpoint/2010/main" val="336539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3. Next, select who should be added to the review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To add an individual educator, mark the </a:t>
            </a:r>
            <a:r>
              <a:rPr lang="en-US" sz="1200" b="1" kern="1200" dirty="0">
                <a:solidFill>
                  <a:schemeClr val="tx1"/>
                </a:solidFill>
                <a:effectLst/>
                <a:latin typeface="Calibri"/>
                <a:ea typeface="+mn-ea"/>
                <a:cs typeface="+mn-cs"/>
              </a:rPr>
              <a:t>Individual</a:t>
            </a:r>
            <a:r>
              <a:rPr lang="en-US" sz="1200" kern="1200" dirty="0">
                <a:solidFill>
                  <a:schemeClr val="tx1"/>
                </a:solidFill>
                <a:effectLst/>
                <a:latin typeface="Calibri"/>
                <a:ea typeface="+mn-ea"/>
                <a:cs typeface="+mn-cs"/>
              </a:rPr>
              <a:t> radio button and search for that educator's name or email address. You may first need to select the educator’s institution from the available </a:t>
            </a:r>
            <a:r>
              <a:rPr lang="en-US" sz="1200" b="1" kern="1200" dirty="0">
                <a:solidFill>
                  <a:schemeClr val="tx1"/>
                </a:solidFill>
                <a:effectLst/>
                <a:latin typeface="Calibri"/>
                <a:ea typeface="+mn-ea"/>
                <a:cs typeface="+mn-cs"/>
              </a:rPr>
              <a:t>District</a:t>
            </a:r>
            <a:r>
              <a:rPr lang="en-US" sz="1200" kern="1200" dirty="0">
                <a:solidFill>
                  <a:schemeClr val="tx1"/>
                </a:solidFill>
                <a:effectLst/>
                <a:latin typeface="Calibri"/>
                <a:ea typeface="+mn-ea"/>
                <a:cs typeface="+mn-cs"/>
              </a:rPr>
              <a:t> and </a:t>
            </a:r>
            <a:r>
              <a:rPr lang="en-US" sz="1200" b="1" kern="1200" dirty="0">
                <a:solidFill>
                  <a:schemeClr val="tx1"/>
                </a:solidFill>
                <a:effectLst/>
                <a:latin typeface="Calibri"/>
                <a:ea typeface="+mn-ea"/>
                <a:cs typeface="+mn-cs"/>
              </a:rPr>
              <a:t>School</a:t>
            </a:r>
            <a:r>
              <a:rPr lang="en-US" sz="1200" kern="1200" dirty="0">
                <a:solidFill>
                  <a:schemeClr val="tx1"/>
                </a:solidFill>
                <a:effectLst/>
                <a:latin typeface="Calibri"/>
                <a:ea typeface="+mn-ea"/>
                <a:cs typeface="+mn-cs"/>
              </a:rPr>
              <a:t> dropdowns on the left.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To add the members of a workgroup, mark the </a:t>
            </a:r>
            <a:r>
              <a:rPr lang="en-US" sz="1200" b="1" kern="1200" dirty="0">
                <a:solidFill>
                  <a:schemeClr val="tx1"/>
                </a:solidFill>
                <a:effectLst/>
                <a:latin typeface="Calibri"/>
                <a:ea typeface="+mn-ea"/>
                <a:cs typeface="+mn-cs"/>
              </a:rPr>
              <a:t>Workgroup</a:t>
            </a:r>
            <a:r>
              <a:rPr lang="en-US" sz="1200" kern="1200" dirty="0">
                <a:solidFill>
                  <a:schemeClr val="tx1"/>
                </a:solidFill>
                <a:effectLst/>
                <a:latin typeface="Calibri"/>
                <a:ea typeface="+mn-ea"/>
                <a:cs typeface="+mn-cs"/>
              </a:rPr>
              <a:t> radio button and search for that workgroup's name. A workgroup is a custom group of educators created for sharing purposes. Checkpoint users can create workgroups from the </a:t>
            </a:r>
            <a:r>
              <a:rPr lang="en-US" sz="1200" b="1" kern="1200" dirty="0">
                <a:solidFill>
                  <a:schemeClr val="tx1"/>
                </a:solidFill>
                <a:effectLst/>
                <a:latin typeface="Calibri"/>
                <a:ea typeface="+mn-ea"/>
                <a:cs typeface="+mn-cs"/>
              </a:rPr>
              <a:t>My Settings</a:t>
            </a:r>
            <a:r>
              <a:rPr lang="en-US" sz="1200" kern="1200" dirty="0">
                <a:solidFill>
                  <a:schemeClr val="tx1"/>
                </a:solidFill>
                <a:effectLst/>
                <a:latin typeface="Calibri"/>
                <a:ea typeface="+mn-ea"/>
                <a:cs typeface="+mn-cs"/>
              </a:rPr>
              <a:t> menu in the banner. More information about creating and joining workgroups is provided in the full-length Checkpoint training module.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To add the members of an entire institution, such as a school or district, mark the </a:t>
            </a:r>
            <a:r>
              <a:rPr lang="en-US" sz="1200" b="1" kern="1200" dirty="0">
                <a:solidFill>
                  <a:schemeClr val="tx1"/>
                </a:solidFill>
                <a:effectLst/>
                <a:latin typeface="Calibri"/>
                <a:ea typeface="+mn-ea"/>
                <a:cs typeface="+mn-cs"/>
              </a:rPr>
              <a:t>Institution</a:t>
            </a:r>
            <a:r>
              <a:rPr lang="en-US" sz="1200" kern="1200" dirty="0">
                <a:solidFill>
                  <a:schemeClr val="tx1"/>
                </a:solidFill>
                <a:effectLst/>
                <a:latin typeface="Calibri"/>
                <a:ea typeface="+mn-ea"/>
                <a:cs typeface="+mn-cs"/>
              </a:rPr>
              <a:t> radio button and search for that institution's name.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The selected group members will be added to the list at the bottom of the window.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To remove a member from the group, click the remove user from group button beside that member. The button looks like a human silhouette with a red X on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To save your changes, click </a:t>
            </a:r>
            <a:r>
              <a:rPr lang="en-US" sz="1200" b="1" kern="1200" dirty="0">
                <a:solidFill>
                  <a:schemeClr val="tx1"/>
                </a:solidFill>
                <a:effectLst/>
                <a:latin typeface="Calibri"/>
                <a:ea typeface="+mn-ea"/>
                <a:cs typeface="+mn-cs"/>
              </a:rPr>
              <a:t>Save</a:t>
            </a:r>
            <a:r>
              <a:rPr lang="en-US" sz="1200" kern="1200" dirty="0">
                <a:solidFill>
                  <a:schemeClr val="tx1"/>
                </a:solidFill>
                <a:effectLst/>
                <a:latin typeface="Calibri"/>
                <a:ea typeface="+mn-ea"/>
                <a:cs typeface="+mn-cs"/>
              </a:rPr>
              <a:t>. The selected educators may begin submitting or reviewing items immediately, depending on which permissions were given to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When setting up a new review group, you must repeat some of these steps until you have added members to the group at each review level. If you do not assign a particular review level to any members of the group, such as </a:t>
            </a:r>
            <a:r>
              <a:rPr lang="en-US" sz="1200" i="1" kern="1200" dirty="0">
                <a:solidFill>
                  <a:schemeClr val="tx1"/>
                </a:solidFill>
                <a:effectLst/>
                <a:latin typeface="Calibri"/>
                <a:ea typeface="+mn-ea"/>
                <a:cs typeface="+mn-cs"/>
              </a:rPr>
              <a:t>Final Approval</a:t>
            </a:r>
            <a:r>
              <a:rPr lang="en-US" sz="1200" kern="1200" dirty="0">
                <a:solidFill>
                  <a:schemeClr val="tx1"/>
                </a:solidFill>
                <a:effectLst/>
                <a:latin typeface="Calibri"/>
                <a:ea typeface="+mn-ea"/>
                <a:cs typeface="+mn-cs"/>
              </a:rPr>
              <a:t>, submitted items can never be added to the library. To add members for another review level, select another option from the </a:t>
            </a:r>
            <a:r>
              <a:rPr lang="en-US" sz="1200" b="1" kern="1200" dirty="0">
                <a:solidFill>
                  <a:schemeClr val="tx1"/>
                </a:solidFill>
                <a:effectLst/>
                <a:latin typeface="Calibri"/>
                <a:ea typeface="+mn-ea"/>
                <a:cs typeface="+mn-cs"/>
              </a:rPr>
              <a:t>Select Review Level</a:t>
            </a:r>
            <a:r>
              <a:rPr lang="en-US" sz="1200" kern="1200" dirty="0">
                <a:solidFill>
                  <a:schemeClr val="tx1"/>
                </a:solidFill>
                <a:effectLst/>
                <a:latin typeface="Calibri"/>
                <a:ea typeface="+mn-ea"/>
                <a:cs typeface="+mn-cs"/>
              </a:rPr>
              <a:t> dropdown and add more members as previously explained.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a:ea typeface="+mn-ea"/>
                <a:cs typeface="+mn-cs"/>
              </a:rPr>
              <a:t>Note:</a:t>
            </a:r>
            <a:r>
              <a:rPr lang="en-US" sz="1200" kern="1200" baseline="0" dirty="0">
                <a:solidFill>
                  <a:schemeClr val="tx1"/>
                </a:solidFill>
                <a:effectLst/>
                <a:latin typeface="Calibri"/>
                <a:ea typeface="+mn-ea"/>
                <a:cs typeface="+mn-cs"/>
              </a:rPr>
              <a:t> Educators are limited to who they can add to Review Groups based on their role in TIDE. Please see Appendix F of the </a:t>
            </a:r>
            <a:r>
              <a:rPr lang="en-US" sz="1200" i="1" kern="1200" baseline="0" dirty="0">
                <a:solidFill>
                  <a:schemeClr val="tx1"/>
                </a:solidFill>
                <a:effectLst/>
                <a:latin typeface="Calibri"/>
                <a:ea typeface="+mn-ea"/>
                <a:cs typeface="+mn-cs"/>
              </a:rPr>
              <a:t>Checkpoint User Guide </a:t>
            </a:r>
            <a:r>
              <a:rPr lang="en-US" sz="1200" kern="1200" baseline="0" dirty="0">
                <a:solidFill>
                  <a:schemeClr val="tx1"/>
                </a:solidFill>
                <a:effectLst/>
                <a:latin typeface="Calibri"/>
                <a:ea typeface="+mn-ea"/>
                <a:cs typeface="+mn-cs"/>
              </a:rPr>
              <a:t>on the Smarter Balanced, HSA Science, and EOC pages of the HSAP portal for more information.</a:t>
            </a:r>
            <a:endParaRPr lang="en-US" sz="1200" kern="1200" dirty="0">
              <a:solidFill>
                <a:schemeClr val="tx1"/>
              </a:solidFill>
              <a:effectLst/>
              <a:latin typeface="Calibri"/>
              <a:ea typeface="+mn-ea"/>
              <a:cs typeface="+mn-cs"/>
            </a:endParaRP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6</a:t>
            </a:fld>
            <a:endParaRPr lang="en-US" dirty="0"/>
          </a:p>
        </p:txBody>
      </p:sp>
    </p:spTree>
    <p:extLst>
      <p:ext uri="{BB962C8B-B14F-4D97-AF65-F5344CB8AC3E}">
        <p14:creationId xmlns:p14="http://schemas.microsoft.com/office/powerpoint/2010/main" val="1689932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51" eaLnBrk="1" hangingPunct="1">
              <a:spcBef>
                <a:spcPct val="0"/>
              </a:spcBef>
              <a:defRPr/>
            </a:pPr>
            <a:r>
              <a:rPr lang="en-US" dirty="0">
                <a:solidFill>
                  <a:schemeClr val="tx1"/>
                </a:solidFill>
                <a:latin typeface="Arial" panose="020B0604020202020204" pitchFamily="34" charset="0"/>
                <a:cs typeface="Arial" panose="020B0604020202020204" pitchFamily="34" charset="0"/>
              </a:rPr>
              <a:t>You can find additional Checkpoint resources on the Smarter Balanced, HSA-Science,</a:t>
            </a:r>
            <a:r>
              <a:rPr lang="en-US" baseline="0" dirty="0">
                <a:solidFill>
                  <a:schemeClr val="tx1"/>
                </a:solidFill>
                <a:latin typeface="Arial" panose="020B0604020202020204" pitchFamily="34" charset="0"/>
                <a:cs typeface="Arial" panose="020B0604020202020204" pitchFamily="34" charset="0"/>
              </a:rPr>
              <a:t> or EOC portal. However, if you still require assistance with troubleshooting a technical issue, you may also contact the HSAP Helpdesk. When contacting the HSAP Helpdesk, please be ready to provide the following information: </a:t>
            </a:r>
          </a:p>
          <a:p>
            <a:pPr defTabSz="924651" eaLnBrk="1" hangingPunct="1">
              <a:spcBef>
                <a:spcPct val="0"/>
              </a:spcBef>
              <a:defRPr/>
            </a:pPr>
            <a:endParaRPr lang="en-US" baseline="0" dirty="0">
              <a:solidFill>
                <a:schemeClr val="tx1"/>
              </a:solidFill>
              <a:latin typeface="Arial" panose="020B0604020202020204" pitchFamily="34" charset="0"/>
              <a:cs typeface="Arial" panose="020B0604020202020204" pitchFamily="34" charset="0"/>
            </a:endParaRP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error messages that are appearing (including codes)</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operating system and browser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network configuration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contact information for follow-up by phone or email</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other relevant information, such as test names or content areas, student IDs, session IDs, and search criteria</a:t>
            </a:r>
          </a:p>
          <a:p>
            <a:pPr marL="170775" indent="-170775" eaLnBrk="1" fontAlgn="auto" hangingPunct="1">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defRPr/>
            </a:pPr>
            <a:r>
              <a:rPr lang="en-US" dirty="0">
                <a:latin typeface="Arial" panose="020B0604020202020204" pitchFamily="34" charset="0"/>
                <a:cs typeface="Arial" panose="020B0604020202020204" pitchFamily="34" charset="0"/>
              </a:rPr>
              <a:t>For questions about test administration or policy issues, please contact your district test coordinator.</a:t>
            </a:r>
          </a:p>
          <a:p>
            <a:pPr eaLnBrk="1" fontAlgn="auto" hangingPunct="1">
              <a:defRPr/>
            </a:pPr>
            <a:endParaRPr lang="en-US" dirty="0">
              <a:latin typeface="Arial" panose="020B0604020202020204" pitchFamily="34" charset="0"/>
              <a:cs typeface="Arial" panose="020B0604020202020204" pitchFamily="34" charset="0"/>
            </a:endParaRPr>
          </a:p>
          <a:p>
            <a:pPr defTabSz="924651" eaLnBrk="1" hangingPunct="1">
              <a:spcBef>
                <a:spcPct val="0"/>
              </a:spcBef>
              <a:defRPr/>
            </a:pPr>
            <a:r>
              <a:rPr lang="en-US" altLang="en-US" dirty="0">
                <a:latin typeface="Arial" charset="0"/>
              </a:rPr>
              <a:t>Thank you for taking the time to view this training module. 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your </a:t>
            </a:r>
            <a:r>
              <a:rPr lang="en-US" altLang="en-US" i="1" baseline="0" dirty="0">
                <a:latin typeface="Arial" charset="0"/>
              </a:rPr>
              <a:t>Checkpoint User Guide </a:t>
            </a:r>
            <a:r>
              <a:rPr lang="en-US" altLang="en-US" baseline="0" dirty="0">
                <a:latin typeface="Arial" charset="0"/>
              </a:rPr>
              <a:t>located on the Smarter Balanced, HSA-Science, and EOC portal or contact the HSAP Help Desk.</a:t>
            </a:r>
            <a:endParaRPr lang="en-US" altLang="en-US" dirty="0">
              <a:latin typeface="Arial" charset="0"/>
            </a:endParaRPr>
          </a:p>
          <a:p>
            <a:endParaRPr lang="en-US" dirty="0"/>
          </a:p>
        </p:txBody>
      </p:sp>
      <p:sp>
        <p:nvSpPr>
          <p:cNvPr id="4" name="Slide Number Placeholder 3"/>
          <p:cNvSpPr>
            <a:spLocks noGrp="1"/>
          </p:cNvSpPr>
          <p:nvPr>
            <p:ph type="sldNum" sz="quarter" idx="5"/>
          </p:nvPr>
        </p:nvSpPr>
        <p:spPr/>
        <p:txBody>
          <a:bodyPr/>
          <a:lstStyle/>
          <a:p>
            <a:fld id="{D0840A31-90C4-4115-B521-B8FD53B01173}" type="slidenum">
              <a:rPr lang="en-US" smtClean="0"/>
              <a:t>7</a:t>
            </a:fld>
            <a:endParaRPr lang="en-US"/>
          </a:p>
        </p:txBody>
      </p:sp>
    </p:spTree>
    <p:extLst>
      <p:ext uri="{BB962C8B-B14F-4D97-AF65-F5344CB8AC3E}">
        <p14:creationId xmlns:p14="http://schemas.microsoft.com/office/powerpoint/2010/main" val="659264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42920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3"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microsoft.com/office/2018/10/relationships/comments" Target="../comments/modernComment_198_77573D7F.xml"/></Relationships>
</file>

<file path=ppt/slides/_rels/slide7.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mailto:hsaphelpdesk@cambiumassessmen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cap="none" dirty="0"/>
              <a:t>How to Add Checkpoint Users to Review Groups</a:t>
            </a:r>
          </a:p>
        </p:txBody>
      </p:sp>
      <p:sp>
        <p:nvSpPr>
          <p:cNvPr id="3" name="Subtitle 2"/>
          <p:cNvSpPr>
            <a:spLocks noGrp="1"/>
          </p:cNvSpPr>
          <p:nvPr>
            <p:ph type="subTitle" idx="1"/>
          </p:nvPr>
        </p:nvSpPr>
        <p:spPr>
          <a:xfrm>
            <a:off x="2589492" y="3670037"/>
            <a:ext cx="8540496" cy="731519"/>
          </a:xfrm>
        </p:spPr>
        <p:txBody>
          <a:bodyPr>
            <a:normAutofit/>
          </a:bodyPr>
          <a:lstStyle/>
          <a:p>
            <a:pPr algn="l"/>
            <a:r>
              <a:rPr lang="en-US" sz="2000" cap="none" dirty="0"/>
              <a:t>Checkpoint System Training Module</a:t>
            </a:r>
          </a:p>
          <a:p>
            <a:pPr algn="l"/>
            <a:r>
              <a:rPr lang="en-US" sz="2000" cap="none" dirty="0"/>
              <a:t>2021–2022 </a:t>
            </a:r>
          </a:p>
        </p:txBody>
      </p:sp>
      <p:sp>
        <p:nvSpPr>
          <p:cNvPr id="5" name="Rectangle 4">
            <a:extLst>
              <a:ext uri="{FF2B5EF4-FFF2-40B4-BE49-F238E27FC236}">
                <a16:creationId xmlns:a16="http://schemas.microsoft.com/office/drawing/2014/main" id="{D5148FDF-7F93-4AD8-B82D-57B451598EA5}"/>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E9BCBD-4DB6-4F59-9B08-548DDD6EFDA6}"/>
              </a:ext>
            </a:extLst>
          </p:cNvPr>
          <p:cNvSpPr>
            <a:spLocks noGrp="1"/>
          </p:cNvSpPr>
          <p:nvPr>
            <p:ph type="title"/>
          </p:nvPr>
        </p:nvSpPr>
        <p:spPr/>
        <p:txBody>
          <a:bodyPr/>
          <a:lstStyle/>
          <a:p>
            <a:r>
              <a:rPr lang="en-US" dirty="0"/>
              <a:t>Objectives</a:t>
            </a:r>
          </a:p>
        </p:txBody>
      </p:sp>
      <p:sp>
        <p:nvSpPr>
          <p:cNvPr id="4" name="Text Placeholder 3">
            <a:extLst>
              <a:ext uri="{FF2B5EF4-FFF2-40B4-BE49-F238E27FC236}">
                <a16:creationId xmlns:a16="http://schemas.microsoft.com/office/drawing/2014/main" id="{B0F4E903-CE67-4170-B23C-9074180EC618}"/>
              </a:ext>
            </a:extLst>
          </p:cNvPr>
          <p:cNvSpPr>
            <a:spLocks noGrp="1"/>
          </p:cNvSpPr>
          <p:nvPr>
            <p:ph type="body" sz="quarter" idx="4294967295"/>
          </p:nvPr>
        </p:nvSpPr>
        <p:spPr>
          <a:xfrm>
            <a:off x="426230" y="1056225"/>
            <a:ext cx="10985231" cy="4307345"/>
          </a:xfrm>
        </p:spPr>
        <p:txBody>
          <a:bodyPr>
            <a:normAutofit/>
          </a:bodyPr>
          <a:lstStyle/>
          <a:p>
            <a:pPr marL="0" indent="0">
              <a:buNone/>
            </a:pPr>
            <a:r>
              <a:rPr lang="en-US" b="1" dirty="0"/>
              <a:t>This presentation will show you how to do the following:</a:t>
            </a:r>
          </a:p>
          <a:p>
            <a:r>
              <a:rPr lang="en-US" dirty="0"/>
              <a:t>Log in to the Checkpoint System</a:t>
            </a:r>
          </a:p>
          <a:p>
            <a:r>
              <a:rPr lang="en-US" dirty="0"/>
              <a:t>Understand review levels and review groups</a:t>
            </a:r>
          </a:p>
          <a:p>
            <a:r>
              <a:rPr lang="en-US" dirty="0"/>
              <a:t>Create or modify a review group</a:t>
            </a:r>
          </a:p>
          <a:p>
            <a:pPr lvl="1"/>
            <a:r>
              <a:rPr lang="en-US" dirty="0"/>
              <a:t>Name the new group or choose which group to modify, then select a review level</a:t>
            </a:r>
          </a:p>
          <a:p>
            <a:pPr lvl="1"/>
            <a:r>
              <a:rPr lang="en-US" dirty="0"/>
              <a:t>Add members to the group and save</a:t>
            </a:r>
          </a:p>
          <a:p>
            <a:pPr lvl="1"/>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285589BA-F377-4BE7-8FAA-14D38009222D}"/>
              </a:ext>
            </a:extLst>
          </p:cNvPr>
          <p:cNvSpPr>
            <a:spLocks noGrp="1"/>
          </p:cNvSpPr>
          <p:nvPr>
            <p:ph type="sldNum" sz="quarter" idx="17"/>
          </p:nvPr>
        </p:nvSpPr>
        <p:spPr/>
        <p:txBody>
          <a:bodyPr/>
          <a:lstStyle/>
          <a:p>
            <a:fld id="{58AE716E-68DD-2249-A7FA-8AEF0B14DF81}" type="slidenum">
              <a:rPr lang="en-US" smtClean="0"/>
              <a:pPr/>
              <a:t>2</a:t>
            </a:fld>
            <a:endParaRPr lang="en-US" dirty="0"/>
          </a:p>
        </p:txBody>
      </p:sp>
    </p:spTree>
    <p:extLst>
      <p:ext uri="{BB962C8B-B14F-4D97-AF65-F5344CB8AC3E}">
        <p14:creationId xmlns:p14="http://schemas.microsoft.com/office/powerpoint/2010/main" val="42134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Logging in to the Authoring System</a:t>
            </a:r>
          </a:p>
        </p:txBody>
      </p:sp>
      <p:sp>
        <p:nvSpPr>
          <p:cNvPr id="5" name="Down Arrow 4">
            <a:extLst>
              <a:ext uri="{C183D7F6-B498-43B3-948B-1728B52AA6E4}">
                <adec:decorative xmlns="" xmlns:adec="http://schemas.microsoft.com/office/drawing/2017/decorative" val="1"/>
              </a:ext>
            </a:extLst>
          </p:cNvPr>
          <p:cNvSpPr/>
          <p:nvPr/>
        </p:nvSpPr>
        <p:spPr>
          <a:xfrm rot="10800000">
            <a:off x="2102858" y="4624805"/>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own Arrow 4">
            <a:extLst>
              <a:ext uri="{FF2B5EF4-FFF2-40B4-BE49-F238E27FC236}">
                <a16:creationId xmlns:a16="http://schemas.microsoft.com/office/drawing/2014/main" id="{9267E85A-04AA-45A5-AF19-EFCAE9AD9C8C}"/>
              </a:ext>
              <a:ext uri="{C183D7F6-B498-43B3-948B-1728B52AA6E4}">
                <adec:decorative xmlns="" xmlns:adec="http://schemas.microsoft.com/office/drawing/2017/decorative" val="1"/>
              </a:ext>
            </a:extLst>
          </p:cNvPr>
          <p:cNvSpPr/>
          <p:nvPr/>
        </p:nvSpPr>
        <p:spPr>
          <a:xfrm rot="10800000">
            <a:off x="5595112" y="4624805"/>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descr="Login page">
            <a:extLst>
              <a:ext uri="{FF2B5EF4-FFF2-40B4-BE49-F238E27FC236}">
                <a16:creationId xmlns:a16="http://schemas.microsoft.com/office/drawing/2014/main" id="{B450EC06-B023-4207-8D60-44CCD225FEAB}"/>
              </a:ext>
            </a:extLst>
          </p:cNvPr>
          <p:cNvGrpSpPr/>
          <p:nvPr/>
        </p:nvGrpSpPr>
        <p:grpSpPr>
          <a:xfrm>
            <a:off x="7836598" y="1309220"/>
            <a:ext cx="3151364" cy="4239559"/>
            <a:chOff x="8012761" y="1309220"/>
            <a:chExt cx="3151364" cy="4239559"/>
          </a:xfrm>
        </p:grpSpPr>
        <p:pic>
          <p:nvPicPr>
            <p:cNvPr id="13" name="Picture 12">
              <a:extLst>
                <a:ext uri="{FF2B5EF4-FFF2-40B4-BE49-F238E27FC236}">
                  <a16:creationId xmlns:a16="http://schemas.microsoft.com/office/drawing/2014/main" id="{EDBB4E9B-FF72-4BFB-B58D-B2DE629EFC5F}"/>
                </a:ext>
              </a:extLst>
            </p:cNvPr>
            <p:cNvPicPr>
              <a:picLocks noChangeAspect="1"/>
            </p:cNvPicPr>
            <p:nvPr/>
          </p:nvPicPr>
          <p:blipFill>
            <a:blip r:embed="rId3"/>
            <a:stretch>
              <a:fillRect/>
            </a:stretch>
          </p:blipFill>
          <p:spPr>
            <a:xfrm>
              <a:off x="8012761" y="1309220"/>
              <a:ext cx="3151364" cy="423955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8" name="Rectangle 17">
              <a:extLst>
                <a:ext uri="{FF2B5EF4-FFF2-40B4-BE49-F238E27FC236}">
                  <a16:creationId xmlns:a16="http://schemas.microsoft.com/office/drawing/2014/main" id="{2FCFFE4B-9FCF-461B-9715-2321E8E905AD}"/>
                </a:ext>
              </a:extLst>
            </p:cNvPr>
            <p:cNvSpPr/>
            <p:nvPr/>
          </p:nvSpPr>
          <p:spPr>
            <a:xfrm>
              <a:off x="8166100" y="1701800"/>
              <a:ext cx="2819400" cy="19177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Slide Number Placeholder 3"/>
          <p:cNvSpPr>
            <a:spLocks noGrp="1"/>
          </p:cNvSpPr>
          <p:nvPr>
            <p:ph type="sldNum" sz="quarter" idx="10"/>
          </p:nvPr>
        </p:nvSpPr>
        <p:spPr>
          <a:xfrm>
            <a:off x="11812435" y="6507316"/>
            <a:ext cx="70532" cy="153888"/>
          </a:xfrm>
        </p:spPr>
        <p:txBody>
          <a:bodyPr/>
          <a:lstStyle/>
          <a:p>
            <a:pPr algn="r"/>
            <a:fld id="{F3477EC8-074D-41C4-94AE-E9EA7CEEA348}" type="slidenum">
              <a:rPr lang="en-US" smtClean="0"/>
              <a:pPr algn="r"/>
              <a:t>3</a:t>
            </a:fld>
            <a:endParaRPr lang="en-US" dirty="0"/>
          </a:p>
        </p:txBody>
      </p:sp>
      <p:pic>
        <p:nvPicPr>
          <p:cNvPr id="6" name="Picture 5"/>
          <p:cNvPicPr>
            <a:picLocks noChangeAspect="1"/>
          </p:cNvPicPr>
          <p:nvPr/>
        </p:nvPicPr>
        <p:blipFill>
          <a:blip r:embed="rId4"/>
          <a:stretch>
            <a:fillRect/>
          </a:stretch>
        </p:blipFill>
        <p:spPr>
          <a:xfrm>
            <a:off x="4696012" y="1725045"/>
            <a:ext cx="2476627" cy="2101958"/>
          </a:xfrm>
          <a:prstGeom prst="rect">
            <a:avLst/>
          </a:prstGeom>
          <a:ln>
            <a:noFill/>
          </a:ln>
          <a:effectLst>
            <a:outerShdw blurRad="190500" algn="tl" rotWithShape="0">
              <a:srgbClr val="000000">
                <a:alpha val="70000"/>
              </a:srgbClr>
            </a:outerShdw>
          </a:effectLst>
        </p:spPr>
      </p:pic>
      <p:pic>
        <p:nvPicPr>
          <p:cNvPr id="7" name="Picture 6"/>
          <p:cNvPicPr>
            <a:picLocks noChangeAspect="1"/>
          </p:cNvPicPr>
          <p:nvPr/>
        </p:nvPicPr>
        <p:blipFill>
          <a:blip r:embed="rId5"/>
          <a:stretch>
            <a:fillRect/>
          </a:stretch>
        </p:blipFill>
        <p:spPr>
          <a:xfrm>
            <a:off x="1181531" y="1309220"/>
            <a:ext cx="2521080" cy="307355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9044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F9AEA1-FE3F-4590-AA4E-9B1804C3CDC5}"/>
              </a:ext>
            </a:extLst>
          </p:cNvPr>
          <p:cNvSpPr>
            <a:spLocks noGrp="1"/>
          </p:cNvSpPr>
          <p:nvPr>
            <p:ph type="title"/>
          </p:nvPr>
        </p:nvSpPr>
        <p:spPr/>
        <p:txBody>
          <a:bodyPr>
            <a:noAutofit/>
          </a:bodyPr>
          <a:lstStyle/>
          <a:p>
            <a:r>
              <a:rPr lang="en-US" sz="3600" dirty="0"/>
              <a:t>Understanding Review Levels and Review Groups</a:t>
            </a:r>
          </a:p>
        </p:txBody>
      </p:sp>
      <p:graphicFrame>
        <p:nvGraphicFramePr>
          <p:cNvPr id="2" name="Table 1">
            <a:extLst>
              <a:ext uri="{FF2B5EF4-FFF2-40B4-BE49-F238E27FC236}">
                <a16:creationId xmlns:a16="http://schemas.microsoft.com/office/drawing/2014/main" id="{005C834C-2ADF-4D4F-811D-76A624876B5F}"/>
              </a:ext>
            </a:extLst>
          </p:cNvPr>
          <p:cNvGraphicFramePr>
            <a:graphicFrameLocks noGrp="1"/>
          </p:cNvGraphicFramePr>
          <p:nvPr>
            <p:extLst>
              <p:ext uri="{D42A27DB-BD31-4B8C-83A1-F6EECF244321}">
                <p14:modId xmlns:p14="http://schemas.microsoft.com/office/powerpoint/2010/main" val="1989110180"/>
              </p:ext>
            </p:extLst>
          </p:nvPr>
        </p:nvGraphicFramePr>
        <p:xfrm>
          <a:off x="426230" y="1045902"/>
          <a:ext cx="11181570" cy="4719899"/>
        </p:xfrm>
        <a:graphic>
          <a:graphicData uri="http://schemas.openxmlformats.org/drawingml/2006/table">
            <a:tbl>
              <a:tblPr firstRow="1" firstCol="1" bandRow="1">
                <a:tableStyleId>{470918CE-3593-4766-BCB9-121BF4E22A45}</a:tableStyleId>
              </a:tblPr>
              <a:tblGrid>
                <a:gridCol w="2364411">
                  <a:extLst>
                    <a:ext uri="{9D8B030D-6E8A-4147-A177-3AD203B41FA5}">
                      <a16:colId xmlns:a16="http://schemas.microsoft.com/office/drawing/2014/main" val="3238840916"/>
                    </a:ext>
                  </a:extLst>
                </a:gridCol>
                <a:gridCol w="8817159">
                  <a:extLst>
                    <a:ext uri="{9D8B030D-6E8A-4147-A177-3AD203B41FA5}">
                      <a16:colId xmlns:a16="http://schemas.microsoft.com/office/drawing/2014/main" val="1624428243"/>
                    </a:ext>
                  </a:extLst>
                </a:gridCol>
              </a:tblGrid>
              <a:tr h="393325">
                <a:tc>
                  <a:txBody>
                    <a:bodyPr/>
                    <a:lstStyle/>
                    <a:p>
                      <a:pPr marL="54610" marR="54610" algn="ctr">
                        <a:spcBef>
                          <a:spcPts val="400"/>
                        </a:spcBef>
                        <a:spcAft>
                          <a:spcPts val="400"/>
                        </a:spcAft>
                      </a:pPr>
                      <a:r>
                        <a:rPr lang="en-US" sz="2000" dirty="0">
                          <a:solidFill>
                            <a:schemeClr val="tx2">
                              <a:lumMod val="95000"/>
                              <a:lumOff val="5000"/>
                            </a:schemeClr>
                          </a:solidFill>
                          <a:effectLst/>
                        </a:rPr>
                        <a:t>Review Level</a:t>
                      </a:r>
                      <a:endParaRPr lang="en-US" sz="2000" b="1" dirty="0">
                        <a:solidFill>
                          <a:schemeClr val="tx2">
                            <a:lumMod val="95000"/>
                            <a:lumOff val="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54610" marR="54610" algn="ctr">
                        <a:spcBef>
                          <a:spcPts val="400"/>
                        </a:spcBef>
                        <a:spcAft>
                          <a:spcPts val="400"/>
                        </a:spcAft>
                      </a:pPr>
                      <a:r>
                        <a:rPr lang="en-US" sz="2000" dirty="0">
                          <a:solidFill>
                            <a:schemeClr val="tx2">
                              <a:lumMod val="95000"/>
                              <a:lumOff val="5000"/>
                            </a:schemeClr>
                          </a:solidFill>
                          <a:effectLst/>
                        </a:rPr>
                        <a:t>Description</a:t>
                      </a:r>
                      <a:endParaRPr lang="en-US" sz="2000" b="1" dirty="0">
                        <a:solidFill>
                          <a:schemeClr val="tx2">
                            <a:lumMod val="95000"/>
                            <a:lumOff val="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8567463"/>
                  </a:ext>
                </a:extLst>
              </a:tr>
              <a:tr h="786649">
                <a:tc>
                  <a:txBody>
                    <a:bodyPr/>
                    <a:lstStyle/>
                    <a:p>
                      <a:pPr marL="54610" marR="54610">
                        <a:spcBef>
                          <a:spcPts val="400"/>
                        </a:spcBef>
                        <a:spcAft>
                          <a:spcPts val="400"/>
                        </a:spcAft>
                      </a:pPr>
                      <a:r>
                        <a:rPr lang="en-US" sz="2000">
                          <a:effectLst/>
                        </a:rPr>
                        <a:t>Draft</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54610" marR="54610">
                        <a:spcBef>
                          <a:spcPts val="400"/>
                        </a:spcBef>
                        <a:spcAft>
                          <a:spcPts val="400"/>
                        </a:spcAft>
                      </a:pPr>
                      <a:r>
                        <a:rPr lang="en-US" sz="2000" dirty="0">
                          <a:effectLst/>
                        </a:rPr>
                        <a:t>Members with this review level can create items and submit them to the Initial Review stage of the review workflow.</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3974205"/>
                  </a:ext>
                </a:extLst>
              </a:tr>
              <a:tr h="1179975">
                <a:tc>
                  <a:txBody>
                    <a:bodyPr/>
                    <a:lstStyle/>
                    <a:p>
                      <a:pPr marL="54610" marR="54610">
                        <a:spcBef>
                          <a:spcPts val="400"/>
                        </a:spcBef>
                        <a:spcAft>
                          <a:spcPts val="400"/>
                        </a:spcAft>
                      </a:pPr>
                      <a:r>
                        <a:rPr lang="en-US" sz="2000">
                          <a:effectLst/>
                        </a:rPr>
                        <a:t>Initial Review</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54610" marR="54610">
                        <a:spcBef>
                          <a:spcPts val="400"/>
                        </a:spcBef>
                        <a:spcAft>
                          <a:spcPts val="400"/>
                        </a:spcAft>
                      </a:pPr>
                      <a:r>
                        <a:rPr lang="en-US" sz="2000" dirty="0">
                          <a:effectLst/>
                        </a:rPr>
                        <a:t>Members with this review level can review items in the Initial Review stage and approve them to be sent to Content Review. They can also edit submitted items and send them back to original author for revision.</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5140676"/>
                  </a:ext>
                </a:extLst>
              </a:tr>
              <a:tr h="1179975">
                <a:tc>
                  <a:txBody>
                    <a:bodyPr/>
                    <a:lstStyle/>
                    <a:p>
                      <a:pPr marL="54610" marR="54610">
                        <a:spcBef>
                          <a:spcPts val="400"/>
                        </a:spcBef>
                        <a:spcAft>
                          <a:spcPts val="400"/>
                        </a:spcAft>
                      </a:pPr>
                      <a:r>
                        <a:rPr lang="en-US" sz="2000">
                          <a:effectLst/>
                        </a:rPr>
                        <a:t>Content Review</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54610" marR="54610">
                        <a:spcBef>
                          <a:spcPts val="400"/>
                        </a:spcBef>
                        <a:spcAft>
                          <a:spcPts val="400"/>
                        </a:spcAft>
                      </a:pPr>
                      <a:r>
                        <a:rPr lang="en-US" sz="2000" dirty="0">
                          <a:effectLst/>
                        </a:rPr>
                        <a:t>Members with this review level can review items in the Content Review stage and approve them to be sent to the Final Approval stage. They can also edit submitted items and send them back to original author for revision.</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88540758"/>
                  </a:ext>
                </a:extLst>
              </a:tr>
              <a:tr h="1179975">
                <a:tc>
                  <a:txBody>
                    <a:bodyPr/>
                    <a:lstStyle/>
                    <a:p>
                      <a:pPr marL="54610" marR="54610">
                        <a:spcBef>
                          <a:spcPts val="400"/>
                        </a:spcBef>
                        <a:spcAft>
                          <a:spcPts val="400"/>
                        </a:spcAft>
                      </a:pPr>
                      <a:r>
                        <a:rPr lang="en-US" sz="2000">
                          <a:effectLst/>
                        </a:rPr>
                        <a:t>Final Approval</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54610" marR="54610">
                        <a:spcBef>
                          <a:spcPts val="400"/>
                        </a:spcBef>
                        <a:spcAft>
                          <a:spcPts val="400"/>
                        </a:spcAft>
                      </a:pPr>
                      <a:r>
                        <a:rPr lang="en-US" sz="2000" dirty="0">
                          <a:effectLst/>
                        </a:rPr>
                        <a:t>Members with this review level can review items in the Final Approval stage and approve them to be added to the shared items library. They can also edit submitted items and send them back to the original author for revision.</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82214906"/>
                  </a:ext>
                </a:extLst>
              </a:tr>
            </a:tbl>
          </a:graphicData>
        </a:graphic>
      </p:graphicFrame>
      <p:sp>
        <p:nvSpPr>
          <p:cNvPr id="3" name="Slide Number Placeholder 2">
            <a:extLst>
              <a:ext uri="{FF2B5EF4-FFF2-40B4-BE49-F238E27FC236}">
                <a16:creationId xmlns:a16="http://schemas.microsoft.com/office/drawing/2014/main" id="{79BB3896-C840-4CD8-BAB4-306241FEB34C}"/>
              </a:ext>
            </a:extLst>
          </p:cNvPr>
          <p:cNvSpPr>
            <a:spLocks noGrp="1"/>
          </p:cNvSpPr>
          <p:nvPr>
            <p:ph type="sldNum" sz="quarter" idx="17"/>
          </p:nvPr>
        </p:nvSpPr>
        <p:spPr>
          <a:xfrm>
            <a:off x="11341948" y="6513583"/>
            <a:ext cx="706657" cy="278820"/>
          </a:xfrm>
        </p:spPr>
        <p:txBody>
          <a:bodyPr/>
          <a:lstStyle/>
          <a:p>
            <a:fld id="{58AE716E-68DD-2249-A7FA-8AEF0B14DF81}" type="slidenum">
              <a:rPr lang="en-US" sz="1200" smtClean="0">
                <a:latin typeface="+mn-lt"/>
              </a:rPr>
              <a:pPr/>
              <a:t>4</a:t>
            </a:fld>
            <a:endParaRPr lang="en-US" sz="1200" dirty="0">
              <a:latin typeface="+mn-lt"/>
            </a:endParaRPr>
          </a:p>
        </p:txBody>
      </p:sp>
    </p:spTree>
    <p:extLst>
      <p:ext uri="{BB962C8B-B14F-4D97-AF65-F5344CB8AC3E}">
        <p14:creationId xmlns:p14="http://schemas.microsoft.com/office/powerpoint/2010/main" val="164393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dirty="0"/>
              <a:t>Creating or Modifying a Review Group (Part 1)</a:t>
            </a:r>
          </a:p>
        </p:txBody>
      </p:sp>
      <p:pic>
        <p:nvPicPr>
          <p:cNvPr id="6" name="Picture 5" descr="Manage Review Groups window">
            <a:extLst>
              <a:ext uri="{FF2B5EF4-FFF2-40B4-BE49-F238E27FC236}">
                <a16:creationId xmlns:a16="http://schemas.microsoft.com/office/drawing/2014/main" id="{FF7D4A6C-F041-46BF-A4A7-230E7B61E0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66987" y="1148744"/>
            <a:ext cx="7707497" cy="4221746"/>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3" name="Arrow: Right 12">
            <a:extLst>
              <a:ext uri="{FF2B5EF4-FFF2-40B4-BE49-F238E27FC236}">
                <a16:creationId xmlns:a16="http://schemas.microsoft.com/office/drawing/2014/main" id="{0C94CA70-192C-444A-AEC2-D2005DCA3A90}"/>
              </a:ext>
              <a:ext uri="{C183D7F6-B498-43B3-948B-1728B52AA6E4}">
                <adec:decorative xmlns="" xmlns:adec="http://schemas.microsoft.com/office/drawing/2017/decorative" val="1"/>
              </a:ext>
            </a:extLst>
          </p:cNvPr>
          <p:cNvSpPr/>
          <p:nvPr/>
        </p:nvSpPr>
        <p:spPr>
          <a:xfrm>
            <a:off x="6426558" y="1650977"/>
            <a:ext cx="2653048" cy="84908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2" name="Picture 11" descr="Select Review Level drop-down list in the Manage Review Groups window">
            <a:extLst>
              <a:ext uri="{FF2B5EF4-FFF2-40B4-BE49-F238E27FC236}">
                <a16:creationId xmlns:a16="http://schemas.microsoft.com/office/drawing/2014/main" id="{80F51A0C-00DA-4978-988B-71984EB54B5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250191" y="1507207"/>
            <a:ext cx="2545568" cy="240797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5</a:t>
            </a:fld>
            <a:endParaRPr lang="en-US" dirty="0"/>
          </a:p>
        </p:txBody>
      </p:sp>
    </p:spTree>
    <p:extLst>
      <p:ext uri="{BB962C8B-B14F-4D97-AF65-F5344CB8AC3E}">
        <p14:creationId xmlns:p14="http://schemas.microsoft.com/office/powerpoint/2010/main" val="1494855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dirty="0"/>
              <a:t>Creating or Modifying a Review Group (Part 2)</a:t>
            </a:r>
          </a:p>
        </p:txBody>
      </p:sp>
      <p:grpSp>
        <p:nvGrpSpPr>
          <p:cNvPr id="2" name="Group 1" descr="Manage Review Groups window, with third step (Select Who is in the Review Group) circled">
            <a:extLst>
              <a:ext uri="{FF2B5EF4-FFF2-40B4-BE49-F238E27FC236}">
                <a16:creationId xmlns:a16="http://schemas.microsoft.com/office/drawing/2014/main" id="{A7505FEC-252D-4EB6-9F63-0C16B9133F56}"/>
              </a:ext>
            </a:extLst>
          </p:cNvPr>
          <p:cNvGrpSpPr/>
          <p:nvPr/>
        </p:nvGrpSpPr>
        <p:grpSpPr>
          <a:xfrm>
            <a:off x="1377652" y="1024316"/>
            <a:ext cx="9375071" cy="4809367"/>
            <a:chOff x="1377652" y="1024316"/>
            <a:chExt cx="9375071" cy="4809367"/>
          </a:xfrm>
        </p:grpSpPr>
        <p:pic>
          <p:nvPicPr>
            <p:cNvPr id="6" name="Picture 5" descr="Manage Review Groups window">
              <a:extLst>
                <a:ext uri="{FF2B5EF4-FFF2-40B4-BE49-F238E27FC236}">
                  <a16:creationId xmlns:a16="http://schemas.microsoft.com/office/drawing/2014/main" id="{FF7D4A6C-F041-46BF-A4A7-230E7B61E0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605650" y="1024316"/>
              <a:ext cx="8780297" cy="4809367"/>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7" name="Oval 6">
              <a:extLst>
                <a:ext uri="{FF2B5EF4-FFF2-40B4-BE49-F238E27FC236}">
                  <a16:creationId xmlns:a16="http://schemas.microsoft.com/office/drawing/2014/main" id="{4B3D1DA4-17F5-4917-B5B0-33BFB57B3D92}"/>
                </a:ext>
              </a:extLst>
            </p:cNvPr>
            <p:cNvSpPr/>
            <p:nvPr/>
          </p:nvSpPr>
          <p:spPr>
            <a:xfrm>
              <a:off x="1377652" y="2210936"/>
              <a:ext cx="9375071" cy="12180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6</a:t>
            </a:fld>
            <a:endParaRPr lang="en-US" dirty="0"/>
          </a:p>
        </p:txBody>
      </p:sp>
    </p:spTree>
    <p:extLst>
      <p:ext uri="{BB962C8B-B14F-4D97-AF65-F5344CB8AC3E}">
        <p14:creationId xmlns:p14="http://schemas.microsoft.com/office/powerpoint/2010/main" val="2002206079"/>
      </p:ext>
    </p:extLst>
  </p:cSld>
  <p:clrMapOvr>
    <a:masterClrMapping/>
  </p:clrMapOvr>
  <p:extLst mod="1">
    <p:ext uri="{6950BFC3-D8DA-4A85-94F7-54DA5524770B}">
      <p188:commentRel xmlns="" xmlns:p188="http://schemas.microsoft.com/office/powerpoint/2018/8/main" r:id="rId4"/>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4F2A90-5F7B-4C58-9BFC-4A2F22AA8189}"/>
              </a:ext>
            </a:extLst>
          </p:cNvPr>
          <p:cNvSpPr>
            <a:spLocks noGrp="1"/>
          </p:cNvSpPr>
          <p:nvPr>
            <p:ph type="title"/>
          </p:nvPr>
        </p:nvSpPr>
        <p:spPr/>
        <p:txBody>
          <a:bodyPr>
            <a:noAutofit/>
          </a:bodyPr>
          <a:lstStyle/>
          <a:p>
            <a:r>
              <a:rPr lang="en-US" dirty="0"/>
              <a:t>For More Help</a:t>
            </a:r>
          </a:p>
        </p:txBody>
      </p:sp>
      <p:sp>
        <p:nvSpPr>
          <p:cNvPr id="9" name="Content Placeholder 2">
            <a:extLst>
              <a:ext uri="{FF2B5EF4-FFF2-40B4-BE49-F238E27FC236}">
                <a16:creationId xmlns:a16="http://schemas.microsoft.com/office/drawing/2014/main" id="{0A6787F7-E502-4573-B23F-2DC75AECD543}"/>
              </a:ext>
            </a:extLst>
          </p:cNvPr>
          <p:cNvSpPr txBox="1">
            <a:spLocks/>
          </p:cNvSpPr>
          <p:nvPr/>
        </p:nvSpPr>
        <p:spPr>
          <a:xfrm>
            <a:off x="426230" y="800789"/>
            <a:ext cx="6466939" cy="5196219"/>
          </a:xfrm>
          <a:prstGeom prst="rect">
            <a:avLst/>
          </a:prstGeom>
          <a:ln w="12700">
            <a:solidFill>
              <a:schemeClr val="bg1">
                <a:lumMod val="75000"/>
              </a:schemeClr>
            </a:solidFill>
          </a:ln>
        </p:spPr>
        <p:txBody>
          <a:bodyPr rtlCol="0">
            <a:noAutofit/>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1800" dirty="0">
                <a:solidFill>
                  <a:schemeClr val="tx1">
                    <a:lumMod val="50000"/>
                  </a:schemeClr>
                </a:solidFill>
              </a:rPr>
              <a:t>You can contact the Helpdesk for assistance with any technical issues you encounter. When contacting the Helpdesk, please be ready to provide:</a:t>
            </a:r>
          </a:p>
          <a:p>
            <a:pPr>
              <a:defRPr/>
            </a:pPr>
            <a:r>
              <a:rPr lang="en-US" sz="1800" dirty="0">
                <a:solidFill>
                  <a:schemeClr val="tx1">
                    <a:lumMod val="50000"/>
                  </a:schemeClr>
                </a:solidFill>
              </a:rPr>
              <a:t>Any error messages that are appearing (including codes)</a:t>
            </a:r>
          </a:p>
          <a:p>
            <a:pPr>
              <a:defRPr/>
            </a:pPr>
            <a:r>
              <a:rPr lang="en-US" sz="1800" dirty="0">
                <a:solidFill>
                  <a:schemeClr val="tx1">
                    <a:lumMod val="50000"/>
                  </a:schemeClr>
                </a:solidFill>
              </a:rPr>
              <a:t>Your operating system and browser information</a:t>
            </a:r>
          </a:p>
          <a:p>
            <a:pPr>
              <a:defRPr/>
            </a:pPr>
            <a:r>
              <a:rPr lang="en-US" sz="1800" dirty="0">
                <a:solidFill>
                  <a:schemeClr val="tx1">
                    <a:lumMod val="50000"/>
                  </a:schemeClr>
                </a:solidFill>
              </a:rPr>
              <a:t>Your network configuration information</a:t>
            </a:r>
          </a:p>
          <a:p>
            <a:pPr>
              <a:defRPr/>
            </a:pPr>
            <a:r>
              <a:rPr lang="en-US" sz="1800" dirty="0">
                <a:solidFill>
                  <a:schemeClr val="tx1">
                    <a:lumMod val="50000"/>
                  </a:schemeClr>
                </a:solidFill>
              </a:rPr>
              <a:t>Your contact information for follow-up by phone or email</a:t>
            </a:r>
          </a:p>
          <a:p>
            <a:pPr>
              <a:defRPr/>
            </a:pPr>
            <a:r>
              <a:rPr lang="en-US" sz="1800" dirty="0">
                <a:solidFill>
                  <a:schemeClr val="tx1">
                    <a:lumMod val="50000"/>
                  </a:schemeClr>
                </a:solidFill>
              </a:rPr>
              <a:t>Any other relevant information, such as test names or content areas, student IDs, session IDs, and search criteria</a:t>
            </a:r>
          </a:p>
          <a:p>
            <a:pPr marL="0" indent="0">
              <a:buFont typeface="Times New Roman" panose="02020603050405020304" pitchFamily="18" charset="0"/>
              <a:buNone/>
              <a:defRPr/>
            </a:pPr>
            <a:r>
              <a:rPr lang="en-US" sz="1800" dirty="0">
                <a:solidFill>
                  <a:schemeClr val="tx1">
                    <a:lumMod val="50000"/>
                  </a:schemeClr>
                </a:solidFill>
              </a:rPr>
              <a:t>For test administration or policy issues, please contact your district test coordinator.</a:t>
            </a:r>
          </a:p>
          <a:p>
            <a:pPr>
              <a:buFont typeface="Arial" panose="020B0604020202020204" pitchFamily="34" charset="0"/>
              <a:buChar char="•"/>
              <a:defRPr/>
            </a:pPr>
            <a:endParaRPr lang="en-US" sz="2800" dirty="0">
              <a:solidFill>
                <a:srgbClr val="FF0000"/>
              </a:solidFill>
            </a:endParaRPr>
          </a:p>
        </p:txBody>
      </p:sp>
      <p:sp>
        <p:nvSpPr>
          <p:cNvPr id="10" name="Content Placeholder 3">
            <a:extLst>
              <a:ext uri="{FF2B5EF4-FFF2-40B4-BE49-F238E27FC236}">
                <a16:creationId xmlns:a16="http://schemas.microsoft.com/office/drawing/2014/main" id="{2E617C49-E0A0-4126-8D2C-E7E3B113853B}"/>
              </a:ext>
            </a:extLst>
          </p:cNvPr>
          <p:cNvSpPr txBox="1">
            <a:spLocks/>
          </p:cNvSpPr>
          <p:nvPr/>
        </p:nvSpPr>
        <p:spPr>
          <a:xfrm>
            <a:off x="7256393" y="799467"/>
            <a:ext cx="4650903" cy="5196219"/>
          </a:xfrm>
          <a:prstGeom prst="rect">
            <a:avLst/>
          </a:prstGeom>
          <a:ln w="12700">
            <a:solidFill>
              <a:schemeClr val="bg1">
                <a:lumMod val="75000"/>
              </a:schemeClr>
            </a:solidFill>
          </a:ln>
        </p:spPr>
        <p:txBody>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3200" b="1" dirty="0">
                <a:solidFill>
                  <a:schemeClr val="tx1">
                    <a:lumMod val="50000"/>
                  </a:schemeClr>
                </a:solidFill>
              </a:rPr>
              <a:t>Further Information</a:t>
            </a:r>
          </a:p>
          <a:p>
            <a:pPr lvl="0">
              <a:buClr>
                <a:srgbClr val="53565A"/>
              </a:buClr>
              <a:buFont typeface="Arial" panose="020B0604020202020204" pitchFamily="34" charset="0"/>
              <a:buChar char="•"/>
              <a:defRPr/>
            </a:pPr>
            <a:r>
              <a:rPr lang="en-US" dirty="0">
                <a:solidFill>
                  <a:srgbClr val="FF0000"/>
                </a:solidFill>
              </a:rPr>
              <a:t> </a:t>
            </a:r>
            <a:r>
              <a:rPr lang="en-US" dirty="0">
                <a:solidFill>
                  <a:srgbClr val="53565A"/>
                </a:solidFill>
              </a:rPr>
              <a:t>HSAP Portal:  </a:t>
            </a:r>
            <a:r>
              <a:rPr lang="en-US" dirty="0">
                <a:solidFill>
                  <a:srgbClr val="000000"/>
                </a:solidFill>
                <a:hlinkClick r:id="rId3"/>
              </a:rPr>
              <a:t>https://alohahsap.org/</a:t>
            </a:r>
            <a:r>
              <a:rPr lang="en-US" dirty="0">
                <a:solidFill>
                  <a:srgbClr val="000000"/>
                </a:solidFill>
              </a:rPr>
              <a:t> </a:t>
            </a:r>
          </a:p>
          <a:p>
            <a:pPr lvl="0">
              <a:lnSpc>
                <a:spcPct val="100000"/>
              </a:lnSpc>
              <a:spcBef>
                <a:spcPts val="600"/>
              </a:spcBef>
              <a:buClr>
                <a:srgbClr val="53565A"/>
              </a:buClr>
              <a:buFont typeface="Arial" panose="020B0604020202020204" pitchFamily="34" charset="0"/>
              <a:buChar char="•"/>
              <a:defRPr/>
            </a:pPr>
            <a:r>
              <a:rPr lang="en-US" dirty="0">
                <a:solidFill>
                  <a:srgbClr val="FF0000"/>
                </a:solidFill>
              </a:rPr>
              <a:t> </a:t>
            </a:r>
            <a:r>
              <a:rPr lang="en-US" dirty="0">
                <a:solidFill>
                  <a:srgbClr val="53565A"/>
                </a:solidFill>
              </a:rPr>
              <a:t>HSAP Help Desk</a:t>
            </a:r>
          </a:p>
          <a:p>
            <a:pPr lvl="1">
              <a:lnSpc>
                <a:spcPct val="100000"/>
              </a:lnSpc>
              <a:spcBef>
                <a:spcPts val="600"/>
              </a:spcBef>
              <a:buClr>
                <a:srgbClr val="53565A"/>
              </a:buClr>
              <a:buFont typeface="Arial" panose="020B0604020202020204" pitchFamily="34" charset="0"/>
              <a:buChar char="•"/>
              <a:defRPr/>
            </a:pPr>
            <a:r>
              <a:rPr lang="en-US" dirty="0">
                <a:solidFill>
                  <a:srgbClr val="53565A"/>
                </a:solidFill>
              </a:rPr>
              <a:t>Phone: 1-866-648-3712</a:t>
            </a:r>
          </a:p>
          <a:p>
            <a:pPr lvl="1">
              <a:lnSpc>
                <a:spcPct val="100000"/>
              </a:lnSpc>
              <a:spcBef>
                <a:spcPts val="600"/>
              </a:spcBef>
              <a:buClr>
                <a:srgbClr val="53565A"/>
              </a:buClr>
              <a:buFont typeface="Arial" panose="020B0604020202020204" pitchFamily="34" charset="0"/>
              <a:buChar char="•"/>
              <a:defRPr/>
            </a:pPr>
            <a:r>
              <a:rPr lang="en-US" dirty="0">
                <a:solidFill>
                  <a:srgbClr val="53565A"/>
                </a:solidFill>
              </a:rPr>
              <a:t>Email:</a:t>
            </a:r>
          </a:p>
          <a:p>
            <a:pPr marL="320040" lvl="1" indent="0">
              <a:lnSpc>
                <a:spcPct val="100000"/>
              </a:lnSpc>
              <a:spcBef>
                <a:spcPts val="600"/>
              </a:spcBef>
              <a:buClr>
                <a:srgbClr val="53565A"/>
              </a:buClr>
              <a:buNone/>
              <a:defRPr/>
            </a:pPr>
            <a:r>
              <a:rPr lang="en-US" sz="1800" dirty="0">
                <a:solidFill>
                  <a:srgbClr val="53565A"/>
                </a:solidFill>
                <a:hlinkClick r:id="rId4"/>
              </a:rPr>
              <a:t>hsaphelpdesk@cambiumassessment.com</a:t>
            </a:r>
            <a:endParaRPr lang="en-US" sz="1800" dirty="0">
              <a:solidFill>
                <a:srgbClr val="53565A"/>
              </a:solidFill>
            </a:endParaRPr>
          </a:p>
          <a:p>
            <a:pPr marL="0" lvl="0" indent="0">
              <a:buClr>
                <a:srgbClr val="53565A"/>
              </a:buClr>
              <a:buNone/>
              <a:defRPr/>
            </a:pPr>
            <a:r>
              <a:rPr lang="en-US" dirty="0">
                <a:solidFill>
                  <a:srgbClr val="53565A"/>
                </a:solidFill>
              </a:rPr>
              <a:t>Thank you!</a:t>
            </a:r>
            <a:endParaRPr lang="en-US" dirty="0"/>
          </a:p>
        </p:txBody>
      </p:sp>
      <p:sp>
        <p:nvSpPr>
          <p:cNvPr id="3" name="Slide Number Placeholder 2">
            <a:extLst>
              <a:ext uri="{FF2B5EF4-FFF2-40B4-BE49-F238E27FC236}">
                <a16:creationId xmlns:a16="http://schemas.microsoft.com/office/drawing/2014/main" id="{D8E3307F-FB95-475D-B70A-24B17A811221}"/>
              </a:ext>
              <a:ext uri="{C183D7F6-B498-43B3-948B-1728B52AA6E4}">
                <adec:decorative xmlns="" xmlns:adec="http://schemas.microsoft.com/office/drawing/2017/decorative" val="0"/>
              </a:ext>
            </a:extLst>
          </p:cNvPr>
          <p:cNvSpPr>
            <a:spLocks noGrp="1"/>
          </p:cNvSpPr>
          <p:nvPr>
            <p:ph type="sldNum" sz="quarter" idx="17"/>
          </p:nvPr>
        </p:nvSpPr>
        <p:spPr>
          <a:xfrm>
            <a:off x="11281658" y="6414632"/>
            <a:ext cx="625639" cy="278820"/>
          </a:xfrm>
        </p:spPr>
        <p:txBody>
          <a:bodyPr/>
          <a:lstStyle/>
          <a:p>
            <a:fld id="{58AE716E-68DD-2249-A7FA-8AEF0B14DF81}" type="slidenum">
              <a:rPr lang="en-US" sz="1200" smtClean="0">
                <a:latin typeface="+mn-lt"/>
              </a:rPr>
              <a:pPr/>
              <a:t>7</a:t>
            </a:fld>
            <a:endParaRPr lang="en-US" sz="1200" dirty="0">
              <a:latin typeface="+mn-lt"/>
            </a:endParaRPr>
          </a:p>
        </p:txBody>
      </p:sp>
    </p:spTree>
    <p:extLst>
      <p:ext uri="{BB962C8B-B14F-4D97-AF65-F5344CB8AC3E}">
        <p14:creationId xmlns:p14="http://schemas.microsoft.com/office/powerpoint/2010/main" val="1912789775"/>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2.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EAC94F-0CB7-47E2-B1CC-A0F105248E9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3c8d6406-deae-4a0d-a95e-fe53ed4a1ace"/>
    <ds:schemaRef ds:uri="http://schemas.openxmlformats.org/package/2006/metadata/core-properties"/>
    <ds:schemaRef ds:uri="60b788f9-dbc8-42fd-99f2-081ed83a52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12987</TotalTime>
  <Words>1543</Words>
  <Application>Microsoft Office PowerPoint</Application>
  <PresentationFormat>Widescreen</PresentationFormat>
  <Paragraphs>110</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Narrow</vt:lpstr>
      <vt:lpstr>Calibri</vt:lpstr>
      <vt:lpstr>Franklin Gothic Book</vt:lpstr>
      <vt:lpstr>Franklin Gothic Medium</vt:lpstr>
      <vt:lpstr>Gill Sans MT</vt:lpstr>
      <vt:lpstr>Times New Roman</vt:lpstr>
      <vt:lpstr>Cambium Assessment PPT</vt:lpstr>
      <vt:lpstr>How to Add Checkpoint Users to Review Groups</vt:lpstr>
      <vt:lpstr>Objectives</vt:lpstr>
      <vt:lpstr>Logging in to the Authoring System</vt:lpstr>
      <vt:lpstr>Understanding Review Levels and Review Groups</vt:lpstr>
      <vt:lpstr>Creating or Modifying a Review Group (Part 1)</vt:lpstr>
      <vt:lpstr>Creating or Modifying a Review Group (Part 2)</vt:lpstr>
      <vt:lpstr>For 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Kathleen Hughes</cp:lastModifiedBy>
  <cp:revision>260</cp:revision>
  <cp:lastPrinted>2017-10-19T00:36:21Z</cp:lastPrinted>
  <dcterms:created xsi:type="dcterms:W3CDTF">2020-02-03T21:37:34Z</dcterms:created>
  <dcterms:modified xsi:type="dcterms:W3CDTF">2021-08-30T19:43:30Z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