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d1336bed5b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d1336bed5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d1336bed5b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d1336bed5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2"/>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1" y="6334316"/>
            <a:ext cx="12192000" cy="664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2"/>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1"/>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6" name="Google Shape;86;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1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2"/>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12"/>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4" name="Google Shape;94;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4" name="Shape 34"/>
        <p:cNvGrpSpPr/>
        <p:nvPr/>
      </p:nvGrpSpPr>
      <p:grpSpPr>
        <a:xfrm>
          <a:off x="0" y="0"/>
          <a:ext cx="0" cy="0"/>
          <a:chOff x="0" y="0"/>
          <a:chExt cx="0" cy="0"/>
        </a:xfrm>
      </p:grpSpPr>
      <p:sp>
        <p:nvSpPr>
          <p:cNvPr id="35" name="Google Shape;35;p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5"/>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9" name="Google Shape;39;p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2" name="Google Shape;42;p5"/>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1097280" y="1845734"/>
            <a:ext cx="4937760" cy="402335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6"/>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7" name="Google Shape;47;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7"/>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3" name="Google Shape;53;p7"/>
          <p:cNvSpPr txBox="1"/>
          <p:nvPr>
            <p:ph idx="2" type="body"/>
          </p:nvPr>
        </p:nvSpPr>
        <p:spPr>
          <a:xfrm>
            <a:off x="1097280" y="2582335"/>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4" name="Google Shape;54;p7"/>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5" name="Google Shape;55;p7"/>
          <p:cNvSpPr txBox="1"/>
          <p:nvPr>
            <p:ph idx="4" type="body"/>
          </p:nvPr>
        </p:nvSpPr>
        <p:spPr>
          <a:xfrm>
            <a:off x="6217920" y="2582334"/>
            <a:ext cx="493776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6" name="Google Shape;56;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9" name="Shape 59"/>
        <p:cNvGrpSpPr/>
        <p:nvPr/>
      </p:nvGrpSpPr>
      <p:grpSpPr>
        <a:xfrm>
          <a:off x="0" y="0"/>
          <a:ext cx="0" cy="0"/>
          <a:chOff x="0" y="0"/>
          <a:chExt cx="0" cy="0"/>
        </a:xfrm>
      </p:grpSpPr>
      <p:sp>
        <p:nvSpPr>
          <p:cNvPr id="60" name="Google Shape;60;p8"/>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8"/>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9"/>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9"/>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9"/>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9"/>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0" name="Google Shape;70;p9"/>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1" name="Google Shape;71;p9"/>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10"/>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0"/>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0"/>
          <p:cNvSpPr/>
          <p:nvPr>
            <p:ph idx="2" type="pic"/>
          </p:nvPr>
        </p:nvSpPr>
        <p:spPr>
          <a:xfrm>
            <a:off x="15" y="0"/>
            <a:ext cx="12191985" cy="4915076"/>
          </a:xfrm>
          <a:prstGeom prst="rect">
            <a:avLst/>
          </a:prstGeom>
          <a:solidFill>
            <a:srgbClr val="BECAD4"/>
          </a:solidFill>
          <a:ln>
            <a:noFill/>
          </a:ln>
        </p:spPr>
        <p:txBody>
          <a:bodyPr anchorCtr="0" anchor="t" bIns="45700" lIns="457200" spcFirstLastPara="1" rIns="0" wrap="square" tIns="457200">
            <a:noAutofit/>
          </a:bodyPr>
          <a:lstStyle>
            <a:lvl1pPr lvl="0" marR="0" rtl="0" algn="l">
              <a:lnSpc>
                <a:spcPct val="90000"/>
              </a:lnSpc>
              <a:spcBef>
                <a:spcPts val="1200"/>
              </a:spcBef>
              <a:spcAft>
                <a:spcPts val="0"/>
              </a:spcAft>
              <a:buClr>
                <a:schemeClr val="accent1"/>
              </a:buClr>
              <a:buSzPts val="3200"/>
              <a:buFont typeface="Calibri"/>
              <a:buNone/>
              <a:defRPr b="0" i="0" sz="3200" u="none" cap="none" strike="noStrike">
                <a:solidFill>
                  <a:srgbClr val="3F3F3F"/>
                </a:solidFill>
                <a:latin typeface="Calibri"/>
                <a:ea typeface="Calibri"/>
                <a:cs typeface="Calibri"/>
                <a:sym typeface="Calibri"/>
              </a:defRPr>
            </a:lvl1pPr>
            <a:lvl2pPr lvl="1" marR="0" rtl="0" algn="l">
              <a:lnSpc>
                <a:spcPct val="90000"/>
              </a:lnSpc>
              <a:spcBef>
                <a:spcPts val="200"/>
              </a:spcBef>
              <a:spcAft>
                <a:spcPts val="0"/>
              </a:spcAft>
              <a:buClr>
                <a:schemeClr val="accent1"/>
              </a:buClr>
              <a:buSzPts val="2800"/>
              <a:buFont typeface="Calibri"/>
              <a:buNone/>
              <a:defRPr b="0" i="0" sz="2800" u="none" cap="none" strike="noStrike">
                <a:solidFill>
                  <a:srgbClr val="3F3F3F"/>
                </a:solidFill>
                <a:latin typeface="Calibri"/>
                <a:ea typeface="Calibri"/>
                <a:cs typeface="Calibri"/>
                <a:sym typeface="Calibri"/>
              </a:defRPr>
            </a:lvl2pPr>
            <a:lvl3pPr lvl="2" marR="0" rtl="0" algn="l">
              <a:lnSpc>
                <a:spcPct val="90000"/>
              </a:lnSpc>
              <a:spcBef>
                <a:spcPts val="4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3pPr>
            <a:lvl4pPr lvl="3"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4pPr>
            <a:lvl5pPr lvl="4"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79" name="Google Shape;79;p10"/>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0" name="Google Shape;80;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karen.tohinaka@k12.hi.us" TargetMode="External"/><Relationship Id="rId4" Type="http://schemas.openxmlformats.org/officeDocument/2006/relationships/hyperlink" Target="mailto:paul.dumas@k12.hi.us" TargetMode="External"/><Relationship Id="rId5" Type="http://schemas.openxmlformats.org/officeDocument/2006/relationships/hyperlink" Target="mailto:hsaphelpdesk@cambiumassessment.com" TargetMode="External"/><Relationship Id="rId6" Type="http://schemas.openxmlformats.org/officeDocument/2006/relationships/image" Target="../media/image1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3"/>
          <p:cNvSpPr txBox="1"/>
          <p:nvPr>
            <p:ph type="ctrTitle"/>
          </p:nvPr>
        </p:nvSpPr>
        <p:spPr>
          <a:xfrm>
            <a:off x="412955" y="0"/>
            <a:ext cx="11135032" cy="1932039"/>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262626"/>
              </a:buClr>
              <a:buSzPts val="6000"/>
              <a:buFont typeface="Arial"/>
              <a:buNone/>
            </a:pPr>
            <a:r>
              <a:rPr lang="en-US" sz="6000">
                <a:latin typeface="Arial"/>
                <a:ea typeface="Arial"/>
                <a:cs typeface="Arial"/>
                <a:sym typeface="Arial"/>
              </a:rPr>
              <a:t>Managing Reasons For </a:t>
            </a:r>
            <a:br>
              <a:rPr lang="en-US" sz="6000">
                <a:latin typeface="Arial"/>
                <a:ea typeface="Arial"/>
                <a:cs typeface="Arial"/>
                <a:sym typeface="Arial"/>
              </a:rPr>
            </a:br>
            <a:r>
              <a:rPr lang="en-US" sz="6000">
                <a:latin typeface="Arial"/>
                <a:ea typeface="Arial"/>
                <a:cs typeface="Arial"/>
                <a:sym typeface="Arial"/>
              </a:rPr>
              <a:t>Non-Participation</a:t>
            </a:r>
            <a:endParaRPr sz="6000">
              <a:latin typeface="Arial"/>
              <a:ea typeface="Arial"/>
              <a:cs typeface="Arial"/>
              <a:sym typeface="Arial"/>
            </a:endParaRPr>
          </a:p>
        </p:txBody>
      </p:sp>
      <p:sp>
        <p:nvSpPr>
          <p:cNvPr id="102" name="Google Shape;102;p13"/>
          <p:cNvSpPr txBox="1"/>
          <p:nvPr>
            <p:ph idx="1" type="subTitle"/>
          </p:nvPr>
        </p:nvSpPr>
        <p:spPr>
          <a:xfrm>
            <a:off x="1538763" y="4605274"/>
            <a:ext cx="9144000" cy="1584300"/>
          </a:xfrm>
          <a:prstGeom prst="rect">
            <a:avLst/>
          </a:prstGeom>
          <a:noFill/>
          <a:ln>
            <a:noFill/>
          </a:ln>
        </p:spPr>
        <p:txBody>
          <a:bodyPr anchorCtr="0" anchor="t" bIns="45700" lIns="91425" spcFirstLastPara="1" rIns="91425" wrap="square" tIns="45700">
            <a:normAutofit/>
          </a:bodyPr>
          <a:lstStyle/>
          <a:p>
            <a:pPr indent="-381000" lvl="0" marL="457200" rtl="0" algn="l">
              <a:lnSpc>
                <a:spcPct val="90000"/>
              </a:lnSpc>
              <a:spcBef>
                <a:spcPts val="1400"/>
              </a:spcBef>
              <a:spcAft>
                <a:spcPts val="0"/>
              </a:spcAft>
              <a:buSzPts val="2400"/>
              <a:buChar char="●"/>
            </a:pPr>
            <a:r>
              <a:rPr lang="en-US"/>
              <a:t>Please mute on entry</a:t>
            </a:r>
            <a:endParaRPr/>
          </a:p>
          <a:p>
            <a:pPr indent="-381000" lvl="0" marL="457200" rtl="0" algn="l">
              <a:lnSpc>
                <a:spcPct val="90000"/>
              </a:lnSpc>
              <a:spcBef>
                <a:spcPts val="0"/>
              </a:spcBef>
              <a:spcAft>
                <a:spcPts val="0"/>
              </a:spcAft>
              <a:buSzPts val="2400"/>
              <a:buChar char="●"/>
            </a:pPr>
            <a:r>
              <a:rPr lang="en-US"/>
              <a:t>Enter any questions in the Chat</a:t>
            </a:r>
            <a:endParaRPr/>
          </a:p>
          <a:p>
            <a:pPr indent="-381000" lvl="0" marL="457200" rtl="0" algn="l">
              <a:lnSpc>
                <a:spcPct val="90000"/>
              </a:lnSpc>
              <a:spcBef>
                <a:spcPts val="0"/>
              </a:spcBef>
              <a:spcAft>
                <a:spcPts val="0"/>
              </a:spcAft>
              <a:buSzPts val="2400"/>
              <a:buChar char="●"/>
            </a:pPr>
            <a:r>
              <a:rPr lang="en-US"/>
              <a:t>There will be a chance for anyone who would like to voice their questions at the end of the presentation</a:t>
            </a:r>
            <a:endParaRPr/>
          </a:p>
        </p:txBody>
      </p:sp>
      <p:pic>
        <p:nvPicPr>
          <p:cNvPr id="103" name="Google Shape;103;p13"/>
          <p:cNvPicPr preferRelativeResize="0"/>
          <p:nvPr/>
        </p:nvPicPr>
        <p:blipFill>
          <a:blip r:embed="rId3">
            <a:alphaModFix/>
          </a:blip>
          <a:stretch>
            <a:fillRect/>
          </a:stretch>
        </p:blipFill>
        <p:spPr>
          <a:xfrm>
            <a:off x="4801063" y="2358389"/>
            <a:ext cx="2619375" cy="1743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2"/>
          <p:cNvSpPr txBox="1"/>
          <p:nvPr>
            <p:ph idx="4294967295" type="body"/>
          </p:nvPr>
        </p:nvSpPr>
        <p:spPr>
          <a:xfrm>
            <a:off x="625475" y="1865825"/>
            <a:ext cx="10979400" cy="4022700"/>
          </a:xfrm>
          <a:prstGeom prst="rect">
            <a:avLst/>
          </a:prstGeom>
          <a:noFill/>
          <a:ln>
            <a:noFill/>
          </a:ln>
        </p:spPr>
        <p:txBody>
          <a:bodyPr anchorCtr="0" anchor="t" bIns="45700" lIns="0" spcFirstLastPara="1" rIns="0" wrap="square" tIns="45700">
            <a:normAutofit/>
          </a:bodyPr>
          <a:lstStyle/>
          <a:p>
            <a:pPr indent="-152400" lvl="0" marL="91440" rtl="0" algn="l">
              <a:lnSpc>
                <a:spcPct val="90000"/>
              </a:lnSpc>
              <a:spcBef>
                <a:spcPts val="0"/>
              </a:spcBef>
              <a:spcAft>
                <a:spcPts val="0"/>
              </a:spcAft>
              <a:buSzPts val="2400"/>
              <a:buChar char=" "/>
            </a:pPr>
            <a:r>
              <a:rPr lang="en-US" sz="2400">
                <a:latin typeface="Arial"/>
                <a:ea typeface="Arial"/>
                <a:cs typeface="Arial"/>
                <a:sym typeface="Arial"/>
              </a:rPr>
              <a:t>From the Non-Participation Code drop-down list, select the appropriate non-participation code. 6. Click Save. A confirmation message appears to notify you that the discrepancy has been successfully resolved. 7. Click Continue to close the confirmation message and return to the discrepancy listing. </a:t>
            </a:r>
            <a:endParaRPr sz="2400">
              <a:latin typeface="Arial"/>
              <a:ea typeface="Arial"/>
              <a:cs typeface="Arial"/>
              <a:sym typeface="Arial"/>
            </a:endParaRPr>
          </a:p>
          <a:p>
            <a:pPr indent="0" lvl="0" marL="91440" rtl="0" algn="l">
              <a:lnSpc>
                <a:spcPct val="90000"/>
              </a:lnSpc>
              <a:spcBef>
                <a:spcPts val="1400"/>
              </a:spcBef>
              <a:spcAft>
                <a:spcPts val="0"/>
              </a:spcAft>
              <a:buSzPts val="2400"/>
              <a:buNone/>
            </a:pPr>
            <a:r>
              <a:t/>
            </a:r>
            <a:endParaRPr sz="2400">
              <a:latin typeface="Arial"/>
              <a:ea typeface="Arial"/>
              <a:cs typeface="Arial"/>
              <a:sym typeface="Arial"/>
            </a:endParaRPr>
          </a:p>
        </p:txBody>
      </p:sp>
      <p:pic>
        <p:nvPicPr>
          <p:cNvPr id="160" name="Google Shape;160;p22"/>
          <p:cNvPicPr preferRelativeResize="0"/>
          <p:nvPr/>
        </p:nvPicPr>
        <p:blipFill rotWithShape="1">
          <a:blip r:embed="rId3">
            <a:alphaModFix/>
          </a:blip>
          <a:srcRect b="0" l="0" r="0" t="0"/>
          <a:stretch/>
        </p:blipFill>
        <p:spPr>
          <a:xfrm>
            <a:off x="1925252" y="3332823"/>
            <a:ext cx="7867175" cy="2954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3"/>
          <p:cNvSpPr txBox="1"/>
          <p:nvPr>
            <p:ph idx="1" type="body"/>
          </p:nvPr>
        </p:nvSpPr>
        <p:spPr>
          <a:xfrm>
            <a:off x="1097280" y="1814052"/>
            <a:ext cx="10058400" cy="4055042"/>
          </a:xfrm>
          <a:prstGeom prst="rect">
            <a:avLst/>
          </a:prstGeom>
          <a:noFill/>
          <a:ln>
            <a:noFill/>
          </a:ln>
        </p:spPr>
        <p:txBody>
          <a:bodyPr anchorCtr="0" anchor="t" bIns="45700" lIns="0" spcFirstLastPara="1" rIns="0" wrap="square" tIns="45700">
            <a:normAutofit/>
          </a:bodyPr>
          <a:lstStyle/>
          <a:p>
            <a:pPr indent="-152400" lvl="0" marL="91440" rtl="0" algn="l">
              <a:lnSpc>
                <a:spcPct val="90000"/>
              </a:lnSpc>
              <a:spcBef>
                <a:spcPts val="0"/>
              </a:spcBef>
              <a:spcAft>
                <a:spcPts val="0"/>
              </a:spcAft>
              <a:buSzPts val="2400"/>
              <a:buChar char=" "/>
            </a:pPr>
            <a:r>
              <a:rPr lang="en-US" sz="2400">
                <a:latin typeface="Arial"/>
                <a:ea typeface="Arial"/>
                <a:cs typeface="Arial"/>
                <a:sym typeface="Arial"/>
              </a:rPr>
              <a:t>Once each student discrepancy has been saved and successfully resolved (some students may have more than one test that will need to be resolved), the student’s name is removed from the list in the DRS. Therefore, when all students’ non-participation status has been resolved, there should be no students listed so you will know all discrepancies have been resolved.</a:t>
            </a:r>
            <a:endParaRPr/>
          </a:p>
        </p:txBody>
      </p:sp>
      <p:pic>
        <p:nvPicPr>
          <p:cNvPr id="166" name="Google Shape;166;p23"/>
          <p:cNvPicPr preferRelativeResize="0"/>
          <p:nvPr/>
        </p:nvPicPr>
        <p:blipFill rotWithShape="1">
          <a:blip r:embed="rId3">
            <a:alphaModFix/>
          </a:blip>
          <a:srcRect b="0" l="0" r="0" t="0"/>
          <a:stretch/>
        </p:blipFill>
        <p:spPr>
          <a:xfrm>
            <a:off x="3744707" y="3613969"/>
            <a:ext cx="6619875" cy="29337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4"/>
          <p:cNvSpPr txBox="1"/>
          <p:nvPr>
            <p:ph idx="1" type="body"/>
          </p:nvPr>
        </p:nvSpPr>
        <p:spPr>
          <a:xfrm>
            <a:off x="1097280" y="1845734"/>
            <a:ext cx="10058400" cy="4023300"/>
          </a:xfrm>
          <a:prstGeom prst="rect">
            <a:avLst/>
          </a:prstGeom>
        </p:spPr>
        <p:txBody>
          <a:bodyPr anchorCtr="0" anchor="t" bIns="45700" lIns="0" spcFirstLastPara="1" rIns="0" wrap="square" tIns="45700">
            <a:normAutofit/>
          </a:bodyPr>
          <a:lstStyle/>
          <a:p>
            <a:pPr indent="0" lvl="0" marL="0" rtl="0" algn="l">
              <a:spcBef>
                <a:spcPts val="1200"/>
              </a:spcBef>
              <a:spcAft>
                <a:spcPts val="200"/>
              </a:spcAft>
              <a:buNone/>
            </a:pPr>
            <a:r>
              <a:t/>
            </a:r>
            <a:endParaRPr/>
          </a:p>
        </p:txBody>
      </p:sp>
      <p:pic>
        <p:nvPicPr>
          <p:cNvPr id="172" name="Google Shape;172;p24"/>
          <p:cNvPicPr preferRelativeResize="0"/>
          <p:nvPr/>
        </p:nvPicPr>
        <p:blipFill>
          <a:blip r:embed="rId3">
            <a:alphaModFix/>
          </a:blip>
          <a:stretch>
            <a:fillRect/>
          </a:stretch>
        </p:blipFill>
        <p:spPr>
          <a:xfrm>
            <a:off x="835925" y="236550"/>
            <a:ext cx="10581100" cy="59560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type="title"/>
          </p:nvPr>
        </p:nvSpPr>
        <p:spPr>
          <a:xfrm>
            <a:off x="1097280" y="286603"/>
            <a:ext cx="10058400" cy="1450800"/>
          </a:xfrm>
          <a:prstGeom prst="rect">
            <a:avLst/>
          </a:prstGeom>
        </p:spPr>
        <p:txBody>
          <a:bodyPr anchorCtr="0" anchor="b" bIns="45700" lIns="91425" spcFirstLastPara="1" rIns="91425" wrap="square" tIns="45700">
            <a:normAutofit/>
          </a:bodyPr>
          <a:lstStyle/>
          <a:p>
            <a:pPr indent="0" lvl="0" marL="0" rtl="0" algn="l">
              <a:spcBef>
                <a:spcPts val="0"/>
              </a:spcBef>
              <a:spcAft>
                <a:spcPts val="0"/>
              </a:spcAft>
              <a:buNone/>
            </a:pPr>
            <a:r>
              <a:rPr lang="en-US" sz="3000">
                <a:solidFill>
                  <a:schemeClr val="dk2"/>
                </a:solidFill>
                <a:latin typeface="Arial"/>
                <a:ea typeface="Arial"/>
                <a:cs typeface="Arial"/>
                <a:sym typeface="Arial"/>
              </a:rPr>
              <a:t>CONTACT</a:t>
            </a:r>
            <a:endParaRPr sz="3000">
              <a:latin typeface="Arial"/>
              <a:ea typeface="Arial"/>
              <a:cs typeface="Arial"/>
              <a:sym typeface="Arial"/>
            </a:endParaRPr>
          </a:p>
        </p:txBody>
      </p:sp>
      <p:sp>
        <p:nvSpPr>
          <p:cNvPr id="178" name="Google Shape;178;p25"/>
          <p:cNvSpPr txBox="1"/>
          <p:nvPr>
            <p:ph idx="1" type="body"/>
          </p:nvPr>
        </p:nvSpPr>
        <p:spPr>
          <a:xfrm>
            <a:off x="1097280" y="1845734"/>
            <a:ext cx="10058400" cy="4023300"/>
          </a:xfrm>
          <a:prstGeom prst="rect">
            <a:avLst/>
          </a:prstGeom>
        </p:spPr>
        <p:txBody>
          <a:bodyPr anchorCtr="0" anchor="t" bIns="45700" lIns="0" spcFirstLastPara="1" rIns="0" wrap="square" tIns="45700">
            <a:normAutofit fontScale="40000" lnSpcReduction="20000"/>
          </a:bodyPr>
          <a:lstStyle/>
          <a:p>
            <a:pPr indent="0" lvl="0" marL="0" rtl="0" algn="l">
              <a:spcBef>
                <a:spcPts val="0"/>
              </a:spcBef>
              <a:spcAft>
                <a:spcPts val="0"/>
              </a:spcAft>
              <a:buClr>
                <a:schemeClr val="dk1"/>
              </a:buClr>
              <a:buSzPct val="45997"/>
              <a:buFont typeface="Arial"/>
              <a:buNone/>
            </a:pPr>
            <a:r>
              <a:rPr lang="en-US" sz="5217">
                <a:solidFill>
                  <a:schemeClr val="dk2"/>
                </a:solidFill>
                <a:latin typeface="Arial"/>
                <a:ea typeface="Arial"/>
                <a:cs typeface="Arial"/>
                <a:sym typeface="Arial"/>
              </a:rPr>
              <a:t>Assessment Section</a:t>
            </a:r>
            <a:endParaRPr sz="5217">
              <a:solidFill>
                <a:schemeClr val="dk2"/>
              </a:solidFill>
              <a:latin typeface="Arial"/>
              <a:ea typeface="Arial"/>
              <a:cs typeface="Arial"/>
              <a:sym typeface="Arial"/>
            </a:endParaRPr>
          </a:p>
          <a:p>
            <a:pPr indent="0" lvl="0" marL="0" rtl="0" algn="l">
              <a:spcBef>
                <a:spcPts val="1400"/>
              </a:spcBef>
              <a:spcAft>
                <a:spcPts val="0"/>
              </a:spcAft>
              <a:buClr>
                <a:schemeClr val="dk1"/>
              </a:buClr>
              <a:buSzPct val="48000"/>
              <a:buFont typeface="Arial"/>
              <a:buNone/>
            </a:pPr>
            <a:r>
              <a:rPr lang="en-US" sz="3750">
                <a:solidFill>
                  <a:schemeClr val="dk2"/>
                </a:solidFill>
                <a:latin typeface="Arial"/>
                <a:ea typeface="Arial"/>
                <a:cs typeface="Arial"/>
                <a:sym typeface="Arial"/>
              </a:rPr>
              <a:t>PH: 808-305-3636</a:t>
            </a:r>
            <a:endParaRPr sz="3750">
              <a:solidFill>
                <a:schemeClr val="dk2"/>
              </a:solidFill>
              <a:latin typeface="Arial"/>
              <a:ea typeface="Arial"/>
              <a:cs typeface="Arial"/>
              <a:sym typeface="Arial"/>
            </a:endParaRPr>
          </a:p>
          <a:p>
            <a:pPr indent="0" lvl="0" marL="0" rtl="0" algn="l">
              <a:spcBef>
                <a:spcPts val="1400"/>
              </a:spcBef>
              <a:spcAft>
                <a:spcPts val="0"/>
              </a:spcAft>
              <a:buClr>
                <a:schemeClr val="dk1"/>
              </a:buClr>
              <a:buSzPct val="64000"/>
              <a:buFont typeface="Arial"/>
              <a:buNone/>
            </a:pPr>
            <a:r>
              <a:rPr lang="en-US" sz="3750">
                <a:solidFill>
                  <a:schemeClr val="dk2"/>
                </a:solidFill>
                <a:latin typeface="Arial"/>
                <a:ea typeface="Arial"/>
                <a:cs typeface="Arial"/>
                <a:sym typeface="Arial"/>
              </a:rPr>
              <a:t>Karen Tohinaka- </a:t>
            </a:r>
            <a:r>
              <a:rPr lang="en-US" sz="3750" u="sng">
                <a:solidFill>
                  <a:schemeClr val="hlink"/>
                </a:solidFill>
                <a:latin typeface="Arial"/>
                <a:ea typeface="Arial"/>
                <a:cs typeface="Arial"/>
                <a:sym typeface="Arial"/>
                <a:hlinkClick r:id="rId3"/>
              </a:rPr>
              <a:t>karen.tohinaka@k12.hi.us</a:t>
            </a:r>
            <a:r>
              <a:rPr lang="en-US" sz="3750">
                <a:solidFill>
                  <a:schemeClr val="dk2"/>
                </a:solidFill>
                <a:latin typeface="Arial"/>
                <a:ea typeface="Arial"/>
                <a:cs typeface="Arial"/>
                <a:sym typeface="Arial"/>
              </a:rPr>
              <a:t> </a:t>
            </a:r>
            <a:endParaRPr sz="3750">
              <a:solidFill>
                <a:schemeClr val="dk2"/>
              </a:solidFill>
              <a:latin typeface="Arial"/>
              <a:ea typeface="Arial"/>
              <a:cs typeface="Arial"/>
              <a:sym typeface="Arial"/>
            </a:endParaRPr>
          </a:p>
          <a:p>
            <a:pPr indent="0" lvl="0" marL="0" rtl="0" algn="l">
              <a:spcBef>
                <a:spcPts val="1400"/>
              </a:spcBef>
              <a:spcAft>
                <a:spcPts val="0"/>
              </a:spcAft>
              <a:buNone/>
            </a:pPr>
            <a:r>
              <a:rPr lang="en-US" sz="3750">
                <a:solidFill>
                  <a:schemeClr val="dk2"/>
                </a:solidFill>
                <a:latin typeface="Arial"/>
                <a:ea typeface="Arial"/>
                <a:cs typeface="Arial"/>
                <a:sym typeface="Arial"/>
              </a:rPr>
              <a:t>Paul Dumas- </a:t>
            </a:r>
            <a:r>
              <a:rPr lang="en-US" sz="3750" u="sng">
                <a:solidFill>
                  <a:schemeClr val="hlink"/>
                </a:solidFill>
                <a:latin typeface="Arial"/>
                <a:ea typeface="Arial"/>
                <a:cs typeface="Arial"/>
                <a:sym typeface="Arial"/>
                <a:hlinkClick r:id="rId4"/>
              </a:rPr>
              <a:t>paul.dumas@k12.hi.us</a:t>
            </a:r>
            <a:endParaRPr sz="3750">
              <a:solidFill>
                <a:schemeClr val="dk2"/>
              </a:solidFill>
              <a:latin typeface="Arial"/>
              <a:ea typeface="Arial"/>
              <a:cs typeface="Arial"/>
              <a:sym typeface="Arial"/>
            </a:endParaRPr>
          </a:p>
          <a:p>
            <a:pPr indent="0" lvl="0" marL="0" rtl="0" algn="l">
              <a:spcBef>
                <a:spcPts val="1400"/>
              </a:spcBef>
              <a:spcAft>
                <a:spcPts val="0"/>
              </a:spcAft>
              <a:buNone/>
            </a:pPr>
            <a:r>
              <a:t/>
            </a:r>
            <a:endParaRPr sz="1900">
              <a:solidFill>
                <a:schemeClr val="dk2"/>
              </a:solidFill>
              <a:latin typeface="Arial"/>
              <a:ea typeface="Arial"/>
              <a:cs typeface="Arial"/>
              <a:sym typeface="Arial"/>
            </a:endParaRPr>
          </a:p>
          <a:p>
            <a:pPr indent="0" lvl="0" marL="0" rtl="0" algn="l">
              <a:spcBef>
                <a:spcPts val="1400"/>
              </a:spcBef>
              <a:spcAft>
                <a:spcPts val="0"/>
              </a:spcAft>
              <a:buNone/>
            </a:pPr>
            <a:r>
              <a:rPr lang="en-US" sz="5067">
                <a:solidFill>
                  <a:schemeClr val="dk2"/>
                </a:solidFill>
                <a:latin typeface="Arial"/>
                <a:ea typeface="Arial"/>
                <a:cs typeface="Arial"/>
                <a:sym typeface="Arial"/>
              </a:rPr>
              <a:t>HSAP Help Desk</a:t>
            </a:r>
            <a:endParaRPr sz="5067">
              <a:solidFill>
                <a:schemeClr val="dk2"/>
              </a:solidFill>
              <a:latin typeface="Arial"/>
              <a:ea typeface="Arial"/>
              <a:cs typeface="Arial"/>
              <a:sym typeface="Arial"/>
            </a:endParaRPr>
          </a:p>
          <a:p>
            <a:pPr indent="0" lvl="0" marL="0" rtl="0" algn="l">
              <a:spcBef>
                <a:spcPts val="1400"/>
              </a:spcBef>
              <a:spcAft>
                <a:spcPts val="0"/>
              </a:spcAft>
              <a:buNone/>
            </a:pPr>
            <a:r>
              <a:rPr lang="en-US" sz="3992">
                <a:solidFill>
                  <a:schemeClr val="dk2"/>
                </a:solidFill>
                <a:latin typeface="Arial"/>
                <a:ea typeface="Arial"/>
                <a:cs typeface="Arial"/>
                <a:sym typeface="Arial"/>
              </a:rPr>
              <a:t>ph: 1-866-648-3712</a:t>
            </a:r>
            <a:endParaRPr sz="3992">
              <a:solidFill>
                <a:schemeClr val="dk2"/>
              </a:solidFill>
              <a:latin typeface="Arial"/>
              <a:ea typeface="Arial"/>
              <a:cs typeface="Arial"/>
              <a:sym typeface="Arial"/>
            </a:endParaRPr>
          </a:p>
          <a:p>
            <a:pPr indent="0" lvl="0" marL="0" rtl="0" algn="l">
              <a:spcBef>
                <a:spcPts val="1400"/>
              </a:spcBef>
              <a:spcAft>
                <a:spcPts val="0"/>
              </a:spcAft>
              <a:buNone/>
            </a:pPr>
            <a:r>
              <a:rPr lang="en-US" sz="3992">
                <a:solidFill>
                  <a:schemeClr val="dk2"/>
                </a:solidFill>
                <a:latin typeface="Arial"/>
                <a:ea typeface="Arial"/>
                <a:cs typeface="Arial"/>
                <a:sym typeface="Arial"/>
              </a:rPr>
              <a:t>Email: </a:t>
            </a:r>
            <a:r>
              <a:rPr lang="en-US" sz="3992" u="sng">
                <a:solidFill>
                  <a:schemeClr val="hlink"/>
                </a:solidFill>
                <a:latin typeface="Arial"/>
                <a:ea typeface="Arial"/>
                <a:cs typeface="Arial"/>
                <a:sym typeface="Arial"/>
                <a:hlinkClick r:id="rId5"/>
              </a:rPr>
              <a:t>hsaphelpdesk@cambiumassessment.com</a:t>
            </a:r>
            <a:r>
              <a:rPr lang="en-US" sz="3992">
                <a:solidFill>
                  <a:schemeClr val="dk2"/>
                </a:solidFill>
                <a:latin typeface="Arial"/>
                <a:ea typeface="Arial"/>
                <a:cs typeface="Arial"/>
                <a:sym typeface="Arial"/>
              </a:rPr>
              <a:t> </a:t>
            </a:r>
            <a:endParaRPr sz="3992">
              <a:solidFill>
                <a:schemeClr val="dk2"/>
              </a:solidFill>
              <a:latin typeface="Arial"/>
              <a:ea typeface="Arial"/>
              <a:cs typeface="Arial"/>
              <a:sym typeface="Arial"/>
            </a:endParaRPr>
          </a:p>
          <a:p>
            <a:pPr indent="0" lvl="0" marL="0" rtl="0" algn="l">
              <a:spcBef>
                <a:spcPts val="1400"/>
              </a:spcBef>
              <a:spcAft>
                <a:spcPts val="0"/>
              </a:spcAft>
              <a:buNone/>
            </a:pPr>
            <a:r>
              <a:t/>
            </a:r>
            <a:endParaRPr sz="1900">
              <a:solidFill>
                <a:schemeClr val="dk2"/>
              </a:solidFill>
              <a:latin typeface="Arial"/>
              <a:ea typeface="Arial"/>
              <a:cs typeface="Arial"/>
              <a:sym typeface="Arial"/>
            </a:endParaRPr>
          </a:p>
          <a:p>
            <a:pPr indent="0" lvl="0" marL="0" rtl="0" algn="l">
              <a:spcBef>
                <a:spcPts val="1400"/>
              </a:spcBef>
              <a:spcAft>
                <a:spcPts val="0"/>
              </a:spcAft>
              <a:buNone/>
            </a:pPr>
            <a:r>
              <a:t/>
            </a:r>
            <a:endParaRPr sz="1900">
              <a:solidFill>
                <a:schemeClr val="dk2"/>
              </a:solidFill>
              <a:latin typeface="Arial"/>
              <a:ea typeface="Arial"/>
              <a:cs typeface="Arial"/>
              <a:sym typeface="Arial"/>
            </a:endParaRPr>
          </a:p>
          <a:p>
            <a:pPr indent="0" lvl="0" marL="0" rtl="0" algn="l">
              <a:spcBef>
                <a:spcPts val="1400"/>
              </a:spcBef>
              <a:spcAft>
                <a:spcPts val="0"/>
              </a:spcAft>
              <a:buNone/>
            </a:pPr>
            <a:r>
              <a:t/>
            </a:r>
            <a:endParaRPr sz="1900">
              <a:solidFill>
                <a:schemeClr val="dk2"/>
              </a:solidFill>
              <a:latin typeface="Arial"/>
              <a:ea typeface="Arial"/>
              <a:cs typeface="Arial"/>
              <a:sym typeface="Arial"/>
            </a:endParaRPr>
          </a:p>
          <a:p>
            <a:pPr indent="0" lvl="0" marL="0" rtl="0" algn="l">
              <a:spcBef>
                <a:spcPts val="1400"/>
              </a:spcBef>
              <a:spcAft>
                <a:spcPts val="0"/>
              </a:spcAft>
              <a:buNone/>
            </a:pPr>
            <a:r>
              <a:t/>
            </a:r>
            <a:endParaRPr sz="1900">
              <a:solidFill>
                <a:schemeClr val="dk2"/>
              </a:solidFill>
              <a:latin typeface="Arial"/>
              <a:ea typeface="Arial"/>
              <a:cs typeface="Arial"/>
              <a:sym typeface="Arial"/>
            </a:endParaRPr>
          </a:p>
          <a:p>
            <a:pPr indent="0" lvl="0" marL="0" rtl="0" algn="l">
              <a:spcBef>
                <a:spcPts val="1400"/>
              </a:spcBef>
              <a:spcAft>
                <a:spcPts val="0"/>
              </a:spcAft>
              <a:buClr>
                <a:schemeClr val="dk1"/>
              </a:buClr>
              <a:buSzPct val="126315"/>
              <a:buFont typeface="Arial"/>
              <a:buNone/>
            </a:pPr>
            <a:r>
              <a:t/>
            </a:r>
            <a:endParaRPr sz="1900">
              <a:solidFill>
                <a:schemeClr val="dk2"/>
              </a:solidFill>
              <a:latin typeface="Arial"/>
              <a:ea typeface="Arial"/>
              <a:cs typeface="Arial"/>
              <a:sym typeface="Arial"/>
            </a:endParaRPr>
          </a:p>
        </p:txBody>
      </p:sp>
      <p:pic>
        <p:nvPicPr>
          <p:cNvPr id="179" name="Google Shape;179;p25"/>
          <p:cNvPicPr preferRelativeResize="0"/>
          <p:nvPr/>
        </p:nvPicPr>
        <p:blipFill rotWithShape="1">
          <a:blip r:embed="rId6">
            <a:alphaModFix/>
          </a:blip>
          <a:srcRect b="-16590" l="0" r="0" t="16590"/>
          <a:stretch/>
        </p:blipFill>
        <p:spPr>
          <a:xfrm rot="546116">
            <a:off x="5745900" y="1112025"/>
            <a:ext cx="6191250" cy="3714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Arial"/>
              <a:buNone/>
            </a:pPr>
            <a:r>
              <a:rPr lang="en-US">
                <a:latin typeface="Arial"/>
                <a:ea typeface="Arial"/>
                <a:cs typeface="Arial"/>
                <a:sym typeface="Arial"/>
              </a:rPr>
              <a:t>Data Management</a:t>
            </a:r>
            <a:endParaRPr>
              <a:latin typeface="Arial"/>
              <a:ea typeface="Arial"/>
              <a:cs typeface="Arial"/>
              <a:sym typeface="Arial"/>
            </a:endParaRPr>
          </a:p>
        </p:txBody>
      </p:sp>
      <p:sp>
        <p:nvSpPr>
          <p:cNvPr id="109" name="Google Shape;109;p1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52400" lvl="0" marL="91440" rtl="0" algn="l">
              <a:lnSpc>
                <a:spcPct val="90000"/>
              </a:lnSpc>
              <a:spcBef>
                <a:spcPts val="0"/>
              </a:spcBef>
              <a:spcAft>
                <a:spcPts val="0"/>
              </a:spcAft>
              <a:buSzPts val="2400"/>
              <a:buFont typeface="Noto Sans Symbols"/>
              <a:buChar char="⮚"/>
            </a:pPr>
            <a:r>
              <a:rPr lang="en-US" sz="2400">
                <a:latin typeface="Arial"/>
                <a:ea typeface="Arial"/>
                <a:cs typeface="Arial"/>
                <a:sym typeface="Arial"/>
              </a:rPr>
              <a:t>There are circumstances in which a student did not participate in an expected test (e.g., student or parent refusal) or participated in a test but in a non-standard way (e.g., student inadvertently takes an incorrect test, a parent opt-out, or the student not receiving appropriate instruction prior to the test). </a:t>
            </a:r>
            <a:endParaRPr sz="2400">
              <a:latin typeface="Arial"/>
              <a:ea typeface="Arial"/>
              <a:cs typeface="Arial"/>
              <a:sym typeface="Arial"/>
            </a:endParaRPr>
          </a:p>
          <a:p>
            <a:pPr indent="-152400" lvl="0" marL="91440" rtl="0" algn="l">
              <a:lnSpc>
                <a:spcPct val="90000"/>
              </a:lnSpc>
              <a:spcBef>
                <a:spcPts val="1400"/>
              </a:spcBef>
              <a:spcAft>
                <a:spcPts val="0"/>
              </a:spcAft>
              <a:buSzPts val="2400"/>
              <a:buFont typeface="Noto Sans Symbols"/>
              <a:buChar char="⮚"/>
            </a:pPr>
            <a:r>
              <a:rPr lang="en-US" sz="2400">
                <a:latin typeface="Arial"/>
                <a:ea typeface="Arial"/>
                <a:cs typeface="Arial"/>
                <a:sym typeface="Arial"/>
              </a:rPr>
              <a:t>In such instances, you need to assign a special code to the student’s test so that TIDE can accurately explain the reason for non-participation. </a:t>
            </a:r>
            <a:endParaRPr sz="2400">
              <a:latin typeface="Arial"/>
              <a:ea typeface="Arial"/>
              <a:cs typeface="Arial"/>
              <a:sym typeface="Arial"/>
            </a:endParaRPr>
          </a:p>
          <a:p>
            <a:pPr indent="-152400" lvl="0" marL="91440" rtl="0" algn="l">
              <a:lnSpc>
                <a:spcPct val="90000"/>
              </a:lnSpc>
              <a:spcBef>
                <a:spcPts val="1400"/>
              </a:spcBef>
              <a:spcAft>
                <a:spcPts val="0"/>
              </a:spcAft>
              <a:buSzPts val="2400"/>
              <a:buFont typeface="Noto Sans Symbols"/>
              <a:buChar char="⮚"/>
            </a:pPr>
            <a:r>
              <a:rPr lang="en-US" sz="2400">
                <a:latin typeface="Arial"/>
                <a:ea typeface="Arial"/>
                <a:cs typeface="Arial"/>
                <a:sym typeface="Arial"/>
              </a:rPr>
              <a:t>Only one reason for non-participation can be selected for each test for which a student is eligible. </a:t>
            </a:r>
            <a:endParaRPr sz="2400">
              <a:latin typeface="Arial"/>
              <a:ea typeface="Arial"/>
              <a:cs typeface="Arial"/>
              <a:sym typeface="Arial"/>
            </a:endParaRPr>
          </a:p>
          <a:p>
            <a:pPr indent="-152400" lvl="0" marL="91440" rtl="0" algn="l">
              <a:lnSpc>
                <a:spcPct val="90000"/>
              </a:lnSpc>
              <a:spcBef>
                <a:spcPts val="1400"/>
              </a:spcBef>
              <a:spcAft>
                <a:spcPts val="0"/>
              </a:spcAft>
              <a:buClr>
                <a:srgbClr val="FF0000"/>
              </a:buClr>
              <a:buSzPts val="2400"/>
              <a:buFont typeface="Arial"/>
              <a:buChar char="⮚"/>
            </a:pPr>
            <a:r>
              <a:rPr lang="en-US" sz="2400">
                <a:solidFill>
                  <a:srgbClr val="FF0000"/>
                </a:solidFill>
                <a:latin typeface="Arial"/>
                <a:ea typeface="Arial"/>
                <a:cs typeface="Arial"/>
                <a:sym typeface="Arial"/>
              </a:rPr>
              <a:t>All students in the school needs to be accounted for.</a:t>
            </a:r>
            <a:endParaRPr sz="2400">
              <a:solidFill>
                <a:srgbClr val="FF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Arial"/>
              <a:buNone/>
            </a:pPr>
            <a:r>
              <a:rPr lang="en-US">
                <a:latin typeface="Arial"/>
                <a:ea typeface="Arial"/>
                <a:cs typeface="Arial"/>
                <a:sym typeface="Arial"/>
              </a:rPr>
              <a:t>Special Codes</a:t>
            </a:r>
            <a:endParaRPr>
              <a:latin typeface="Arial"/>
              <a:ea typeface="Arial"/>
              <a:cs typeface="Arial"/>
              <a:sym typeface="Arial"/>
            </a:endParaRPr>
          </a:p>
        </p:txBody>
      </p:sp>
      <p:pic>
        <p:nvPicPr>
          <p:cNvPr id="115" name="Google Shape;115;p15"/>
          <p:cNvPicPr preferRelativeResize="0"/>
          <p:nvPr>
            <p:ph idx="1" type="body"/>
          </p:nvPr>
        </p:nvPicPr>
        <p:blipFill rotWithShape="1">
          <a:blip r:embed="rId3">
            <a:alphaModFix/>
          </a:blip>
          <a:srcRect b="0" l="0" r="0" t="0"/>
          <a:stretch/>
        </p:blipFill>
        <p:spPr>
          <a:xfrm>
            <a:off x="2065930" y="1737360"/>
            <a:ext cx="8375927" cy="453878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Arial"/>
              <a:buNone/>
            </a:pPr>
            <a:r>
              <a:rPr lang="en-US">
                <a:latin typeface="Arial"/>
                <a:ea typeface="Arial"/>
                <a:cs typeface="Arial"/>
                <a:sym typeface="Arial"/>
              </a:rPr>
              <a:t>Special Codes </a:t>
            </a:r>
            <a:endParaRPr>
              <a:latin typeface="Arial"/>
              <a:ea typeface="Arial"/>
              <a:cs typeface="Arial"/>
              <a:sym typeface="Arial"/>
            </a:endParaRPr>
          </a:p>
        </p:txBody>
      </p:sp>
      <p:pic>
        <p:nvPicPr>
          <p:cNvPr id="121" name="Google Shape;121;p16"/>
          <p:cNvPicPr preferRelativeResize="0"/>
          <p:nvPr>
            <p:ph idx="1" type="body"/>
          </p:nvPr>
        </p:nvPicPr>
        <p:blipFill rotWithShape="1">
          <a:blip r:embed="rId3">
            <a:alphaModFix/>
          </a:blip>
          <a:srcRect b="0" l="0" r="0" t="0"/>
          <a:stretch/>
        </p:blipFill>
        <p:spPr>
          <a:xfrm>
            <a:off x="2390533" y="1846263"/>
            <a:ext cx="7417144" cy="452241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Viewing and Editing a Student’s Reason</a:t>
            </a:r>
            <a:endParaRPr/>
          </a:p>
        </p:txBody>
      </p:sp>
      <p:sp>
        <p:nvSpPr>
          <p:cNvPr id="127" name="Google Shape;127;p17"/>
          <p:cNvSpPr txBox="1"/>
          <p:nvPr>
            <p:ph idx="1" type="body"/>
          </p:nvPr>
        </p:nvSpPr>
        <p:spPr>
          <a:xfrm>
            <a:off x="280219" y="1845734"/>
            <a:ext cx="11621729" cy="4466576"/>
          </a:xfrm>
          <a:prstGeom prst="rect">
            <a:avLst/>
          </a:prstGeom>
          <a:noFill/>
          <a:ln>
            <a:noFill/>
          </a:ln>
        </p:spPr>
        <p:txBody>
          <a:bodyPr anchorCtr="0" anchor="t" bIns="45700" lIns="0" spcFirstLastPara="1" rIns="0" wrap="square" tIns="45700">
            <a:normAutofit fontScale="92500" lnSpcReduction="20000"/>
          </a:bodyPr>
          <a:lstStyle/>
          <a:p>
            <a:pPr indent="-117475" lvl="0" marL="91440" rtl="0" algn="l">
              <a:lnSpc>
                <a:spcPct val="90000"/>
              </a:lnSpc>
              <a:spcBef>
                <a:spcPts val="0"/>
              </a:spcBef>
              <a:spcAft>
                <a:spcPts val="0"/>
              </a:spcAft>
              <a:buSzPct val="100000"/>
              <a:buChar char=" "/>
            </a:pPr>
            <a:r>
              <a:rPr lang="en-US"/>
              <a:t>From the Data Management task menu on the TIDE dashboard, select Reasons for Non-Participation. The Reasons for Non-Participation page appears</a:t>
            </a:r>
            <a:endParaRPr/>
          </a:p>
          <a:p>
            <a:pPr indent="0" lvl="0" marL="91440" rtl="0" algn="l">
              <a:lnSpc>
                <a:spcPct val="90000"/>
              </a:lnSpc>
              <a:spcBef>
                <a:spcPts val="1400"/>
              </a:spcBef>
              <a:spcAft>
                <a:spcPts val="0"/>
              </a:spcAft>
              <a:buSzPct val="100000"/>
              <a:buNone/>
            </a:pPr>
            <a:r>
              <a:t/>
            </a:r>
            <a:endParaRPr/>
          </a:p>
          <a:p>
            <a:pPr indent="0" lvl="0" marL="91440" rtl="0" algn="l">
              <a:lnSpc>
                <a:spcPct val="90000"/>
              </a:lnSpc>
              <a:spcBef>
                <a:spcPts val="1400"/>
              </a:spcBef>
              <a:spcAft>
                <a:spcPts val="0"/>
              </a:spcAft>
              <a:buSzPct val="100000"/>
              <a:buNone/>
            </a:pPr>
            <a:r>
              <a:t/>
            </a:r>
            <a:endParaRPr/>
          </a:p>
          <a:p>
            <a:pPr indent="0" lvl="0" marL="91440" rtl="0" algn="l">
              <a:lnSpc>
                <a:spcPct val="90000"/>
              </a:lnSpc>
              <a:spcBef>
                <a:spcPts val="1400"/>
              </a:spcBef>
              <a:spcAft>
                <a:spcPts val="0"/>
              </a:spcAft>
              <a:buSzPct val="100000"/>
              <a:buNone/>
            </a:pPr>
            <a:r>
              <a:t/>
            </a:r>
            <a:endParaRPr/>
          </a:p>
          <a:p>
            <a:pPr indent="0" lvl="0" marL="91440" rtl="0" algn="l">
              <a:lnSpc>
                <a:spcPct val="90000"/>
              </a:lnSpc>
              <a:spcBef>
                <a:spcPts val="1400"/>
              </a:spcBef>
              <a:spcAft>
                <a:spcPts val="0"/>
              </a:spcAft>
              <a:buSzPct val="100000"/>
              <a:buNone/>
            </a:pPr>
            <a:r>
              <a:t/>
            </a:r>
            <a:endParaRPr/>
          </a:p>
          <a:p>
            <a:pPr indent="0" lvl="0" marL="91440" rtl="0" algn="l">
              <a:lnSpc>
                <a:spcPct val="90000"/>
              </a:lnSpc>
              <a:spcBef>
                <a:spcPts val="1400"/>
              </a:spcBef>
              <a:spcAft>
                <a:spcPts val="0"/>
              </a:spcAft>
              <a:buSzPct val="100000"/>
              <a:buNone/>
            </a:pPr>
            <a:r>
              <a:t/>
            </a:r>
            <a:endParaRPr/>
          </a:p>
          <a:p>
            <a:pPr indent="0" lvl="0" marL="91440" rtl="0" algn="l">
              <a:lnSpc>
                <a:spcPct val="90000"/>
              </a:lnSpc>
              <a:spcBef>
                <a:spcPts val="1400"/>
              </a:spcBef>
              <a:spcAft>
                <a:spcPts val="0"/>
              </a:spcAft>
              <a:buSzPct val="100000"/>
              <a:buNone/>
            </a:pPr>
            <a:r>
              <a:t/>
            </a:r>
            <a:endParaRPr/>
          </a:p>
          <a:p>
            <a:pPr indent="0" lvl="0" marL="91440" rtl="0" algn="l">
              <a:lnSpc>
                <a:spcPct val="90000"/>
              </a:lnSpc>
              <a:spcBef>
                <a:spcPts val="1400"/>
              </a:spcBef>
              <a:spcAft>
                <a:spcPts val="0"/>
              </a:spcAft>
              <a:buSzPct val="100000"/>
              <a:buNone/>
            </a:pPr>
            <a:r>
              <a:t/>
            </a:r>
            <a:endParaRPr/>
          </a:p>
          <a:p>
            <a:pPr indent="0" lvl="0" marL="91440" rtl="0" algn="l">
              <a:lnSpc>
                <a:spcPct val="90000"/>
              </a:lnSpc>
              <a:spcBef>
                <a:spcPts val="1400"/>
              </a:spcBef>
              <a:spcAft>
                <a:spcPts val="0"/>
              </a:spcAft>
              <a:buSzPct val="100000"/>
              <a:buNone/>
            </a:pPr>
            <a:r>
              <a:t/>
            </a:r>
            <a:endParaRPr/>
          </a:p>
          <a:p>
            <a:pPr indent="-117475" lvl="0" marL="91440" rtl="0" algn="l">
              <a:lnSpc>
                <a:spcPct val="90000"/>
              </a:lnSpc>
              <a:spcBef>
                <a:spcPts val="1400"/>
              </a:spcBef>
              <a:spcAft>
                <a:spcPts val="0"/>
              </a:spcAft>
              <a:buSzPct val="100000"/>
              <a:buChar char=" "/>
            </a:pPr>
            <a:r>
              <a:rPr lang="en-US"/>
              <a:t>Retrieve the record for the student whose non-participation codes you want to view or edit by following the procedure in the section </a:t>
            </a:r>
            <a:endParaRPr/>
          </a:p>
        </p:txBody>
      </p:sp>
      <p:pic>
        <p:nvPicPr>
          <p:cNvPr id="128" name="Google Shape;128;p17"/>
          <p:cNvPicPr preferRelativeResize="0"/>
          <p:nvPr/>
        </p:nvPicPr>
        <p:blipFill rotWithShape="1">
          <a:blip r:embed="rId3">
            <a:alphaModFix/>
          </a:blip>
          <a:srcRect b="0" l="0" r="0" t="0"/>
          <a:stretch/>
        </p:blipFill>
        <p:spPr>
          <a:xfrm>
            <a:off x="3968450" y="2197950"/>
            <a:ext cx="8072751" cy="3163075"/>
          </a:xfrm>
          <a:prstGeom prst="rect">
            <a:avLst/>
          </a:prstGeom>
          <a:noFill/>
          <a:ln>
            <a:noFill/>
          </a:ln>
        </p:spPr>
      </p:pic>
      <p:pic>
        <p:nvPicPr>
          <p:cNvPr id="129" name="Google Shape;129;p17"/>
          <p:cNvPicPr preferRelativeResize="0"/>
          <p:nvPr/>
        </p:nvPicPr>
        <p:blipFill>
          <a:blip r:embed="rId4">
            <a:alphaModFix/>
          </a:blip>
          <a:stretch>
            <a:fillRect/>
          </a:stretch>
        </p:blipFill>
        <p:spPr>
          <a:xfrm>
            <a:off x="234147" y="2344925"/>
            <a:ext cx="4177801" cy="3016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8"/>
          <p:cNvSpPr txBox="1"/>
          <p:nvPr>
            <p:ph idx="1" type="body"/>
          </p:nvPr>
        </p:nvSpPr>
        <p:spPr>
          <a:xfrm>
            <a:off x="351625" y="176975"/>
            <a:ext cx="10804200" cy="612060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latin typeface="Arial"/>
                <a:ea typeface="Arial"/>
                <a:cs typeface="Arial"/>
                <a:sym typeface="Arial"/>
              </a:rPr>
              <a:t>In the list of retrieved students, click for the student whose non-participation codes you want to edit. The Edit Non-Participation form appears, listing the student’s demographic information in the Student Information panel, and the student’s available tests and reasons for non-participation in the Reasons for Non-Participation panel </a:t>
            </a:r>
            <a:endParaRPr>
              <a:latin typeface="Arial"/>
              <a:ea typeface="Arial"/>
              <a:cs typeface="Arial"/>
              <a:sym typeface="Arial"/>
            </a:endParaRPr>
          </a:p>
          <a:p>
            <a:pPr indent="0" lvl="0" marL="91440" rtl="0" algn="l">
              <a:lnSpc>
                <a:spcPct val="90000"/>
              </a:lnSpc>
              <a:spcBef>
                <a:spcPts val="1400"/>
              </a:spcBef>
              <a:spcAft>
                <a:spcPts val="0"/>
              </a:spcAft>
              <a:buSzPts val="2000"/>
              <a:buNone/>
            </a:pPr>
            <a:r>
              <a:t/>
            </a:r>
            <a:endParaRPr>
              <a:latin typeface="Arial"/>
              <a:ea typeface="Arial"/>
              <a:cs typeface="Arial"/>
              <a:sym typeface="Arial"/>
            </a:endParaRPr>
          </a:p>
          <a:p>
            <a:pPr indent="-127000" lvl="0" marL="91440" rtl="0" algn="l">
              <a:lnSpc>
                <a:spcPct val="90000"/>
              </a:lnSpc>
              <a:spcBef>
                <a:spcPts val="1400"/>
              </a:spcBef>
              <a:spcAft>
                <a:spcPts val="0"/>
              </a:spcAft>
              <a:buSzPts val="2000"/>
              <a:buFont typeface="Noto Sans Symbols"/>
              <a:buChar char="⮚"/>
            </a:pPr>
            <a:r>
              <a:rPr lang="en-US">
                <a:latin typeface="Arial"/>
                <a:ea typeface="Arial"/>
                <a:cs typeface="Arial"/>
                <a:sym typeface="Arial"/>
              </a:rPr>
              <a:t>From the drop-down lists in the </a:t>
            </a:r>
            <a:br>
              <a:rPr lang="en-US">
                <a:latin typeface="Arial"/>
                <a:ea typeface="Arial"/>
                <a:cs typeface="Arial"/>
                <a:sym typeface="Arial"/>
              </a:rPr>
            </a:br>
            <a:r>
              <a:rPr lang="en-US">
                <a:latin typeface="Arial"/>
                <a:ea typeface="Arial"/>
                <a:cs typeface="Arial"/>
                <a:sym typeface="Arial"/>
              </a:rPr>
              <a:t>Reasons for Non-Participation panel, </a:t>
            </a:r>
            <a:br>
              <a:rPr lang="en-US">
                <a:latin typeface="Arial"/>
                <a:ea typeface="Arial"/>
                <a:cs typeface="Arial"/>
                <a:sym typeface="Arial"/>
              </a:rPr>
            </a:br>
            <a:r>
              <a:rPr lang="en-US">
                <a:latin typeface="Arial"/>
                <a:ea typeface="Arial"/>
                <a:cs typeface="Arial"/>
                <a:sym typeface="Arial"/>
              </a:rPr>
              <a:t>select the reason for non-participation </a:t>
            </a:r>
            <a:br>
              <a:rPr lang="en-US">
                <a:latin typeface="Arial"/>
                <a:ea typeface="Arial"/>
                <a:cs typeface="Arial"/>
                <a:sym typeface="Arial"/>
              </a:rPr>
            </a:br>
            <a:r>
              <a:rPr lang="en-US">
                <a:latin typeface="Arial"/>
                <a:ea typeface="Arial"/>
                <a:cs typeface="Arial"/>
                <a:sym typeface="Arial"/>
              </a:rPr>
              <a:t>for each available test, as required. </a:t>
            </a:r>
            <a:br>
              <a:rPr lang="en-US">
                <a:latin typeface="Arial"/>
                <a:ea typeface="Arial"/>
                <a:cs typeface="Arial"/>
                <a:sym typeface="Arial"/>
              </a:rPr>
            </a:br>
            <a:r>
              <a:rPr lang="en-US">
                <a:latin typeface="Arial"/>
                <a:ea typeface="Arial"/>
                <a:cs typeface="Arial"/>
                <a:sym typeface="Arial"/>
              </a:rPr>
              <a:t>For a listing of reasons for </a:t>
            </a:r>
            <a:br>
              <a:rPr lang="en-US">
                <a:latin typeface="Arial"/>
                <a:ea typeface="Arial"/>
                <a:cs typeface="Arial"/>
                <a:sym typeface="Arial"/>
              </a:rPr>
            </a:br>
            <a:r>
              <a:rPr lang="en-US">
                <a:latin typeface="Arial"/>
                <a:ea typeface="Arial"/>
                <a:cs typeface="Arial"/>
                <a:sym typeface="Arial"/>
              </a:rPr>
              <a:t>nonparticipation.</a:t>
            </a:r>
            <a:endParaRPr/>
          </a:p>
          <a:p>
            <a:pPr indent="0" lvl="0" marL="91440" rtl="0" algn="l">
              <a:lnSpc>
                <a:spcPct val="90000"/>
              </a:lnSpc>
              <a:spcBef>
                <a:spcPts val="1400"/>
              </a:spcBef>
              <a:spcAft>
                <a:spcPts val="0"/>
              </a:spcAft>
              <a:buSzPts val="2000"/>
              <a:buNone/>
            </a:pPr>
            <a:r>
              <a:t/>
            </a:r>
            <a:endParaRPr>
              <a:latin typeface="Arial"/>
              <a:ea typeface="Arial"/>
              <a:cs typeface="Arial"/>
              <a:sym typeface="Arial"/>
            </a:endParaRPr>
          </a:p>
          <a:p>
            <a:pPr indent="-127000" lvl="0" marL="91440" rtl="0" algn="l">
              <a:lnSpc>
                <a:spcPct val="90000"/>
              </a:lnSpc>
              <a:spcBef>
                <a:spcPts val="1400"/>
              </a:spcBef>
              <a:spcAft>
                <a:spcPts val="0"/>
              </a:spcAft>
              <a:buSzPts val="2000"/>
              <a:buFont typeface="Noto Sans Symbols"/>
              <a:buChar char="⮚"/>
            </a:pPr>
            <a:r>
              <a:rPr lang="en-US">
                <a:latin typeface="Arial"/>
                <a:ea typeface="Arial"/>
                <a:cs typeface="Arial"/>
                <a:sym typeface="Arial"/>
              </a:rPr>
              <a:t>Click SAVE.</a:t>
            </a:r>
            <a:endParaRPr>
              <a:latin typeface="Arial"/>
              <a:ea typeface="Arial"/>
              <a:cs typeface="Arial"/>
              <a:sym typeface="Arial"/>
            </a:endParaRPr>
          </a:p>
        </p:txBody>
      </p:sp>
      <p:pic>
        <p:nvPicPr>
          <p:cNvPr id="135" name="Google Shape;135;p18"/>
          <p:cNvPicPr preferRelativeResize="0"/>
          <p:nvPr/>
        </p:nvPicPr>
        <p:blipFill>
          <a:blip r:embed="rId3">
            <a:alphaModFix/>
          </a:blip>
          <a:stretch>
            <a:fillRect/>
          </a:stretch>
        </p:blipFill>
        <p:spPr>
          <a:xfrm>
            <a:off x="4535684" y="1339750"/>
            <a:ext cx="7496966" cy="4957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Resolving Discrepancies</a:t>
            </a:r>
            <a:endParaRPr/>
          </a:p>
        </p:txBody>
      </p:sp>
      <p:sp>
        <p:nvSpPr>
          <p:cNvPr id="141" name="Google Shape;141;p19"/>
          <p:cNvSpPr txBox="1"/>
          <p:nvPr>
            <p:ph idx="1" type="body"/>
          </p:nvPr>
        </p:nvSpPr>
        <p:spPr>
          <a:xfrm>
            <a:off x="1097280" y="2241754"/>
            <a:ext cx="10058400" cy="3627339"/>
          </a:xfrm>
          <a:prstGeom prst="rect">
            <a:avLst/>
          </a:prstGeom>
          <a:noFill/>
          <a:ln>
            <a:noFill/>
          </a:ln>
        </p:spPr>
        <p:txBody>
          <a:bodyPr anchorCtr="0" anchor="t" bIns="45700" lIns="0" spcFirstLastPara="1" rIns="0" wrap="square" tIns="45700">
            <a:normAutofit/>
          </a:bodyPr>
          <a:lstStyle/>
          <a:p>
            <a:pPr indent="-177800" lvl="0" marL="91440" rtl="0" algn="l">
              <a:lnSpc>
                <a:spcPct val="90000"/>
              </a:lnSpc>
              <a:spcBef>
                <a:spcPts val="0"/>
              </a:spcBef>
              <a:spcAft>
                <a:spcPts val="0"/>
              </a:spcAft>
              <a:buSzPts val="2800"/>
              <a:buChar char=" "/>
            </a:pPr>
            <a:r>
              <a:rPr lang="en-US" sz="2800">
                <a:latin typeface="Arial"/>
                <a:ea typeface="Arial"/>
                <a:cs typeface="Arial"/>
                <a:sym typeface="Arial"/>
              </a:rPr>
              <a:t>The Discrepancy Resolution System (DRS) only reports tests for which non-participation codes have not yet been established. For example, if a teacher finds out that a student will not take a test because of a medical reason and a non-participation code is set up for the student’s test through TIDE’s Non-Participation Code page before the DRS opens, then that test will not be displayed as a discrepancy in the DRS.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0"/>
          <p:cNvSpPr txBox="1"/>
          <p:nvPr>
            <p:ph type="title"/>
          </p:nvPr>
        </p:nvSpPr>
        <p:spPr>
          <a:xfrm>
            <a:off x="1149750" y="451501"/>
            <a:ext cx="10058400" cy="96900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4800"/>
              <a:buFont typeface="Calibri"/>
              <a:buNone/>
            </a:pPr>
            <a:r>
              <a:rPr lang="en-US"/>
              <a:t>Discrepancy Resolution</a:t>
            </a:r>
            <a:endParaRPr/>
          </a:p>
        </p:txBody>
      </p:sp>
      <p:sp>
        <p:nvSpPr>
          <p:cNvPr id="147" name="Google Shape;147;p20"/>
          <p:cNvSpPr txBox="1"/>
          <p:nvPr>
            <p:ph idx="1" type="body"/>
          </p:nvPr>
        </p:nvSpPr>
        <p:spPr>
          <a:xfrm>
            <a:off x="207232" y="1898209"/>
            <a:ext cx="12029700" cy="4656600"/>
          </a:xfrm>
          <a:prstGeom prst="rect">
            <a:avLst/>
          </a:prstGeom>
          <a:noFill/>
          <a:ln>
            <a:noFill/>
          </a:ln>
        </p:spPr>
        <p:txBody>
          <a:bodyPr anchorCtr="0" anchor="t" bIns="45700" lIns="0" spcFirstLastPara="1" rIns="0" wrap="square" tIns="45700">
            <a:normAutofit fontScale="92500" lnSpcReduction="20000"/>
          </a:bodyPr>
          <a:lstStyle/>
          <a:p>
            <a:pPr indent="-140970" lvl="0" marL="91440" rtl="0" algn="l">
              <a:lnSpc>
                <a:spcPct val="90000"/>
              </a:lnSpc>
              <a:spcBef>
                <a:spcPts val="0"/>
              </a:spcBef>
              <a:spcAft>
                <a:spcPts val="0"/>
              </a:spcAft>
              <a:buSzPct val="100000"/>
              <a:buFont typeface="Noto Sans Symbols"/>
              <a:buChar char="⮚"/>
            </a:pPr>
            <a:r>
              <a:rPr lang="en-US" sz="2400">
                <a:latin typeface="Arial"/>
                <a:ea typeface="Arial"/>
                <a:cs typeface="Arial"/>
                <a:sym typeface="Arial"/>
              </a:rPr>
              <a:t>From the Data Management </a:t>
            </a:r>
            <a:br>
              <a:rPr lang="en-US" sz="2400">
                <a:latin typeface="Arial"/>
                <a:ea typeface="Arial"/>
                <a:cs typeface="Arial"/>
                <a:sym typeface="Arial"/>
              </a:rPr>
            </a:br>
            <a:r>
              <a:rPr lang="en-US" sz="2400">
                <a:latin typeface="Arial"/>
                <a:ea typeface="Arial"/>
                <a:cs typeface="Arial"/>
                <a:sym typeface="Arial"/>
              </a:rPr>
              <a:t>task menu on the TIDE </a:t>
            </a:r>
            <a:br>
              <a:rPr lang="en-US" sz="2400">
                <a:latin typeface="Arial"/>
                <a:ea typeface="Arial"/>
                <a:cs typeface="Arial"/>
                <a:sym typeface="Arial"/>
              </a:rPr>
            </a:br>
            <a:r>
              <a:rPr lang="en-US" sz="2400">
                <a:latin typeface="Arial"/>
                <a:ea typeface="Arial"/>
                <a:cs typeface="Arial"/>
                <a:sym typeface="Arial"/>
              </a:rPr>
              <a:t>dashboard, select </a:t>
            </a:r>
            <a:br>
              <a:rPr lang="en-US" sz="2400">
                <a:latin typeface="Arial"/>
                <a:ea typeface="Arial"/>
                <a:cs typeface="Arial"/>
                <a:sym typeface="Arial"/>
              </a:rPr>
            </a:br>
            <a:r>
              <a:rPr lang="en-US" sz="2400">
                <a:latin typeface="Arial"/>
                <a:ea typeface="Arial"/>
                <a:cs typeface="Arial"/>
                <a:sym typeface="Arial"/>
              </a:rPr>
              <a:t>Discrepancy Resolution.</a:t>
            </a:r>
            <a:endParaRPr/>
          </a:p>
          <a:p>
            <a:pPr indent="-140970" lvl="0" marL="91440" rtl="0" algn="l">
              <a:lnSpc>
                <a:spcPct val="90000"/>
              </a:lnSpc>
              <a:spcBef>
                <a:spcPts val="1400"/>
              </a:spcBef>
              <a:spcAft>
                <a:spcPts val="0"/>
              </a:spcAft>
              <a:buSzPct val="100000"/>
              <a:buFont typeface="Noto Sans Symbols"/>
              <a:buChar char="⮚"/>
            </a:pPr>
            <a:r>
              <a:rPr lang="en-US" sz="2400">
                <a:latin typeface="Arial"/>
                <a:ea typeface="Arial"/>
                <a:cs typeface="Arial"/>
                <a:sym typeface="Arial"/>
              </a:rPr>
              <a:t>Schools should select "Untested </a:t>
            </a:r>
            <a:br>
              <a:rPr lang="en-US" sz="2400">
                <a:latin typeface="Arial"/>
                <a:ea typeface="Arial"/>
                <a:cs typeface="Arial"/>
                <a:sym typeface="Arial"/>
              </a:rPr>
            </a:br>
            <a:r>
              <a:rPr lang="en-US" sz="2400">
                <a:latin typeface="Arial"/>
                <a:ea typeface="Arial"/>
                <a:cs typeface="Arial"/>
                <a:sym typeface="Arial"/>
              </a:rPr>
              <a:t>Student" from the "Discrepancy Type" </a:t>
            </a:r>
            <a:br>
              <a:rPr lang="en-US" sz="2400">
                <a:latin typeface="Arial"/>
                <a:ea typeface="Arial"/>
                <a:cs typeface="Arial"/>
                <a:sym typeface="Arial"/>
              </a:rPr>
            </a:br>
            <a:r>
              <a:rPr lang="en-US" sz="2400">
                <a:latin typeface="Arial"/>
                <a:ea typeface="Arial"/>
                <a:cs typeface="Arial"/>
                <a:sym typeface="Arial"/>
              </a:rPr>
              <a:t>menu when searching for </a:t>
            </a:r>
            <a:br>
              <a:rPr lang="en-US" sz="2400">
                <a:latin typeface="Arial"/>
                <a:ea typeface="Arial"/>
                <a:cs typeface="Arial"/>
                <a:sym typeface="Arial"/>
              </a:rPr>
            </a:br>
            <a:r>
              <a:rPr lang="en-US" sz="2400">
                <a:latin typeface="Arial"/>
                <a:ea typeface="Arial"/>
                <a:cs typeface="Arial"/>
                <a:sym typeface="Arial"/>
              </a:rPr>
              <a:t>discrepancies.</a:t>
            </a:r>
            <a:endParaRPr sz="2400">
              <a:latin typeface="Arial"/>
              <a:ea typeface="Arial"/>
              <a:cs typeface="Arial"/>
              <a:sym typeface="Arial"/>
            </a:endParaRPr>
          </a:p>
          <a:p>
            <a:pPr indent="-140970" lvl="0" marL="91440" rtl="0" algn="l">
              <a:lnSpc>
                <a:spcPct val="90000"/>
              </a:lnSpc>
              <a:spcBef>
                <a:spcPts val="1400"/>
              </a:spcBef>
              <a:spcAft>
                <a:spcPts val="0"/>
              </a:spcAft>
              <a:buSzPct val="100000"/>
              <a:buFont typeface="Noto Sans Symbols"/>
              <a:buChar char="⮚"/>
            </a:pPr>
            <a:r>
              <a:rPr lang="en-US" sz="2400">
                <a:latin typeface="Arial"/>
                <a:ea typeface="Arial"/>
                <a:cs typeface="Arial"/>
                <a:sym typeface="Arial"/>
              </a:rPr>
              <a:t>Select for the non-participated </a:t>
            </a:r>
            <a:br>
              <a:rPr lang="en-US" sz="2400">
                <a:latin typeface="Arial"/>
                <a:ea typeface="Arial"/>
                <a:cs typeface="Arial"/>
                <a:sym typeface="Arial"/>
              </a:rPr>
            </a:br>
            <a:r>
              <a:rPr lang="en-US" sz="2400">
                <a:latin typeface="Arial"/>
                <a:ea typeface="Arial"/>
                <a:cs typeface="Arial"/>
                <a:sym typeface="Arial"/>
              </a:rPr>
              <a:t>student discrepancy you want </a:t>
            </a:r>
            <a:br>
              <a:rPr lang="en-US" sz="2400">
                <a:latin typeface="Arial"/>
                <a:ea typeface="Arial"/>
                <a:cs typeface="Arial"/>
                <a:sym typeface="Arial"/>
              </a:rPr>
            </a:br>
            <a:r>
              <a:rPr lang="en-US" sz="2400">
                <a:latin typeface="Arial"/>
                <a:ea typeface="Arial"/>
                <a:cs typeface="Arial"/>
                <a:sym typeface="Arial"/>
              </a:rPr>
              <a:t>to resolve. </a:t>
            </a:r>
            <a:endParaRPr/>
          </a:p>
          <a:p>
            <a:pPr indent="-140970" lvl="0" marL="91440" rtl="0" algn="l">
              <a:lnSpc>
                <a:spcPct val="90000"/>
              </a:lnSpc>
              <a:spcBef>
                <a:spcPts val="1400"/>
              </a:spcBef>
              <a:spcAft>
                <a:spcPts val="0"/>
              </a:spcAft>
              <a:buSzPct val="100000"/>
              <a:buFont typeface="Noto Sans Symbols"/>
              <a:buChar char="⮚"/>
            </a:pPr>
            <a:r>
              <a:rPr lang="en-US" sz="2400">
                <a:latin typeface="Arial"/>
                <a:ea typeface="Arial"/>
                <a:cs typeface="Arial"/>
                <a:sym typeface="Arial"/>
              </a:rPr>
              <a:t>The Resolve Discrepancy: </a:t>
            </a:r>
            <a:br>
              <a:rPr lang="en-US" sz="2400">
                <a:latin typeface="Arial"/>
                <a:ea typeface="Arial"/>
                <a:cs typeface="Arial"/>
                <a:sym typeface="Arial"/>
              </a:rPr>
            </a:br>
            <a:r>
              <a:rPr lang="en-US" sz="2400">
                <a:latin typeface="Arial"/>
                <a:ea typeface="Arial"/>
                <a:cs typeface="Arial"/>
                <a:sym typeface="Arial"/>
              </a:rPr>
              <a:t>Non-participated Students </a:t>
            </a:r>
            <a:br>
              <a:rPr lang="en-US" sz="2400">
                <a:latin typeface="Arial"/>
                <a:ea typeface="Arial"/>
                <a:cs typeface="Arial"/>
                <a:sym typeface="Arial"/>
              </a:rPr>
            </a:br>
            <a:r>
              <a:rPr lang="en-US" sz="2400">
                <a:latin typeface="Arial"/>
                <a:ea typeface="Arial"/>
                <a:cs typeface="Arial"/>
                <a:sym typeface="Arial"/>
              </a:rPr>
              <a:t>window appears for the test that </a:t>
            </a:r>
            <a:br>
              <a:rPr lang="en-US" sz="2400">
                <a:latin typeface="Arial"/>
                <a:ea typeface="Arial"/>
                <a:cs typeface="Arial"/>
                <a:sym typeface="Arial"/>
              </a:rPr>
            </a:br>
            <a:r>
              <a:rPr lang="en-US" sz="2400">
                <a:latin typeface="Arial"/>
                <a:ea typeface="Arial"/>
                <a:cs typeface="Arial"/>
                <a:sym typeface="Arial"/>
              </a:rPr>
              <a:t>was not started </a:t>
            </a:r>
            <a:endParaRPr/>
          </a:p>
        </p:txBody>
      </p:sp>
      <p:pic>
        <p:nvPicPr>
          <p:cNvPr id="148" name="Google Shape;148;p20"/>
          <p:cNvPicPr preferRelativeResize="0"/>
          <p:nvPr/>
        </p:nvPicPr>
        <p:blipFill rotWithShape="1">
          <a:blip r:embed="rId3">
            <a:alphaModFix/>
          </a:blip>
          <a:srcRect b="0" l="0" r="0" t="0"/>
          <a:stretch/>
        </p:blipFill>
        <p:spPr>
          <a:xfrm>
            <a:off x="4941877" y="1737360"/>
            <a:ext cx="7250123" cy="476488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idx="1" type="body"/>
          </p:nvPr>
        </p:nvSpPr>
        <p:spPr>
          <a:xfrm>
            <a:off x="635250" y="1845725"/>
            <a:ext cx="10976700" cy="402330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sz="2400"/>
              <a:t>To assign a non-participation code to the discrepant test, click in the Assign Code column.</a:t>
            </a:r>
            <a:r>
              <a:rPr lang="en-US"/>
              <a:t> </a:t>
            </a:r>
            <a:endParaRPr/>
          </a:p>
          <a:p>
            <a:pPr indent="0" lvl="0" marL="91440" rtl="0" algn="l">
              <a:lnSpc>
                <a:spcPct val="90000"/>
              </a:lnSpc>
              <a:spcBef>
                <a:spcPts val="1400"/>
              </a:spcBef>
              <a:spcAft>
                <a:spcPts val="0"/>
              </a:spcAft>
              <a:buSzPts val="2000"/>
              <a:buNone/>
            </a:pPr>
            <a:r>
              <a:t/>
            </a:r>
            <a:endParaRPr/>
          </a:p>
        </p:txBody>
      </p:sp>
      <p:pic>
        <p:nvPicPr>
          <p:cNvPr id="154" name="Google Shape;154;p21"/>
          <p:cNvPicPr preferRelativeResize="0"/>
          <p:nvPr/>
        </p:nvPicPr>
        <p:blipFill rotWithShape="1">
          <a:blip r:embed="rId3">
            <a:alphaModFix/>
          </a:blip>
          <a:srcRect b="0" l="0" r="0" t="0"/>
          <a:stretch/>
        </p:blipFill>
        <p:spPr>
          <a:xfrm>
            <a:off x="1799775" y="2738500"/>
            <a:ext cx="8336125" cy="3130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