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Lst>
  <p:sldSz cx="12188825" cy="6858000"/>
  <p:notesSz cx="6858000" cy="9144000"/>
  <p:embeddedFontLst>
    <p:embeddedFont>
      <p:font typeface="Calibri" panose="020F0502020204030204" pitchFamily="34" charset="0"/>
      <p:regular r:id="rId96"/>
      <p:bold r:id="rId97"/>
      <p:italic r:id="rId98"/>
      <p:boldItalic r:id="rId99"/>
    </p:embeddedFont>
    <p:embeddedFont>
      <p:font typeface="Lobster" panose="020B0604020202020204" charset="0"/>
      <p:regular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guide id="3"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jhM2ITWbcabH4GAzgDBowLiAzu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42D289-000B-4B5F-A447-FE32D33E5C8A}">
  <a:tblStyle styleId="{4C42D289-000B-4B5F-A447-FE32D33E5C8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8AF187-CDEF-45FA-9F21-8D3259E2E5AC}"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39"/>
        <p:guide pos="100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5.fntdata"/><Relationship Id="rId105"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00538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Welcome! Folder contents: agenda, PPT notes, handouts, UAAG</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Housekeeping: coffee, tea, water, lunch, parking, restrooms, WIFI, download files</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Parking Lot: We will have chart paper and post its for you to post questions during breaks and lunch.</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endParaRPr/>
          </a:p>
        </p:txBody>
      </p:sp>
      <p:sp>
        <p:nvSpPr>
          <p:cNvPr id="145" name="Google Shape;145;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a:t>
            </a:fld>
            <a:endParaRPr/>
          </a:p>
        </p:txBody>
      </p:sp>
    </p:spTree>
    <p:extLst>
      <p:ext uri="{BB962C8B-B14F-4D97-AF65-F5344CB8AC3E}">
        <p14:creationId xmlns:p14="http://schemas.microsoft.com/office/powerpoint/2010/main" val="399965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218" name="Google Shape;218;p1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763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28" name="Google Shape;228;p11: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609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35" name="Google Shape;235;p12: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091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7f52f8fae_2_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7f52f8fae_2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87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7f52f8fae_2_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7f52f8fae_2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690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7f52f8fae_2_1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7f52f8fae_2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361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7f52f8fae_12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b7f52f8fae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2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70" name="Google Shape;270;p14: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6334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280" name="Google Shape;280;p1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3196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88" name="Google Shape;288;p16: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168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Introduce the OSIP Team</a:t>
            </a:r>
            <a:endParaRPr/>
          </a:p>
          <a:p>
            <a:pPr marL="0" lvl="0" indent="0" algn="l" rtl="0">
              <a:lnSpc>
                <a:spcPct val="100000"/>
              </a:lnSpc>
              <a:spcBef>
                <a:spcPts val="360"/>
              </a:spcBef>
              <a:spcAft>
                <a:spcPts val="0"/>
              </a:spcAft>
              <a:buClr>
                <a:schemeClr val="dk2"/>
              </a:buClr>
              <a:buSzPts val="1200"/>
              <a:buFont typeface="Arial"/>
              <a:buNone/>
            </a:pPr>
            <a:r>
              <a:rPr lang="en-US"/>
              <a:t>Thank all of the participants for taking the time to participate in the training. </a:t>
            </a:r>
            <a:endParaRPr/>
          </a:p>
          <a:p>
            <a:pPr marL="0" lvl="0" indent="0" algn="l" rtl="0">
              <a:lnSpc>
                <a:spcPct val="100000"/>
              </a:lnSpc>
              <a:spcBef>
                <a:spcPts val="360"/>
              </a:spcBef>
              <a:spcAft>
                <a:spcPts val="0"/>
              </a:spcAft>
              <a:buClr>
                <a:schemeClr val="dk2"/>
              </a:buClr>
              <a:buSzPts val="1200"/>
              <a:buFont typeface="Arial"/>
              <a:buNone/>
            </a:pPr>
            <a:r>
              <a:rPr lang="en-US"/>
              <a:t>We all hope to have a successful “testing season” this year with the few problems and minimal stress </a:t>
            </a:r>
            <a:endParaRPr/>
          </a:p>
        </p:txBody>
      </p:sp>
      <p:sp>
        <p:nvSpPr>
          <p:cNvPr id="154" name="Google Shape;154;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93170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SzPts val="1400"/>
              <a:buNone/>
            </a:pPr>
            <a:endParaRPr/>
          </a:p>
        </p:txBody>
      </p:sp>
      <p:sp>
        <p:nvSpPr>
          <p:cNvPr id="297" name="Google Shape;297;p17: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9992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SzPts val="1400"/>
              <a:buNone/>
            </a:pPr>
            <a:endParaRPr/>
          </a:p>
        </p:txBody>
      </p:sp>
      <p:sp>
        <p:nvSpPr>
          <p:cNvPr id="305" name="Google Shape;305;p1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9580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b8d1c56620_0_12:notes"/>
          <p:cNvSpPr txBox="1">
            <a:spLocks noGrp="1"/>
          </p:cNvSpPr>
          <p:nvPr>
            <p:ph type="body" idx="1"/>
          </p:nvPr>
        </p:nvSpPr>
        <p:spPr>
          <a:xfrm>
            <a:off x="690087" y="4413528"/>
            <a:ext cx="5520600" cy="4181100"/>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SzPts val="1400"/>
              <a:buNone/>
            </a:pPr>
            <a:endParaRPr/>
          </a:p>
        </p:txBody>
      </p:sp>
      <p:sp>
        <p:nvSpPr>
          <p:cNvPr id="313" name="Google Shape;313;gb8d1c56620_0_12: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561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b7f52f8fae_0_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b7f52f8fae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b7f52f8fae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2055573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40" name="Google Shape;340;p2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296109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b7ede172e5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b7ede172e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b7ede172e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583211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7f52f8fae_17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gb7f52f8fae_17_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5254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b7f52f8fae_1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b7f52f8fae_17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0689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7f52f8fae_17_1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b7f52f8fae_17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8891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3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328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9: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Overall and session goals and objectives.</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The Assessment Section would love to have every student demonstrate proficiency and have made every effort to develop the tools, resources, and procedures to make this possible. </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Assuming students have had a “high quality” opportunity to learn, the “testing system” allows students to train and practice prior to the assessment, have the appropriate supports during the tests, and provide schools and teachers with data to inform decision making.</a:t>
            </a:r>
            <a:endParaRPr/>
          </a:p>
        </p:txBody>
      </p:sp>
      <p:sp>
        <p:nvSpPr>
          <p:cNvPr id="160" name="Google Shape;160;p1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3183883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3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8843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b7f52f8fae_17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gb7f52f8fae_17_1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5650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b7f52f8fae_17_2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b7f52f8fae_17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1860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b7f52f8fae_17_2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b7f52f8fae_17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9177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0611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0778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22" name="Google Shape;422;p2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1017361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33" name="Google Shape;433;p2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1297433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40" name="Google Shape;440;p2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2575676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23dbe253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23dbe25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gb623dbe25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174897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6613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3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69" name="Google Shape;469;p3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40</a:t>
            </a:fld>
            <a:endParaRPr/>
          </a:p>
        </p:txBody>
      </p:sp>
    </p:spTree>
    <p:extLst>
      <p:ext uri="{BB962C8B-B14F-4D97-AF65-F5344CB8AC3E}">
        <p14:creationId xmlns:p14="http://schemas.microsoft.com/office/powerpoint/2010/main" val="2451512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77" name="Google Shape;477;p3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813438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92" name="Google Shape;492;p3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8516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112: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112: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18934286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507" name="Google Shape;507;p3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0871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3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24" name="Google Shape;524;p3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45</a:t>
            </a:fld>
            <a:endParaRPr/>
          </a:p>
        </p:txBody>
      </p:sp>
    </p:spTree>
    <p:extLst>
      <p:ext uri="{BB962C8B-B14F-4D97-AF65-F5344CB8AC3E}">
        <p14:creationId xmlns:p14="http://schemas.microsoft.com/office/powerpoint/2010/main" val="232289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3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0735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0: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536" name="Google Shape;536;p40: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7032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4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48" name="Google Shape;548;p4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48</a:t>
            </a:fld>
            <a:endParaRPr/>
          </a:p>
        </p:txBody>
      </p:sp>
    </p:spTree>
    <p:extLst>
      <p:ext uri="{BB962C8B-B14F-4D97-AF65-F5344CB8AC3E}">
        <p14:creationId xmlns:p14="http://schemas.microsoft.com/office/powerpoint/2010/main" val="910626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2: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554" name="Google Shape;554;p42: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317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7727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3: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562" name="Google Shape;562;p43: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1967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4: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571" name="Google Shape;571;p44: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8049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5: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580" name="Google Shape;580;p45: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0957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6: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588" name="Google Shape;588;p46: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5069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4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2395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0: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5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55</a:t>
            </a:fld>
            <a:endParaRPr/>
          </a:p>
        </p:txBody>
      </p:sp>
      <p:sp>
        <p:nvSpPr>
          <p:cNvPr id="608" name="Google Shape;608;p5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alohahsap.org is your “one stop shop” for Hawaii statewide assessments ---- resources and training, test delivery, and results and reporting.</a:t>
            </a:r>
            <a:endParaRPr/>
          </a:p>
          <a:p>
            <a:pPr marL="0" lvl="0" indent="0" algn="l" rtl="0">
              <a:lnSpc>
                <a:spcPct val="100000"/>
              </a:lnSpc>
              <a:spcBef>
                <a:spcPts val="360"/>
              </a:spcBef>
              <a:spcAft>
                <a:spcPts val="0"/>
              </a:spcAft>
              <a:buClr>
                <a:schemeClr val="dk2"/>
              </a:buClr>
              <a:buSzPts val="1200"/>
              <a:buFont typeface="Arial"/>
              <a:buNone/>
            </a:pPr>
            <a:endParaRPr/>
          </a:p>
        </p:txBody>
      </p:sp>
    </p:spTree>
    <p:extLst>
      <p:ext uri="{BB962C8B-B14F-4D97-AF65-F5344CB8AC3E}">
        <p14:creationId xmlns:p14="http://schemas.microsoft.com/office/powerpoint/2010/main" val="3688470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5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17" name="Google Shape;617;p5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56</a:t>
            </a:fld>
            <a:endParaRPr/>
          </a:p>
        </p:txBody>
      </p:sp>
    </p:spTree>
    <p:extLst>
      <p:ext uri="{BB962C8B-B14F-4D97-AF65-F5344CB8AC3E}">
        <p14:creationId xmlns:p14="http://schemas.microsoft.com/office/powerpoint/2010/main" val="18609050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623" name="Google Shape;623;p5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4231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5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647" name="Google Shape;647;p5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93601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5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64" name="Google Shape;664;p5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59</a:t>
            </a:fld>
            <a:endParaRPr/>
          </a:p>
        </p:txBody>
      </p:sp>
    </p:spTree>
    <p:extLst>
      <p:ext uri="{BB962C8B-B14F-4D97-AF65-F5344CB8AC3E}">
        <p14:creationId xmlns:p14="http://schemas.microsoft.com/office/powerpoint/2010/main" val="412588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7ba4809ea_1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7ba4809ea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b7ba4809ea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9833895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5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5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703" name="Google Shape;703;p5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60</a:t>
            </a:fld>
            <a:endParaRPr/>
          </a:p>
        </p:txBody>
      </p:sp>
    </p:spTree>
    <p:extLst>
      <p:ext uri="{BB962C8B-B14F-4D97-AF65-F5344CB8AC3E}">
        <p14:creationId xmlns:p14="http://schemas.microsoft.com/office/powerpoint/2010/main" val="24062483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6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6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712" name="Google Shape;712;p6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61</a:t>
            </a:fld>
            <a:endParaRPr/>
          </a:p>
        </p:txBody>
      </p:sp>
    </p:spTree>
    <p:extLst>
      <p:ext uri="{BB962C8B-B14F-4D97-AF65-F5344CB8AC3E}">
        <p14:creationId xmlns:p14="http://schemas.microsoft.com/office/powerpoint/2010/main" val="26440519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57: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5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62</a:t>
            </a:fld>
            <a:endParaRPr/>
          </a:p>
        </p:txBody>
      </p:sp>
      <p:sp>
        <p:nvSpPr>
          <p:cNvPr id="741" name="Google Shape;741;p5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Tree>
    <p:extLst>
      <p:ext uri="{BB962C8B-B14F-4D97-AF65-F5344CB8AC3E}">
        <p14:creationId xmlns:p14="http://schemas.microsoft.com/office/powerpoint/2010/main" val="5644715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5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5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797" name="Google Shape;797;p5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63</a:t>
            </a:fld>
            <a:endParaRPr/>
          </a:p>
        </p:txBody>
      </p:sp>
    </p:spTree>
    <p:extLst>
      <p:ext uri="{BB962C8B-B14F-4D97-AF65-F5344CB8AC3E}">
        <p14:creationId xmlns:p14="http://schemas.microsoft.com/office/powerpoint/2010/main" val="5648622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6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6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07" name="Google Shape;807;p6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64</a:t>
            </a:fld>
            <a:endParaRPr/>
          </a:p>
        </p:txBody>
      </p:sp>
    </p:spTree>
    <p:extLst>
      <p:ext uri="{BB962C8B-B14F-4D97-AF65-F5344CB8AC3E}">
        <p14:creationId xmlns:p14="http://schemas.microsoft.com/office/powerpoint/2010/main" val="31621584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6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6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15" name="Google Shape;815;p6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65</a:t>
            </a:fld>
            <a:endParaRPr/>
          </a:p>
        </p:txBody>
      </p:sp>
    </p:spTree>
    <p:extLst>
      <p:ext uri="{BB962C8B-B14F-4D97-AF65-F5344CB8AC3E}">
        <p14:creationId xmlns:p14="http://schemas.microsoft.com/office/powerpoint/2010/main" val="42500954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6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6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Printed copies of one English PIB per student and one translated PIB for identified ELL students whose parents have indicated their home language is a language other than English have been shipped to each school. If you need additional copies you can print them from alohahsap/HSA/ParentInformationBooklets</a:t>
            </a:r>
            <a:endParaRPr b="1" i="1" u="sng"/>
          </a:p>
        </p:txBody>
      </p:sp>
      <p:sp>
        <p:nvSpPr>
          <p:cNvPr id="823" name="Google Shape;823;p6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36059534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6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6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31" name="Google Shape;831;p68:notes"/>
          <p:cNvSpPr txBox="1">
            <a:spLocks noGrp="1"/>
          </p:cNvSpPr>
          <p:nvPr>
            <p:ph type="sldNum" idx="12"/>
          </p:nvPr>
        </p:nvSpPr>
        <p:spPr>
          <a:xfrm>
            <a:off x="3908892" y="8825443"/>
            <a:ext cx="2990374" cy="464582"/>
          </a:xfrm>
          <a:prstGeom prst="rect">
            <a:avLst/>
          </a:prstGeom>
          <a:noFill/>
          <a:ln>
            <a:noFill/>
          </a:ln>
        </p:spPr>
        <p:txBody>
          <a:bodyPr spcFirstLastPara="1" wrap="square" lIns="92525" tIns="46250" rIns="92525" bIns="4625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67</a:t>
            </a:fld>
            <a:endParaRPr/>
          </a:p>
        </p:txBody>
      </p:sp>
    </p:spTree>
    <p:extLst>
      <p:ext uri="{BB962C8B-B14F-4D97-AF65-F5344CB8AC3E}">
        <p14:creationId xmlns:p14="http://schemas.microsoft.com/office/powerpoint/2010/main" val="1879974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6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6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To log in to TIDE:</a:t>
            </a:r>
            <a:endParaRPr/>
          </a:p>
          <a:p>
            <a:pPr marL="0" lvl="0" indent="0" algn="l" rtl="0">
              <a:lnSpc>
                <a:spcPct val="100000"/>
              </a:lnSpc>
              <a:spcBef>
                <a:spcPts val="360"/>
              </a:spcBef>
              <a:spcAft>
                <a:spcPts val="0"/>
              </a:spcAft>
              <a:buClr>
                <a:schemeClr val="dk2"/>
              </a:buClr>
              <a:buSzPts val="1200"/>
              <a:buFont typeface="Arial"/>
              <a:buNone/>
            </a:pPr>
            <a:r>
              <a:rPr lang="en-US"/>
              <a:t>1. Open your web browser and navigate to the  HSAP portal at alohahsap.org.</a:t>
            </a:r>
            <a:endParaRPr/>
          </a:p>
          <a:p>
            <a:pPr marL="0" lvl="0" indent="0" algn="l" rtl="0">
              <a:lnSpc>
                <a:spcPct val="100000"/>
              </a:lnSpc>
              <a:spcBef>
                <a:spcPts val="360"/>
              </a:spcBef>
              <a:spcAft>
                <a:spcPts val="0"/>
              </a:spcAft>
              <a:buClr>
                <a:schemeClr val="dk2"/>
              </a:buClr>
              <a:buSzPts val="1200"/>
              <a:buFont typeface="Arial"/>
              <a:buNone/>
            </a:pPr>
            <a:r>
              <a:rPr lang="en-US"/>
              <a:t>2. Click on the assessment or exam you  will be administering.</a:t>
            </a:r>
            <a:endParaRPr/>
          </a:p>
          <a:p>
            <a:pPr marL="0" lvl="0" indent="0" algn="l" rtl="0">
              <a:lnSpc>
                <a:spcPct val="100000"/>
              </a:lnSpc>
              <a:spcBef>
                <a:spcPts val="360"/>
              </a:spcBef>
              <a:spcAft>
                <a:spcPts val="0"/>
              </a:spcAft>
              <a:buClr>
                <a:schemeClr val="dk2"/>
              </a:buClr>
              <a:buSzPts val="1200"/>
              <a:buFont typeface="Arial"/>
              <a:buNone/>
            </a:pPr>
            <a:r>
              <a:rPr lang="en-US"/>
              <a:t>3. Click the Teachers or  Test Coordinators / Administrators card .</a:t>
            </a:r>
            <a:endParaRPr/>
          </a:p>
          <a:p>
            <a:pPr marL="0" lvl="0" indent="0" algn="l" rtl="0">
              <a:lnSpc>
                <a:spcPct val="100000"/>
              </a:lnSpc>
              <a:spcBef>
                <a:spcPts val="360"/>
              </a:spcBef>
              <a:spcAft>
                <a:spcPts val="0"/>
              </a:spcAft>
              <a:buClr>
                <a:schemeClr val="dk2"/>
              </a:buClr>
              <a:buSzPts val="1200"/>
              <a:buFont typeface="Arial"/>
              <a:buNone/>
            </a:pPr>
            <a:r>
              <a:rPr lang="en-US"/>
              <a:t>4. Click the TIDE card. The Login page appears.</a:t>
            </a:r>
            <a:endParaRPr/>
          </a:p>
          <a:p>
            <a:pPr marL="0" lvl="0" indent="0" algn="l" rtl="0">
              <a:lnSpc>
                <a:spcPct val="100000"/>
              </a:lnSpc>
              <a:spcBef>
                <a:spcPts val="360"/>
              </a:spcBef>
              <a:spcAft>
                <a:spcPts val="0"/>
              </a:spcAft>
              <a:buClr>
                <a:schemeClr val="dk2"/>
              </a:buClr>
              <a:buSzPts val="1200"/>
              <a:buFont typeface="Arial"/>
              <a:buNone/>
            </a:pPr>
            <a:r>
              <a:rPr lang="en-US"/>
              <a:t>5. Enter your email address and password.</a:t>
            </a:r>
            <a:endParaRPr/>
          </a:p>
          <a:p>
            <a:pPr marL="0" lvl="0" indent="0" algn="l" rtl="0">
              <a:lnSpc>
                <a:spcPct val="100000"/>
              </a:lnSpc>
              <a:spcBef>
                <a:spcPts val="360"/>
              </a:spcBef>
              <a:spcAft>
                <a:spcPts val="0"/>
              </a:spcAft>
              <a:buClr>
                <a:schemeClr val="dk2"/>
              </a:buClr>
              <a:buSzPts val="1200"/>
              <a:buFont typeface="Arial"/>
              <a:buNone/>
            </a:pPr>
            <a:endParaRPr/>
          </a:p>
        </p:txBody>
      </p:sp>
      <p:sp>
        <p:nvSpPr>
          <p:cNvPr id="838" name="Google Shape;838;p6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68</a:t>
            </a:fld>
            <a:endParaRPr/>
          </a:p>
        </p:txBody>
      </p:sp>
    </p:spTree>
    <p:extLst>
      <p:ext uri="{BB962C8B-B14F-4D97-AF65-F5344CB8AC3E}">
        <p14:creationId xmlns:p14="http://schemas.microsoft.com/office/powerpoint/2010/main" val="38030053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73: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73: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General Resources: </a:t>
            </a:r>
            <a:r>
              <a:rPr lang="en-US"/>
              <a:t>This drop-down list allows you to access various resources needed for testing and hand-scoring materials.</a:t>
            </a:r>
            <a:endParaRPr/>
          </a:p>
          <a:p>
            <a:pPr marL="0" lvl="0" indent="0" algn="l" rtl="0">
              <a:lnSpc>
                <a:spcPct val="100000"/>
              </a:lnSpc>
              <a:spcBef>
                <a:spcPts val="360"/>
              </a:spcBef>
              <a:spcAft>
                <a:spcPts val="0"/>
              </a:spcAft>
              <a:buClr>
                <a:schemeClr val="dk1"/>
              </a:buClr>
              <a:buSzPts val="1200"/>
              <a:buFont typeface="Calibri"/>
              <a:buNone/>
            </a:pPr>
            <a:r>
              <a:rPr lang="en-US" b="1"/>
              <a:t>Help: </a:t>
            </a:r>
            <a:r>
              <a:rPr lang="en-US"/>
              <a:t>This button opens the online TIDE User Guide</a:t>
            </a:r>
            <a:endParaRPr/>
          </a:p>
          <a:p>
            <a:pPr marL="0" lvl="0" indent="0" algn="l" rtl="0">
              <a:lnSpc>
                <a:spcPct val="100000"/>
              </a:lnSpc>
              <a:spcBef>
                <a:spcPts val="360"/>
              </a:spcBef>
              <a:spcAft>
                <a:spcPts val="0"/>
              </a:spcAft>
              <a:buClr>
                <a:schemeClr val="dk1"/>
              </a:buClr>
              <a:buSzPts val="1200"/>
              <a:buFont typeface="Calibri"/>
              <a:buNone/>
            </a:pPr>
            <a:r>
              <a:rPr lang="en-US" b="1"/>
              <a:t>Inbox: </a:t>
            </a:r>
            <a:r>
              <a:rPr lang="en-US"/>
              <a:t>This is where you get your files that were downloaded</a:t>
            </a:r>
            <a:endParaRPr b="1"/>
          </a:p>
          <a:p>
            <a:pPr marL="0" lvl="0" indent="0" algn="l" rtl="0">
              <a:lnSpc>
                <a:spcPct val="100000"/>
              </a:lnSpc>
              <a:spcBef>
                <a:spcPts val="360"/>
              </a:spcBef>
              <a:spcAft>
                <a:spcPts val="0"/>
              </a:spcAft>
              <a:buClr>
                <a:schemeClr val="dk1"/>
              </a:buClr>
              <a:buSzPts val="1200"/>
              <a:buFont typeface="Calibri"/>
              <a:buNone/>
            </a:pPr>
            <a:r>
              <a:rPr lang="en-US" b="1"/>
              <a:t>Manage Account: </a:t>
            </a:r>
            <a:r>
              <a:rPr lang="en-US"/>
              <a:t>This drop-down list allows you to change your user role and set up your contact information.</a:t>
            </a:r>
            <a:endParaRPr/>
          </a:p>
          <a:p>
            <a:pPr marL="0" lvl="0" indent="0" algn="l" rtl="0">
              <a:lnSpc>
                <a:spcPct val="100000"/>
              </a:lnSpc>
              <a:spcBef>
                <a:spcPts val="360"/>
              </a:spcBef>
              <a:spcAft>
                <a:spcPts val="0"/>
              </a:spcAft>
              <a:buClr>
                <a:schemeClr val="dk1"/>
              </a:buClr>
              <a:buSzPts val="1200"/>
              <a:buFont typeface="Calibri"/>
              <a:buNone/>
            </a:pPr>
            <a:r>
              <a:rPr lang="en-US" b="1"/>
              <a:t>Log out: </a:t>
            </a:r>
            <a:r>
              <a:rPr lang="en-US"/>
              <a:t>This button logs you out of TIDE and related AIR systems.</a:t>
            </a:r>
            <a:endParaRPr/>
          </a:p>
          <a:p>
            <a:pPr marL="0" lvl="0" indent="0" algn="l" rtl="0">
              <a:lnSpc>
                <a:spcPct val="100000"/>
              </a:lnSpc>
              <a:spcBef>
                <a:spcPts val="360"/>
              </a:spcBef>
              <a:spcAft>
                <a:spcPts val="0"/>
              </a:spcAft>
              <a:buClr>
                <a:schemeClr val="dk1"/>
              </a:buClr>
              <a:buSzPts val="1200"/>
              <a:buFont typeface="Calibri"/>
              <a:buNone/>
            </a:pPr>
            <a:endParaRPr/>
          </a:p>
        </p:txBody>
      </p:sp>
      <p:sp>
        <p:nvSpPr>
          <p:cNvPr id="854" name="Google Shape;854;p73:notes"/>
          <p:cNvSpPr txBox="1">
            <a:spLocks noGrp="1"/>
          </p:cNvSpPr>
          <p:nvPr>
            <p:ph type="sldNum" idx="12"/>
          </p:nvPr>
        </p:nvSpPr>
        <p:spPr>
          <a:xfrm>
            <a:off x="3908892" y="8825443"/>
            <a:ext cx="2990374" cy="464582"/>
          </a:xfrm>
          <a:prstGeom prst="rect">
            <a:avLst/>
          </a:prstGeom>
          <a:noFill/>
          <a:ln>
            <a:noFill/>
          </a:ln>
        </p:spPr>
        <p:txBody>
          <a:bodyPr spcFirstLastPara="1" wrap="square" lIns="92525" tIns="46250" rIns="92525" bIns="4625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69</a:t>
            </a:fld>
            <a:endParaRPr/>
          </a:p>
        </p:txBody>
      </p:sp>
    </p:spTree>
    <p:extLst>
      <p:ext uri="{BB962C8B-B14F-4D97-AF65-F5344CB8AC3E}">
        <p14:creationId xmlns:p14="http://schemas.microsoft.com/office/powerpoint/2010/main" val="295496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7ba4809ea_1_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7ba4809ea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b7ba4809ea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5609464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7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7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69" name="Google Shape;869;p7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70</a:t>
            </a:fld>
            <a:endParaRPr/>
          </a:p>
        </p:txBody>
      </p:sp>
    </p:spTree>
    <p:extLst>
      <p:ext uri="{BB962C8B-B14F-4D97-AF65-F5344CB8AC3E}">
        <p14:creationId xmlns:p14="http://schemas.microsoft.com/office/powerpoint/2010/main" val="2817752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7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7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76" name="Google Shape;876;p7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71</a:t>
            </a:fld>
            <a:endParaRPr/>
          </a:p>
        </p:txBody>
      </p:sp>
    </p:spTree>
    <p:extLst>
      <p:ext uri="{BB962C8B-B14F-4D97-AF65-F5344CB8AC3E}">
        <p14:creationId xmlns:p14="http://schemas.microsoft.com/office/powerpoint/2010/main" val="3700713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7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7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84" name="Google Shape;884;p7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72</a:t>
            </a:fld>
            <a:endParaRPr/>
          </a:p>
        </p:txBody>
      </p:sp>
    </p:spTree>
    <p:extLst>
      <p:ext uri="{BB962C8B-B14F-4D97-AF65-F5344CB8AC3E}">
        <p14:creationId xmlns:p14="http://schemas.microsoft.com/office/powerpoint/2010/main" val="31753226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7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p7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90" name="Google Shape;890;p7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73</a:t>
            </a:fld>
            <a:endParaRPr/>
          </a:p>
        </p:txBody>
      </p:sp>
    </p:spTree>
    <p:extLst>
      <p:ext uri="{BB962C8B-B14F-4D97-AF65-F5344CB8AC3E}">
        <p14:creationId xmlns:p14="http://schemas.microsoft.com/office/powerpoint/2010/main" val="4089383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7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7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00" name="Google Shape;900;p7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74</a:t>
            </a:fld>
            <a:endParaRPr/>
          </a:p>
        </p:txBody>
      </p:sp>
    </p:spTree>
    <p:extLst>
      <p:ext uri="{BB962C8B-B14F-4D97-AF65-F5344CB8AC3E}">
        <p14:creationId xmlns:p14="http://schemas.microsoft.com/office/powerpoint/2010/main" val="16579025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76: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907" name="Google Shape;907;p76: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43082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77: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917" name="Google Shape;917;p77: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37488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7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926" name="Google Shape;926;p7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37140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37" name="Google Shape;937;p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78</a:t>
            </a:fld>
            <a:endParaRPr/>
          </a:p>
        </p:txBody>
      </p:sp>
    </p:spTree>
    <p:extLst>
      <p:ext uri="{BB962C8B-B14F-4D97-AF65-F5344CB8AC3E}">
        <p14:creationId xmlns:p14="http://schemas.microsoft.com/office/powerpoint/2010/main" val="28385502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9: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947" name="Google Shape;947;p79: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20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99" name="Google Shape;199;p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2968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8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8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60" name="Google Shape;960;p8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80</a:t>
            </a:fld>
            <a:endParaRPr/>
          </a:p>
        </p:txBody>
      </p:sp>
    </p:spTree>
    <p:extLst>
      <p:ext uri="{BB962C8B-B14F-4D97-AF65-F5344CB8AC3E}">
        <p14:creationId xmlns:p14="http://schemas.microsoft.com/office/powerpoint/2010/main" val="14769138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8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p8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68" name="Google Shape;968;p8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81</a:t>
            </a:fld>
            <a:endParaRPr/>
          </a:p>
        </p:txBody>
      </p:sp>
    </p:spTree>
    <p:extLst>
      <p:ext uri="{BB962C8B-B14F-4D97-AF65-F5344CB8AC3E}">
        <p14:creationId xmlns:p14="http://schemas.microsoft.com/office/powerpoint/2010/main" val="3550980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8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8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77" name="Google Shape;977;p8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82</a:t>
            </a:fld>
            <a:endParaRPr/>
          </a:p>
        </p:txBody>
      </p:sp>
    </p:spTree>
    <p:extLst>
      <p:ext uri="{BB962C8B-B14F-4D97-AF65-F5344CB8AC3E}">
        <p14:creationId xmlns:p14="http://schemas.microsoft.com/office/powerpoint/2010/main" val="26313499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8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p8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89" name="Google Shape;989;p8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83</a:t>
            </a:fld>
            <a:endParaRPr/>
          </a:p>
        </p:txBody>
      </p:sp>
    </p:spTree>
    <p:extLst>
      <p:ext uri="{BB962C8B-B14F-4D97-AF65-F5344CB8AC3E}">
        <p14:creationId xmlns:p14="http://schemas.microsoft.com/office/powerpoint/2010/main" val="25414799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8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7" name="Google Shape;997;p8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98" name="Google Shape;998;p8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84</a:t>
            </a:fld>
            <a:endParaRPr/>
          </a:p>
        </p:txBody>
      </p:sp>
    </p:spTree>
    <p:extLst>
      <p:ext uri="{BB962C8B-B14F-4D97-AF65-F5344CB8AC3E}">
        <p14:creationId xmlns:p14="http://schemas.microsoft.com/office/powerpoint/2010/main" val="37536785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87: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p8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1006" name="Google Shape;1006;p8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85</a:t>
            </a:fld>
            <a:endParaRPr/>
          </a:p>
        </p:txBody>
      </p:sp>
    </p:spTree>
    <p:extLst>
      <p:ext uri="{BB962C8B-B14F-4D97-AF65-F5344CB8AC3E}">
        <p14:creationId xmlns:p14="http://schemas.microsoft.com/office/powerpoint/2010/main" val="22635304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9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9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1016" name="Google Shape;1016;p9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86</a:t>
            </a:fld>
            <a:endParaRPr/>
          </a:p>
        </p:txBody>
      </p:sp>
    </p:spTree>
    <p:extLst>
      <p:ext uri="{BB962C8B-B14F-4D97-AF65-F5344CB8AC3E}">
        <p14:creationId xmlns:p14="http://schemas.microsoft.com/office/powerpoint/2010/main" val="36120692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93:notes"/>
          <p:cNvSpPr>
            <a:spLocks noGrp="1" noRot="1" noChangeAspect="1"/>
          </p:cNvSpPr>
          <p:nvPr>
            <p:ph type="sldImg" idx="2"/>
          </p:nvPr>
        </p:nvSpPr>
        <p:spPr>
          <a:xfrm>
            <a:off x="455613" y="249238"/>
            <a:ext cx="6105525" cy="3435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3" name="Google Shape;1023;p93: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Once a Test Incident is identified, you will need to input it into TIDE.</a:t>
            </a:r>
            <a:endParaRPr/>
          </a:p>
          <a:p>
            <a:pPr marL="0" lvl="0" indent="0" algn="l" rtl="0">
              <a:lnSpc>
                <a:spcPct val="100000"/>
              </a:lnSpc>
              <a:spcBef>
                <a:spcPts val="360"/>
              </a:spcBef>
              <a:spcAft>
                <a:spcPts val="0"/>
              </a:spcAft>
              <a:buClr>
                <a:schemeClr val="dk1"/>
              </a:buClr>
              <a:buSzPts val="1200"/>
              <a:buFont typeface="Calibri"/>
              <a:buNone/>
            </a:pPr>
            <a:r>
              <a:rPr lang="en-US"/>
              <a:t>This is how you enter a Test Security Incident in TIDE. </a:t>
            </a:r>
            <a:endParaRPr/>
          </a:p>
          <a:p>
            <a:pPr marL="0" lvl="0" indent="0" algn="l" rtl="0">
              <a:lnSpc>
                <a:spcPct val="100000"/>
              </a:lnSpc>
              <a:spcBef>
                <a:spcPts val="360"/>
              </a:spcBef>
              <a:spcAft>
                <a:spcPts val="0"/>
              </a:spcAft>
              <a:buClr>
                <a:schemeClr val="dk1"/>
              </a:buClr>
              <a:buSzPts val="1200"/>
              <a:buFont typeface="Calibri"/>
              <a:buNone/>
            </a:pPr>
            <a:r>
              <a:rPr lang="en-US"/>
              <a:t>*Read steps to input Test Incident into TIDE.</a:t>
            </a:r>
            <a:endParaRPr/>
          </a:p>
        </p:txBody>
      </p:sp>
      <p:sp>
        <p:nvSpPr>
          <p:cNvPr id="1024" name="Google Shape;1024;p93:notes"/>
          <p:cNvSpPr txBox="1">
            <a:spLocks noGrp="1"/>
          </p:cNvSpPr>
          <p:nvPr>
            <p:ph type="sldNum" idx="12"/>
          </p:nvPr>
        </p:nvSpPr>
        <p:spPr>
          <a:xfrm>
            <a:off x="3908892" y="8825443"/>
            <a:ext cx="2990374" cy="464582"/>
          </a:xfrm>
          <a:prstGeom prst="rect">
            <a:avLst/>
          </a:prstGeom>
          <a:noFill/>
          <a:ln>
            <a:noFill/>
          </a:ln>
        </p:spPr>
        <p:txBody>
          <a:bodyPr spcFirstLastPara="1" wrap="square" lIns="92525" tIns="46250" rIns="92525" bIns="462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solidFill>
                  <a:srgbClr val="000000"/>
                </a:solidFill>
              </a:rPr>
              <a:t>87</a:t>
            </a:fld>
            <a:endParaRPr>
              <a:solidFill>
                <a:srgbClr val="000000"/>
              </a:solidFill>
            </a:endParaRPr>
          </a:p>
        </p:txBody>
      </p:sp>
    </p:spTree>
    <p:extLst>
      <p:ext uri="{BB962C8B-B14F-4D97-AF65-F5344CB8AC3E}">
        <p14:creationId xmlns:p14="http://schemas.microsoft.com/office/powerpoint/2010/main" val="24496684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9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9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1034" name="Google Shape;1034;p9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88</a:t>
            </a:fld>
            <a:endParaRPr/>
          </a:p>
        </p:txBody>
      </p:sp>
    </p:spTree>
    <p:extLst>
      <p:ext uri="{BB962C8B-B14F-4D97-AF65-F5344CB8AC3E}">
        <p14:creationId xmlns:p14="http://schemas.microsoft.com/office/powerpoint/2010/main" val="12661439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9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p9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1043" name="Google Shape;1043;p9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89</a:t>
            </a:fld>
            <a:endParaRPr/>
          </a:p>
        </p:txBody>
      </p:sp>
    </p:spTree>
    <p:extLst>
      <p:ext uri="{BB962C8B-B14F-4D97-AF65-F5344CB8AC3E}">
        <p14:creationId xmlns:p14="http://schemas.microsoft.com/office/powerpoint/2010/main" val="285950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11" name="Google Shape;211;p9: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6485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9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1050" name="Google Shape;1050;p9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08200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b65f2092d7_0_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b65f2092d7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9" name="Google Shape;1059;gb65f2092d7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91</a:t>
            </a:fld>
            <a:endParaRPr/>
          </a:p>
        </p:txBody>
      </p:sp>
    </p:spTree>
    <p:extLst>
      <p:ext uri="{BB962C8B-B14F-4D97-AF65-F5344CB8AC3E}">
        <p14:creationId xmlns:p14="http://schemas.microsoft.com/office/powerpoint/2010/main" val="4063440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b65f2092d7_0_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b65f2092d7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7" name="Google Shape;1067;gb65f2092d7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92</a:t>
            </a:fld>
            <a:endParaRPr/>
          </a:p>
        </p:txBody>
      </p:sp>
    </p:spTree>
    <p:extLst>
      <p:ext uri="{BB962C8B-B14F-4D97-AF65-F5344CB8AC3E}">
        <p14:creationId xmlns:p14="http://schemas.microsoft.com/office/powerpoint/2010/main" val="25790668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97: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072" name="Google Shape;1072;p97: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304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
        <p:cNvGrpSpPr/>
        <p:nvPr/>
      </p:nvGrpSpPr>
      <p:grpSpPr>
        <a:xfrm>
          <a:off x="0" y="0"/>
          <a:ext cx="0" cy="0"/>
          <a:chOff x="0" y="0"/>
          <a:chExt cx="0" cy="0"/>
        </a:xfrm>
      </p:grpSpPr>
      <p:sp>
        <p:nvSpPr>
          <p:cNvPr id="27" name="Google Shape;27;p103"/>
          <p:cNvSpPr txBox="1"/>
          <p:nvPr/>
        </p:nvSpPr>
        <p:spPr>
          <a:xfrm>
            <a:off x="10815467" y="5807075"/>
            <a:ext cx="245469" cy="3698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103"/>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43F49"/>
              </a:buClr>
              <a:buSzPts val="1400"/>
              <a:buFont typeface="Arial"/>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103"/>
          <p:cNvSpPr txBox="1">
            <a:spLocks noGrp="1"/>
          </p:cNvSpPr>
          <p:nvPr>
            <p:ph type="sldNum" idx="12"/>
          </p:nvPr>
        </p:nvSpPr>
        <p:spPr>
          <a:xfrm>
            <a:off x="11579384" y="6510896"/>
            <a:ext cx="60944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111"/>
          <p:cNvSpPr/>
          <p:nvPr/>
        </p:nvSpPr>
        <p:spPr>
          <a:xfrm>
            <a:off x="4875529" y="-8466"/>
            <a:ext cx="7313295" cy="6858000"/>
          </a:xfrm>
          <a:prstGeom prst="rect">
            <a:avLst/>
          </a:prstGeom>
          <a:solidFill>
            <a:srgbClr val="C1CBD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111"/>
          <p:cNvSpPr txBox="1">
            <a:spLocks noGrp="1"/>
          </p:cNvSpPr>
          <p:nvPr>
            <p:ph type="title"/>
          </p:nvPr>
        </p:nvSpPr>
        <p:spPr>
          <a:xfrm>
            <a:off x="1446426" y="365919"/>
            <a:ext cx="3293422" cy="137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2800"/>
              <a:buFont typeface="Arial"/>
              <a:buNone/>
              <a:defRPr sz="2800" b="0" cap="none">
                <a:solidFill>
                  <a:srgbClr val="343F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11"/>
          <p:cNvSpPr/>
          <p:nvPr/>
        </p:nvSpPr>
        <p:spPr>
          <a:xfrm>
            <a:off x="-8872" y="5631204"/>
            <a:ext cx="1216152" cy="1209764"/>
          </a:xfrm>
          <a:prstGeom prst="rect">
            <a:avLst/>
          </a:prstGeom>
          <a:solidFill>
            <a:srgbClr val="465562">
              <a:alpha val="74117"/>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111" descr="An empty placeholder to add an image. Click on the placeholder and select the image that you wish to add"/>
          <p:cNvSpPr>
            <a:spLocks noGrp="1"/>
          </p:cNvSpPr>
          <p:nvPr>
            <p:ph type="pic" idx="2"/>
          </p:nvPr>
        </p:nvSpPr>
        <p:spPr>
          <a:xfrm>
            <a:off x="5180250" y="482600"/>
            <a:ext cx="6857761" cy="56896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40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l" rtl="0">
              <a:lnSpc>
                <a:spcPct val="90000"/>
              </a:lnSpc>
              <a:spcBef>
                <a:spcPts val="6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7" name="Google Shape;117;p111"/>
          <p:cNvSpPr txBox="1">
            <a:spLocks noGrp="1"/>
          </p:cNvSpPr>
          <p:nvPr>
            <p:ph type="body" idx="1"/>
          </p:nvPr>
        </p:nvSpPr>
        <p:spPr>
          <a:xfrm>
            <a:off x="1446426" y="1886215"/>
            <a:ext cx="3293422" cy="4343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400"/>
              </a:spcBef>
              <a:spcAft>
                <a:spcPts val="0"/>
              </a:spcAft>
              <a:buClr>
                <a:schemeClr val="dk1"/>
              </a:buClr>
              <a:buSzPts val="2000"/>
              <a:buNone/>
              <a:defRPr sz="2000">
                <a:solidFill>
                  <a:schemeClr val="dk1"/>
                </a:solidFill>
              </a:defRPr>
            </a:lvl1pPr>
            <a:lvl2pPr marL="914400" lvl="1" indent="-228600" algn="l">
              <a:lnSpc>
                <a:spcPct val="90000"/>
              </a:lnSpc>
              <a:spcBef>
                <a:spcPts val="600"/>
              </a:spcBef>
              <a:spcAft>
                <a:spcPts val="0"/>
              </a:spcAft>
              <a:buClr>
                <a:schemeClr val="dk1"/>
              </a:buClr>
              <a:buSzPts val="1200"/>
              <a:buNone/>
              <a:defRPr sz="1200"/>
            </a:lvl2pPr>
            <a:lvl3pPr marL="1371600" lvl="2" indent="-228600" algn="l">
              <a:lnSpc>
                <a:spcPct val="90000"/>
              </a:lnSpc>
              <a:spcBef>
                <a:spcPts val="600"/>
              </a:spcBef>
              <a:spcAft>
                <a:spcPts val="0"/>
              </a:spcAft>
              <a:buClr>
                <a:schemeClr val="dk1"/>
              </a:buClr>
              <a:buSzPts val="1000"/>
              <a:buNone/>
              <a:defRPr sz="1000"/>
            </a:lvl3pPr>
            <a:lvl4pPr marL="1828800" lvl="3" indent="-228600" algn="l">
              <a:lnSpc>
                <a:spcPct val="90000"/>
              </a:lnSpc>
              <a:spcBef>
                <a:spcPts val="600"/>
              </a:spcBef>
              <a:spcAft>
                <a:spcPts val="0"/>
              </a:spcAft>
              <a:buClr>
                <a:schemeClr val="dk1"/>
              </a:buClr>
              <a:buSzPts val="900"/>
              <a:buNone/>
              <a:defRPr sz="900"/>
            </a:lvl4pPr>
            <a:lvl5pPr marL="2286000" lvl="4" indent="-228600" algn="l">
              <a:lnSpc>
                <a:spcPct val="90000"/>
              </a:lnSpc>
              <a:spcBef>
                <a:spcPts val="600"/>
              </a:spcBef>
              <a:spcAft>
                <a:spcPts val="0"/>
              </a:spcAft>
              <a:buClr>
                <a:schemeClr val="dk1"/>
              </a:buClr>
              <a:buSzPts val="900"/>
              <a:buNone/>
              <a:defRPr sz="900"/>
            </a:lvl5pPr>
            <a:lvl6pPr marL="2743200" lvl="5" indent="-228600" algn="l">
              <a:lnSpc>
                <a:spcPct val="90000"/>
              </a:lnSpc>
              <a:spcBef>
                <a:spcPts val="600"/>
              </a:spcBef>
              <a:spcAft>
                <a:spcPts val="0"/>
              </a:spcAft>
              <a:buClr>
                <a:schemeClr val="dk1"/>
              </a:buClr>
              <a:buSzPts val="900"/>
              <a:buNone/>
              <a:defRPr sz="900"/>
            </a:lvl6pPr>
            <a:lvl7pPr marL="3200400" lvl="6" indent="-228600" algn="l">
              <a:lnSpc>
                <a:spcPct val="90000"/>
              </a:lnSpc>
              <a:spcBef>
                <a:spcPts val="600"/>
              </a:spcBef>
              <a:spcAft>
                <a:spcPts val="0"/>
              </a:spcAft>
              <a:buClr>
                <a:schemeClr val="dk1"/>
              </a:buClr>
              <a:buSzPts val="900"/>
              <a:buNone/>
              <a:defRPr sz="900"/>
            </a:lvl7pPr>
            <a:lvl8pPr marL="3657600" lvl="7" indent="-228600" algn="l">
              <a:lnSpc>
                <a:spcPct val="90000"/>
              </a:lnSpc>
              <a:spcBef>
                <a:spcPts val="600"/>
              </a:spcBef>
              <a:spcAft>
                <a:spcPts val="0"/>
              </a:spcAft>
              <a:buClr>
                <a:schemeClr val="dk1"/>
              </a:buClr>
              <a:buSzPts val="900"/>
              <a:buNone/>
              <a:defRPr sz="900"/>
            </a:lvl8pPr>
            <a:lvl9pPr marL="4114800" lvl="8" indent="-228600" algn="l">
              <a:lnSpc>
                <a:spcPct val="90000"/>
              </a:lnSpc>
              <a:spcBef>
                <a:spcPts val="600"/>
              </a:spcBef>
              <a:spcAft>
                <a:spcPts val="0"/>
              </a:spcAft>
              <a:buClr>
                <a:schemeClr val="dk1"/>
              </a:buClr>
              <a:buSzPts val="900"/>
              <a:buNone/>
              <a:defRPr sz="900"/>
            </a:lvl9pPr>
          </a:lstStyle>
          <a:p>
            <a:endParaRPr/>
          </a:p>
        </p:txBody>
      </p:sp>
      <p:sp>
        <p:nvSpPr>
          <p:cNvPr id="118" name="Google Shape;118;p111"/>
          <p:cNvSpPr/>
          <p:nvPr/>
        </p:nvSpPr>
        <p:spPr>
          <a:xfrm>
            <a:off x="11713898" y="6354762"/>
            <a:ext cx="474928" cy="503237"/>
          </a:xfrm>
          <a:prstGeom prst="rect">
            <a:avLst/>
          </a:prstGeom>
          <a:solidFill>
            <a:srgbClr val="6A8093">
              <a:alpha val="8901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111"/>
          <p:cNvSpPr/>
          <p:nvPr/>
        </p:nvSpPr>
        <p:spPr>
          <a:xfrm>
            <a:off x="-7282" y="0"/>
            <a:ext cx="1216152" cy="6858000"/>
          </a:xfrm>
          <a:prstGeom prst="rect">
            <a:avLst/>
          </a:prstGeom>
          <a:solidFill>
            <a:srgbClr val="6A8093">
              <a:alpha val="86666"/>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0" name="Google Shape;120;p111"/>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sp>
        <p:nvSpPr>
          <p:cNvPr id="121" name="Google Shape;121;p111"/>
          <p:cNvSpPr/>
          <p:nvPr/>
        </p:nvSpPr>
        <p:spPr>
          <a:xfrm>
            <a:off x="0" y="0"/>
            <a:ext cx="1216152" cy="1549400"/>
          </a:xfrm>
          <a:prstGeom prst="rect">
            <a:avLst/>
          </a:prstGeom>
          <a:solidFill>
            <a:srgbClr val="465562">
              <a:alpha val="74117"/>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2" name="Google Shape;122;p111"/>
          <p:cNvCxnSpPr/>
          <p:nvPr/>
        </p:nvCxnSpPr>
        <p:spPr>
          <a:xfrm>
            <a:off x="-15345" y="1552339"/>
            <a:ext cx="1246842" cy="11928"/>
          </a:xfrm>
          <a:prstGeom prst="straightConnector1">
            <a:avLst/>
          </a:prstGeom>
          <a:noFill/>
          <a:ln w="19050" cap="flat" cmpd="sng">
            <a:solidFill>
              <a:schemeClr val="lt1"/>
            </a:solidFill>
            <a:prstDash val="solid"/>
            <a:miter lim="800000"/>
            <a:headEnd type="none" w="sm" len="sm"/>
            <a:tailEnd type="none" w="sm" len="sm"/>
          </a:ln>
        </p:spPr>
      </p:cxnSp>
      <p:pic>
        <p:nvPicPr>
          <p:cNvPr id="123" name="Google Shape;123;p111" descr="Home - SmarterBalanced"/>
          <p:cNvPicPr preferRelativeResize="0"/>
          <p:nvPr/>
        </p:nvPicPr>
        <p:blipFill rotWithShape="1">
          <a:blip r:embed="rId2">
            <a:alphaModFix/>
          </a:blip>
          <a:srcRect l="10105" t="8128" r="9474" b="9604"/>
          <a:stretch/>
        </p:blipFill>
        <p:spPr>
          <a:xfrm>
            <a:off x="170984" y="78366"/>
            <a:ext cx="904875" cy="752475"/>
          </a:xfrm>
          <a:prstGeom prst="rect">
            <a:avLst/>
          </a:prstGeom>
          <a:noFill/>
          <a:ln>
            <a:noFill/>
          </a:ln>
        </p:spPr>
      </p:pic>
      <p:sp>
        <p:nvSpPr>
          <p:cNvPr id="124" name="Google Shape;124;p111"/>
          <p:cNvSpPr txBox="1"/>
          <p:nvPr/>
        </p:nvSpPr>
        <p:spPr>
          <a:xfrm>
            <a:off x="-24279" y="948921"/>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125" name="Google Shape;125;p111"/>
          <p:cNvSpPr/>
          <p:nvPr/>
        </p:nvSpPr>
        <p:spPr>
          <a:xfrm>
            <a:off x="1226584" y="6354763"/>
            <a:ext cx="10481222" cy="514206"/>
          </a:xfrm>
          <a:prstGeom prst="rect">
            <a:avLst/>
          </a:prstGeom>
          <a:solidFill>
            <a:srgbClr val="879AA8">
              <a:alpha val="8901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111"/>
          <p:cNvSpPr txBox="1"/>
          <p:nvPr/>
        </p:nvSpPr>
        <p:spPr>
          <a:xfrm>
            <a:off x="1332381" y="6435047"/>
            <a:ext cx="1024843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pic>
        <p:nvPicPr>
          <p:cNvPr id="127" name="Google Shape;127;p111"/>
          <p:cNvPicPr preferRelativeResize="0"/>
          <p:nvPr/>
        </p:nvPicPr>
        <p:blipFill rotWithShape="1">
          <a:blip r:embed="rId3">
            <a:alphaModFix/>
          </a:blip>
          <a:srcRect/>
          <a:stretch/>
        </p:blipFill>
        <p:spPr>
          <a:xfrm>
            <a:off x="85553" y="2829735"/>
            <a:ext cx="1045045" cy="1129779"/>
          </a:xfrm>
          <a:prstGeom prst="rect">
            <a:avLst/>
          </a:prstGeom>
          <a:noFill/>
          <a:ln>
            <a:noFill/>
          </a:ln>
        </p:spPr>
      </p:pic>
      <p:sp>
        <p:nvSpPr>
          <p:cNvPr id="128" name="Google Shape;128;p111"/>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129" name="Google Shape;129;p111"/>
          <p:cNvSpPr/>
          <p:nvPr/>
        </p:nvSpPr>
        <p:spPr>
          <a:xfrm>
            <a:off x="-8872" y="5638800"/>
            <a:ext cx="1216152" cy="1219200"/>
          </a:xfrm>
          <a:prstGeom prst="rect">
            <a:avLst/>
          </a:prstGeom>
          <a:solidFill>
            <a:srgbClr val="465562">
              <a:alpha val="74117"/>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0" name="Google Shape;130;p111"/>
          <p:cNvPicPr preferRelativeResize="0"/>
          <p:nvPr/>
        </p:nvPicPr>
        <p:blipFill rotWithShape="1">
          <a:blip r:embed="rId4">
            <a:alphaModFix/>
          </a:blip>
          <a:srcRect/>
          <a:stretch/>
        </p:blipFill>
        <p:spPr>
          <a:xfrm rot="-747568">
            <a:off x="238991" y="6005337"/>
            <a:ext cx="738170" cy="773628"/>
          </a:xfrm>
          <a:prstGeom prst="rect">
            <a:avLst/>
          </a:prstGeom>
          <a:noFill/>
          <a:ln>
            <a:noFill/>
          </a:ln>
        </p:spPr>
      </p:pic>
      <p:sp>
        <p:nvSpPr>
          <p:cNvPr id="131" name="Google Shape;131;p111"/>
          <p:cNvSpPr/>
          <p:nvPr/>
        </p:nvSpPr>
        <p:spPr>
          <a:xfrm>
            <a:off x="260866"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01"/>
          <p:cNvSpPr txBox="1">
            <a:spLocks noGrp="1"/>
          </p:cNvSpPr>
          <p:nvPr>
            <p:ph type="title"/>
          </p:nvPr>
        </p:nvSpPr>
        <p:spPr>
          <a:xfrm>
            <a:off x="1575799" y="154788"/>
            <a:ext cx="9782700" cy="1239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74EA7"/>
              </a:buClr>
              <a:buSzPts val="1800"/>
              <a:buNone/>
              <a:defRPr>
                <a:solidFill>
                  <a:srgbClr val="674EA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1"/>
          <p:cNvSpPr txBox="1">
            <a:spLocks noGrp="1"/>
          </p:cNvSpPr>
          <p:nvPr>
            <p:ph type="body" idx="1"/>
          </p:nvPr>
        </p:nvSpPr>
        <p:spPr>
          <a:xfrm>
            <a:off x="1635374" y="1559425"/>
            <a:ext cx="97827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4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33"/>
        <p:cNvGrpSpPr/>
        <p:nvPr/>
      </p:nvGrpSpPr>
      <p:grpSpPr>
        <a:xfrm>
          <a:off x="0" y="0"/>
          <a:ext cx="0" cy="0"/>
          <a:chOff x="0" y="0"/>
          <a:chExt cx="0" cy="0"/>
        </a:xfrm>
      </p:grpSpPr>
      <p:sp>
        <p:nvSpPr>
          <p:cNvPr id="34" name="Google Shape;34;p104"/>
          <p:cNvSpPr/>
          <p:nvPr/>
        </p:nvSpPr>
        <p:spPr>
          <a:xfrm>
            <a:off x="15350" y="6226486"/>
            <a:ext cx="12188700" cy="631500"/>
          </a:xfrm>
          <a:prstGeom prst="rect">
            <a:avLst/>
          </a:prstGeom>
          <a:solidFill>
            <a:srgbClr val="8E7CC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104"/>
          <p:cNvSpPr/>
          <p:nvPr/>
        </p:nvSpPr>
        <p:spPr>
          <a:xfrm>
            <a:off x="11579384" y="6226460"/>
            <a:ext cx="609441" cy="631539"/>
          </a:xfrm>
          <a:prstGeom prst="rect">
            <a:avLst/>
          </a:prstGeom>
          <a:solidFill>
            <a:srgbClr val="674EA7"/>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6" name="Google Shape;36;p104"/>
          <p:cNvCxnSpPr/>
          <p:nvPr/>
        </p:nvCxnSpPr>
        <p:spPr>
          <a:xfrm>
            <a:off x="11573293" y="5638800"/>
            <a:ext cx="0" cy="1219200"/>
          </a:xfrm>
          <a:prstGeom prst="straightConnector1">
            <a:avLst/>
          </a:prstGeom>
          <a:noFill/>
          <a:ln w="19050" cap="flat" cmpd="sng">
            <a:solidFill>
              <a:schemeClr val="lt1"/>
            </a:solidFill>
            <a:prstDash val="solid"/>
            <a:miter lim="800000"/>
            <a:headEnd type="none" w="sm" len="sm"/>
            <a:tailEnd type="none" w="sm" len="sm"/>
          </a:ln>
        </p:spPr>
      </p:cxnSp>
      <p:cxnSp>
        <p:nvCxnSpPr>
          <p:cNvPr id="37" name="Google Shape;37;p104"/>
          <p:cNvCxnSpPr/>
          <p:nvPr/>
        </p:nvCxnSpPr>
        <p:spPr>
          <a:xfrm>
            <a:off x="1218884" y="0"/>
            <a:ext cx="0" cy="6858000"/>
          </a:xfrm>
          <a:prstGeom prst="straightConnector1">
            <a:avLst/>
          </a:prstGeom>
          <a:noFill/>
          <a:ln w="19050" cap="flat" cmpd="sng">
            <a:solidFill>
              <a:schemeClr val="lt1"/>
            </a:solidFill>
            <a:prstDash val="solid"/>
            <a:miter lim="800000"/>
            <a:headEnd type="none" w="sm" len="sm"/>
            <a:tailEnd type="none" w="sm" len="sm"/>
          </a:ln>
        </p:spPr>
      </p:cxnSp>
      <p:sp>
        <p:nvSpPr>
          <p:cNvPr id="38" name="Google Shape;38;p104"/>
          <p:cNvSpPr/>
          <p:nvPr/>
        </p:nvSpPr>
        <p:spPr>
          <a:xfrm>
            <a:off x="2675" y="0"/>
            <a:ext cx="1216200" cy="6858000"/>
          </a:xfrm>
          <a:prstGeom prst="rect">
            <a:avLst/>
          </a:prstGeom>
          <a:solidFill>
            <a:srgbClr val="8E7CC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9" name="Google Shape;39;p104"/>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sp>
        <p:nvSpPr>
          <p:cNvPr id="40" name="Google Shape;40;p104"/>
          <p:cNvSpPr txBox="1"/>
          <p:nvPr/>
        </p:nvSpPr>
        <p:spPr>
          <a:xfrm>
            <a:off x="2536379" y="6359494"/>
            <a:ext cx="673417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sp>
        <p:nvSpPr>
          <p:cNvPr id="41" name="Google Shape;41;p104"/>
          <p:cNvSpPr/>
          <p:nvPr/>
        </p:nvSpPr>
        <p:spPr>
          <a:xfrm>
            <a:off x="0" y="0"/>
            <a:ext cx="1216152" cy="1534732"/>
          </a:xfrm>
          <a:prstGeom prst="rect">
            <a:avLst/>
          </a:prstGeom>
          <a:solidFill>
            <a:srgbClr val="674EA7"/>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2" name="Google Shape;42;p104"/>
          <p:cNvCxnSpPr/>
          <p:nvPr/>
        </p:nvCxnSpPr>
        <p:spPr>
          <a:xfrm>
            <a:off x="15345" y="1556671"/>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43" name="Google Shape;43;p104" descr="Home - SmarterBalanced"/>
          <p:cNvPicPr preferRelativeResize="0"/>
          <p:nvPr/>
        </p:nvPicPr>
        <p:blipFill rotWithShape="1">
          <a:blip r:embed="rId2">
            <a:alphaModFix/>
          </a:blip>
          <a:srcRect l="10105" t="8128" r="9474" b="9604"/>
          <a:stretch/>
        </p:blipFill>
        <p:spPr>
          <a:xfrm>
            <a:off x="212867" y="86833"/>
            <a:ext cx="904875" cy="752475"/>
          </a:xfrm>
          <a:prstGeom prst="rect">
            <a:avLst/>
          </a:prstGeom>
          <a:noFill/>
          <a:ln>
            <a:noFill/>
          </a:ln>
        </p:spPr>
      </p:pic>
      <p:sp>
        <p:nvSpPr>
          <p:cNvPr id="44" name="Google Shape;44;p104"/>
          <p:cNvSpPr txBox="1"/>
          <p:nvPr/>
        </p:nvSpPr>
        <p:spPr>
          <a:xfrm>
            <a:off x="-39624" y="865549"/>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pic>
        <p:nvPicPr>
          <p:cNvPr id="45" name="Google Shape;45;p104"/>
          <p:cNvPicPr preferRelativeResize="0"/>
          <p:nvPr/>
        </p:nvPicPr>
        <p:blipFill rotWithShape="1">
          <a:blip r:embed="rId3">
            <a:alphaModFix/>
          </a:blip>
          <a:srcRect/>
          <a:stretch/>
        </p:blipFill>
        <p:spPr>
          <a:xfrm>
            <a:off x="85553" y="2829735"/>
            <a:ext cx="1045045" cy="1129779"/>
          </a:xfrm>
          <a:prstGeom prst="rect">
            <a:avLst/>
          </a:prstGeom>
          <a:noFill/>
          <a:ln>
            <a:noFill/>
          </a:ln>
        </p:spPr>
      </p:pic>
      <p:sp>
        <p:nvSpPr>
          <p:cNvPr id="46" name="Google Shape;46;p104"/>
          <p:cNvSpPr txBox="1">
            <a:spLocks noGrp="1"/>
          </p:cNvSpPr>
          <p:nvPr>
            <p:ph type="title"/>
          </p:nvPr>
        </p:nvSpPr>
        <p:spPr>
          <a:xfrm>
            <a:off x="1593436" y="177800"/>
            <a:ext cx="10368376"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4"/>
          <p:cNvSpPr txBox="1">
            <a:spLocks noGrp="1"/>
          </p:cNvSpPr>
          <p:nvPr>
            <p:ph type="body" idx="1"/>
          </p:nvPr>
        </p:nvSpPr>
        <p:spPr>
          <a:xfrm>
            <a:off x="3046861" y="1388763"/>
            <a:ext cx="103683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4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8" name="Google Shape;48;p104"/>
          <p:cNvSpPr/>
          <p:nvPr/>
        </p:nvSpPr>
        <p:spPr>
          <a:xfrm>
            <a:off x="2663" y="5664300"/>
            <a:ext cx="1216200" cy="1168200"/>
          </a:xfrm>
          <a:prstGeom prst="rect">
            <a:avLst/>
          </a:prstGeom>
          <a:solidFill>
            <a:srgbClr val="674EA7"/>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9" name="Google Shape;49;p104"/>
          <p:cNvPicPr preferRelativeResize="0"/>
          <p:nvPr/>
        </p:nvPicPr>
        <p:blipFill rotWithShape="1">
          <a:blip r:embed="rId4">
            <a:alphaModFix/>
          </a:blip>
          <a:srcRect/>
          <a:stretch/>
        </p:blipFill>
        <p:spPr>
          <a:xfrm rot="-747570">
            <a:off x="238992" y="6019358"/>
            <a:ext cx="738170" cy="773628"/>
          </a:xfrm>
          <a:prstGeom prst="rect">
            <a:avLst/>
          </a:prstGeom>
          <a:noFill/>
          <a:ln>
            <a:noFill/>
          </a:ln>
        </p:spPr>
      </p:pic>
      <p:sp>
        <p:nvSpPr>
          <p:cNvPr id="50" name="Google Shape;50;p104"/>
          <p:cNvSpPr/>
          <p:nvPr/>
        </p:nvSpPr>
        <p:spPr>
          <a:xfrm>
            <a:off x="260867" y="5684380"/>
            <a:ext cx="6945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sp>
        <p:nvSpPr>
          <p:cNvPr id="51" name="Google Shape;51;p104"/>
          <p:cNvSpPr txBox="1">
            <a:spLocks noGrp="1"/>
          </p:cNvSpPr>
          <p:nvPr>
            <p:ph type="sldNum" idx="12"/>
          </p:nvPr>
        </p:nvSpPr>
        <p:spPr>
          <a:xfrm>
            <a:off x="11573303" y="6359650"/>
            <a:ext cx="615600" cy="3651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5"/>
          <p:cNvSpPr txBox="1">
            <a:spLocks noGrp="1"/>
          </p:cNvSpPr>
          <p:nvPr>
            <p:ph type="sldNum" idx="12"/>
          </p:nvPr>
        </p:nvSpPr>
        <p:spPr>
          <a:xfrm>
            <a:off x="11522955" y="6510896"/>
            <a:ext cx="66587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02"/>
          <p:cNvSpPr txBox="1">
            <a:spLocks noGrp="1"/>
          </p:cNvSpPr>
          <p:nvPr>
            <p:ph type="title"/>
          </p:nvPr>
        </p:nvSpPr>
        <p:spPr>
          <a:xfrm>
            <a:off x="609450" y="274630"/>
            <a:ext cx="10969800" cy="7002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rgbClr val="343F49"/>
              </a:buClr>
              <a:buSzPts val="1400"/>
              <a:buFont typeface="Arial"/>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102"/>
          <p:cNvSpPr txBox="1">
            <a:spLocks noGrp="1"/>
          </p:cNvSpPr>
          <p:nvPr>
            <p:ph type="body" idx="1"/>
          </p:nvPr>
        </p:nvSpPr>
        <p:spPr>
          <a:xfrm>
            <a:off x="1610499" y="1505625"/>
            <a:ext cx="9892800" cy="4501800"/>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a:lvl1pPr>
            <a:lvl2pPr marL="914400" lvl="1" indent="-406400" algn="l">
              <a:lnSpc>
                <a:spcPct val="90000"/>
              </a:lnSpc>
              <a:spcBef>
                <a:spcPts val="0"/>
              </a:spcBef>
              <a:spcAft>
                <a:spcPts val="0"/>
              </a:spcAft>
              <a:buClr>
                <a:schemeClr val="dk1"/>
              </a:buClr>
              <a:buSzPts val="2800"/>
              <a:buChar char="–"/>
              <a:defRPr/>
            </a:lvl2pPr>
            <a:lvl3pPr marL="1371600" lvl="2" indent="-381000" algn="l">
              <a:lnSpc>
                <a:spcPct val="90000"/>
              </a:lnSpc>
              <a:spcBef>
                <a:spcPts val="0"/>
              </a:spcBef>
              <a:spcAft>
                <a:spcPts val="0"/>
              </a:spcAft>
              <a:buClr>
                <a:schemeClr val="dk1"/>
              </a:buClr>
              <a:buSzPts val="2400"/>
              <a:buChar char="•"/>
              <a:defRPr/>
            </a:lvl3pPr>
            <a:lvl4pPr marL="1828800" lvl="3" indent="-355600" algn="l">
              <a:lnSpc>
                <a:spcPct val="90000"/>
              </a:lnSpc>
              <a:spcBef>
                <a:spcPts val="0"/>
              </a:spcBef>
              <a:spcAft>
                <a:spcPts val="0"/>
              </a:spcAft>
              <a:buClr>
                <a:schemeClr val="dk1"/>
              </a:buClr>
              <a:buSzPts val="2000"/>
              <a:buChar char="–"/>
              <a:defRPr/>
            </a:lvl4pPr>
            <a:lvl5pPr marL="2286000" lvl="4" indent="-355600" algn="l">
              <a:lnSpc>
                <a:spcPct val="90000"/>
              </a:lnSpc>
              <a:spcBef>
                <a:spcPts val="0"/>
              </a:spcBef>
              <a:spcAft>
                <a:spcPts val="0"/>
              </a:spcAft>
              <a:buClr>
                <a:schemeClr val="dk1"/>
              </a:buClr>
              <a:buSzPts val="2000"/>
              <a:buChar char="»"/>
              <a:defRPr/>
            </a:lvl5pPr>
            <a:lvl6pPr marL="2743200" lvl="5" indent="-355600" algn="l">
              <a:lnSpc>
                <a:spcPct val="90000"/>
              </a:lnSpc>
              <a:spcBef>
                <a:spcPts val="0"/>
              </a:spcBef>
              <a:spcAft>
                <a:spcPts val="0"/>
              </a:spcAft>
              <a:buClr>
                <a:schemeClr val="dk1"/>
              </a:buClr>
              <a:buSzPts val="2000"/>
              <a:buChar char="•"/>
              <a:defRPr/>
            </a:lvl6pPr>
            <a:lvl7pPr marL="3200400" lvl="6" indent="-355600" algn="l">
              <a:lnSpc>
                <a:spcPct val="90000"/>
              </a:lnSpc>
              <a:spcBef>
                <a:spcPts val="0"/>
              </a:spcBef>
              <a:spcAft>
                <a:spcPts val="0"/>
              </a:spcAft>
              <a:buClr>
                <a:schemeClr val="dk1"/>
              </a:buClr>
              <a:buSzPts val="2000"/>
              <a:buChar char="•"/>
              <a:defRPr/>
            </a:lvl7pPr>
            <a:lvl8pPr marL="3657600" lvl="7" indent="-355600" algn="l">
              <a:lnSpc>
                <a:spcPct val="90000"/>
              </a:lnSpc>
              <a:spcBef>
                <a:spcPts val="0"/>
              </a:spcBef>
              <a:spcAft>
                <a:spcPts val="0"/>
              </a:spcAft>
              <a:buClr>
                <a:schemeClr val="dk1"/>
              </a:buClr>
              <a:buSzPts val="2000"/>
              <a:buChar char="•"/>
              <a:defRPr/>
            </a:lvl8pPr>
            <a:lvl9pPr marL="4114800" lvl="8" indent="-355600" algn="l">
              <a:lnSpc>
                <a:spcPct val="90000"/>
              </a:lnSpc>
              <a:spcBef>
                <a:spcPts val="0"/>
              </a:spcBef>
              <a:spcAft>
                <a:spcPts val="0"/>
              </a:spcAft>
              <a:buClr>
                <a:schemeClr val="dk1"/>
              </a:buClr>
              <a:buSzPts val="20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0"/>
        <p:cNvGrpSpPr/>
        <p:nvPr/>
      </p:nvGrpSpPr>
      <p:grpSpPr>
        <a:xfrm>
          <a:off x="0" y="0"/>
          <a:ext cx="0" cy="0"/>
          <a:chOff x="0" y="0"/>
          <a:chExt cx="0" cy="0"/>
        </a:xfrm>
      </p:grpSpPr>
      <p:sp>
        <p:nvSpPr>
          <p:cNvPr id="81" name="Google Shape;81;p107"/>
          <p:cNvSpPr/>
          <p:nvPr/>
        </p:nvSpPr>
        <p:spPr>
          <a:xfrm>
            <a:off x="11579384" y="6226460"/>
            <a:ext cx="609441" cy="631539"/>
          </a:xfrm>
          <a:prstGeom prst="rect">
            <a:avLst/>
          </a:prstGeom>
          <a:solidFill>
            <a:schemeClr val="accent1"/>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107"/>
          <p:cNvSpPr/>
          <p:nvPr/>
        </p:nvSpPr>
        <p:spPr>
          <a:xfrm>
            <a:off x="0" y="0"/>
            <a:ext cx="1218883" cy="6858000"/>
          </a:xfrm>
          <a:prstGeom prst="rect">
            <a:avLst/>
          </a:prstGeom>
          <a:solidFill>
            <a:srgbClr val="6A809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107"/>
          <p:cNvSpPr/>
          <p:nvPr/>
        </p:nvSpPr>
        <p:spPr>
          <a:xfrm>
            <a:off x="15345" y="6217658"/>
            <a:ext cx="12188825" cy="642508"/>
          </a:xfrm>
          <a:prstGeom prst="rect">
            <a:avLst/>
          </a:prstGeom>
          <a:solidFill>
            <a:srgbClr val="6A8093">
              <a:alpha val="4901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4" name="Google Shape;84;p107"/>
          <p:cNvCxnSpPr/>
          <p:nvPr/>
        </p:nvCxnSpPr>
        <p:spPr>
          <a:xfrm>
            <a:off x="11573293" y="5638800"/>
            <a:ext cx="0" cy="1219200"/>
          </a:xfrm>
          <a:prstGeom prst="straightConnector1">
            <a:avLst/>
          </a:prstGeom>
          <a:noFill/>
          <a:ln w="19050" cap="flat" cmpd="sng">
            <a:solidFill>
              <a:schemeClr val="lt1"/>
            </a:solidFill>
            <a:prstDash val="solid"/>
            <a:miter lim="800000"/>
            <a:headEnd type="none" w="sm" len="sm"/>
            <a:tailEnd type="none" w="sm" len="sm"/>
          </a:ln>
        </p:spPr>
      </p:cxnSp>
      <p:sp>
        <p:nvSpPr>
          <p:cNvPr id="85" name="Google Shape;85;p107"/>
          <p:cNvSpPr/>
          <p:nvPr/>
        </p:nvSpPr>
        <p:spPr>
          <a:xfrm>
            <a:off x="0" y="5643132"/>
            <a:ext cx="1216152" cy="1214868"/>
          </a:xfrm>
          <a:prstGeom prst="rect">
            <a:avLst/>
          </a:prstGeom>
          <a:solidFill>
            <a:srgbClr val="465562">
              <a:alpha val="74117"/>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6" name="Google Shape;86;p107"/>
          <p:cNvCxnSpPr/>
          <p:nvPr/>
        </p:nvCxnSpPr>
        <p:spPr>
          <a:xfrm>
            <a:off x="1218884" y="0"/>
            <a:ext cx="0" cy="6858000"/>
          </a:xfrm>
          <a:prstGeom prst="straightConnector1">
            <a:avLst/>
          </a:prstGeom>
          <a:noFill/>
          <a:ln w="19050" cap="flat" cmpd="sng">
            <a:solidFill>
              <a:schemeClr val="lt1"/>
            </a:solidFill>
            <a:prstDash val="solid"/>
            <a:miter lim="800000"/>
            <a:headEnd type="none" w="sm" len="sm"/>
            <a:tailEnd type="none" w="sm" len="sm"/>
          </a:ln>
        </p:spPr>
      </p:cxnSp>
      <p:sp>
        <p:nvSpPr>
          <p:cNvPr id="87" name="Google Shape;87;p107"/>
          <p:cNvSpPr/>
          <p:nvPr/>
        </p:nvSpPr>
        <p:spPr>
          <a:xfrm>
            <a:off x="0" y="0"/>
            <a:ext cx="1216152" cy="6858000"/>
          </a:xfrm>
          <a:prstGeom prst="rect">
            <a:avLst/>
          </a:prstGeom>
          <a:solidFill>
            <a:srgbClr val="6A8093">
              <a:alpha val="86666"/>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8" name="Google Shape;88;p107"/>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sp>
        <p:nvSpPr>
          <p:cNvPr id="89" name="Google Shape;89;p107"/>
          <p:cNvSpPr txBox="1">
            <a:spLocks noGrp="1"/>
          </p:cNvSpPr>
          <p:nvPr>
            <p:ph type="ctrTitle"/>
          </p:nvPr>
        </p:nvSpPr>
        <p:spPr>
          <a:xfrm>
            <a:off x="2428669" y="1600200"/>
            <a:ext cx="8329031" cy="2680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07"/>
          <p:cNvSpPr txBox="1">
            <a:spLocks noGrp="1"/>
          </p:cNvSpPr>
          <p:nvPr>
            <p:ph type="subTitle" idx="1"/>
          </p:nvPr>
        </p:nvSpPr>
        <p:spPr>
          <a:xfrm>
            <a:off x="2428669" y="4344915"/>
            <a:ext cx="7516442" cy="11160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None/>
              <a:defRPr sz="3200">
                <a:solidFill>
                  <a:schemeClr val="dk1"/>
                </a:solidFill>
              </a:defRPr>
            </a:lvl1pPr>
            <a:lvl2pPr lvl="1" algn="ctr">
              <a:lnSpc>
                <a:spcPct val="90000"/>
              </a:lnSpc>
              <a:spcBef>
                <a:spcPts val="600"/>
              </a:spcBef>
              <a:spcAft>
                <a:spcPts val="0"/>
              </a:spcAft>
              <a:buClr>
                <a:srgbClr val="92979C"/>
              </a:buClr>
              <a:buSzPts val="2400"/>
              <a:buNone/>
              <a:defRPr>
                <a:solidFill>
                  <a:srgbClr val="92979C"/>
                </a:solidFill>
              </a:defRPr>
            </a:lvl2pPr>
            <a:lvl3pPr lvl="2" algn="ctr">
              <a:lnSpc>
                <a:spcPct val="90000"/>
              </a:lnSpc>
              <a:spcBef>
                <a:spcPts val="600"/>
              </a:spcBef>
              <a:spcAft>
                <a:spcPts val="0"/>
              </a:spcAft>
              <a:buClr>
                <a:srgbClr val="92979C"/>
              </a:buClr>
              <a:buSzPts val="2000"/>
              <a:buNone/>
              <a:defRPr>
                <a:solidFill>
                  <a:srgbClr val="92979C"/>
                </a:solidFill>
              </a:defRPr>
            </a:lvl3pPr>
            <a:lvl4pPr lvl="3" algn="ctr">
              <a:lnSpc>
                <a:spcPct val="90000"/>
              </a:lnSpc>
              <a:spcBef>
                <a:spcPts val="600"/>
              </a:spcBef>
              <a:spcAft>
                <a:spcPts val="0"/>
              </a:spcAft>
              <a:buClr>
                <a:srgbClr val="92979C"/>
              </a:buClr>
              <a:buSzPts val="1800"/>
              <a:buNone/>
              <a:defRPr>
                <a:solidFill>
                  <a:srgbClr val="92979C"/>
                </a:solidFill>
              </a:defRPr>
            </a:lvl4pPr>
            <a:lvl5pPr lvl="4" algn="ctr">
              <a:lnSpc>
                <a:spcPct val="90000"/>
              </a:lnSpc>
              <a:spcBef>
                <a:spcPts val="600"/>
              </a:spcBef>
              <a:spcAft>
                <a:spcPts val="0"/>
              </a:spcAft>
              <a:buClr>
                <a:srgbClr val="92979C"/>
              </a:buClr>
              <a:buSzPts val="1800"/>
              <a:buNone/>
              <a:defRPr>
                <a:solidFill>
                  <a:srgbClr val="92979C"/>
                </a:solidFill>
              </a:defRPr>
            </a:lvl5pPr>
            <a:lvl6pPr lvl="5" algn="ctr">
              <a:lnSpc>
                <a:spcPct val="90000"/>
              </a:lnSpc>
              <a:spcBef>
                <a:spcPts val="600"/>
              </a:spcBef>
              <a:spcAft>
                <a:spcPts val="0"/>
              </a:spcAft>
              <a:buClr>
                <a:srgbClr val="92979C"/>
              </a:buClr>
              <a:buSzPts val="1800"/>
              <a:buNone/>
              <a:defRPr>
                <a:solidFill>
                  <a:srgbClr val="92979C"/>
                </a:solidFill>
              </a:defRPr>
            </a:lvl6pPr>
            <a:lvl7pPr lvl="6" algn="ctr">
              <a:lnSpc>
                <a:spcPct val="90000"/>
              </a:lnSpc>
              <a:spcBef>
                <a:spcPts val="600"/>
              </a:spcBef>
              <a:spcAft>
                <a:spcPts val="0"/>
              </a:spcAft>
              <a:buClr>
                <a:srgbClr val="92979C"/>
              </a:buClr>
              <a:buSzPts val="1800"/>
              <a:buNone/>
              <a:defRPr>
                <a:solidFill>
                  <a:srgbClr val="92979C"/>
                </a:solidFill>
              </a:defRPr>
            </a:lvl7pPr>
            <a:lvl8pPr lvl="7" algn="ctr">
              <a:lnSpc>
                <a:spcPct val="90000"/>
              </a:lnSpc>
              <a:spcBef>
                <a:spcPts val="600"/>
              </a:spcBef>
              <a:spcAft>
                <a:spcPts val="0"/>
              </a:spcAft>
              <a:buClr>
                <a:srgbClr val="92979C"/>
              </a:buClr>
              <a:buSzPts val="1800"/>
              <a:buNone/>
              <a:defRPr>
                <a:solidFill>
                  <a:srgbClr val="92979C"/>
                </a:solidFill>
              </a:defRPr>
            </a:lvl8pPr>
            <a:lvl9pPr lvl="8" algn="ctr">
              <a:lnSpc>
                <a:spcPct val="90000"/>
              </a:lnSpc>
              <a:spcBef>
                <a:spcPts val="600"/>
              </a:spcBef>
              <a:spcAft>
                <a:spcPts val="0"/>
              </a:spcAft>
              <a:buClr>
                <a:srgbClr val="92979C"/>
              </a:buClr>
              <a:buSzPts val="1800"/>
              <a:buNone/>
              <a:defRPr>
                <a:solidFill>
                  <a:srgbClr val="92979C"/>
                </a:solidFill>
              </a:defRPr>
            </a:lvl9pPr>
          </a:lstStyle>
          <a:p>
            <a:endParaRPr/>
          </a:p>
        </p:txBody>
      </p:sp>
      <p:pic>
        <p:nvPicPr>
          <p:cNvPr id="91" name="Google Shape;91;p107"/>
          <p:cNvPicPr preferRelativeResize="0"/>
          <p:nvPr/>
        </p:nvPicPr>
        <p:blipFill rotWithShape="1">
          <a:blip r:embed="rId2">
            <a:alphaModFix/>
          </a:blip>
          <a:srcRect/>
          <a:stretch/>
        </p:blipFill>
        <p:spPr>
          <a:xfrm rot="-747568">
            <a:off x="190992" y="6024821"/>
            <a:ext cx="738170" cy="773628"/>
          </a:xfrm>
          <a:prstGeom prst="rect">
            <a:avLst/>
          </a:prstGeom>
          <a:noFill/>
          <a:ln>
            <a:noFill/>
          </a:ln>
        </p:spPr>
      </p:pic>
      <p:sp>
        <p:nvSpPr>
          <p:cNvPr id="92" name="Google Shape;92;p107"/>
          <p:cNvSpPr txBox="1"/>
          <p:nvPr/>
        </p:nvSpPr>
        <p:spPr>
          <a:xfrm>
            <a:off x="2604842" y="6356349"/>
            <a:ext cx="673417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sp>
        <p:nvSpPr>
          <p:cNvPr id="93" name="Google Shape;93;p107"/>
          <p:cNvSpPr/>
          <p:nvPr/>
        </p:nvSpPr>
        <p:spPr>
          <a:xfrm>
            <a:off x="0" y="0"/>
            <a:ext cx="1216152" cy="1534732"/>
          </a:xfrm>
          <a:prstGeom prst="rect">
            <a:avLst/>
          </a:prstGeom>
          <a:solidFill>
            <a:srgbClr val="465562">
              <a:alpha val="74117"/>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4" name="Google Shape;94;p107"/>
          <p:cNvCxnSpPr/>
          <p:nvPr/>
        </p:nvCxnSpPr>
        <p:spPr>
          <a:xfrm>
            <a:off x="15345" y="1556671"/>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95" name="Google Shape;95;p107" descr="Home - SmarterBalanced"/>
          <p:cNvPicPr preferRelativeResize="0"/>
          <p:nvPr/>
        </p:nvPicPr>
        <p:blipFill rotWithShape="1">
          <a:blip r:embed="rId3">
            <a:alphaModFix/>
          </a:blip>
          <a:srcRect l="10105" t="8128" r="9474" b="9604"/>
          <a:stretch/>
        </p:blipFill>
        <p:spPr>
          <a:xfrm>
            <a:off x="212867" y="86833"/>
            <a:ext cx="904875" cy="752475"/>
          </a:xfrm>
          <a:prstGeom prst="rect">
            <a:avLst/>
          </a:prstGeom>
          <a:noFill/>
          <a:ln>
            <a:noFill/>
          </a:ln>
        </p:spPr>
      </p:pic>
      <p:sp>
        <p:nvSpPr>
          <p:cNvPr id="96" name="Google Shape;96;p107"/>
          <p:cNvSpPr txBox="1"/>
          <p:nvPr/>
        </p:nvSpPr>
        <p:spPr>
          <a:xfrm>
            <a:off x="-39624" y="865549"/>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97" name="Google Shape;97;p107"/>
          <p:cNvSpPr/>
          <p:nvPr/>
        </p:nvSpPr>
        <p:spPr>
          <a:xfrm>
            <a:off x="212867"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pic>
        <p:nvPicPr>
          <p:cNvPr id="98" name="Google Shape;98;p107"/>
          <p:cNvPicPr preferRelativeResize="0"/>
          <p:nvPr/>
        </p:nvPicPr>
        <p:blipFill rotWithShape="1">
          <a:blip r:embed="rId4">
            <a:alphaModFix/>
          </a:blip>
          <a:srcRect/>
          <a:stretch/>
        </p:blipFill>
        <p:spPr>
          <a:xfrm>
            <a:off x="85553" y="2829735"/>
            <a:ext cx="1045045" cy="1129779"/>
          </a:xfrm>
          <a:prstGeom prst="rect">
            <a:avLst/>
          </a:prstGeom>
          <a:noFill/>
          <a:ln>
            <a:noFill/>
          </a:ln>
        </p:spPr>
      </p:pic>
      <p:sp>
        <p:nvSpPr>
          <p:cNvPr id="99" name="Google Shape;99;p107"/>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100" name="Google Shape;100;p107"/>
          <p:cNvSpPr/>
          <p:nvPr/>
        </p:nvSpPr>
        <p:spPr>
          <a:xfrm>
            <a:off x="11670563" y="6358315"/>
            <a:ext cx="37221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108"/>
          <p:cNvSpPr txBox="1">
            <a:spLocks noGrp="1"/>
          </p:cNvSpPr>
          <p:nvPr>
            <p:ph type="title"/>
          </p:nvPr>
        </p:nvSpPr>
        <p:spPr>
          <a:xfrm>
            <a:off x="1575799" y="154788"/>
            <a:ext cx="9782700" cy="1239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8"/>
          <p:cNvSpPr txBox="1">
            <a:spLocks noGrp="1"/>
          </p:cNvSpPr>
          <p:nvPr>
            <p:ph type="body" idx="1"/>
          </p:nvPr>
        </p:nvSpPr>
        <p:spPr>
          <a:xfrm>
            <a:off x="1593436" y="1600200"/>
            <a:ext cx="4814586" cy="4572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400"/>
              </a:spcBef>
              <a:spcAft>
                <a:spcPts val="0"/>
              </a:spcAft>
              <a:buClr>
                <a:schemeClr val="dk1"/>
              </a:buClr>
              <a:buSzPts val="2800"/>
              <a:buChar char="›"/>
              <a:defRPr sz="2800"/>
            </a:lvl1pPr>
            <a:lvl2pPr marL="914400" lvl="1" indent="-381000" algn="l">
              <a:lnSpc>
                <a:spcPct val="90000"/>
              </a:lnSpc>
              <a:spcBef>
                <a:spcPts val="600"/>
              </a:spcBef>
              <a:spcAft>
                <a:spcPts val="0"/>
              </a:spcAft>
              <a:buClr>
                <a:schemeClr val="dk1"/>
              </a:buClr>
              <a:buSzPts val="2400"/>
              <a:buChar char="–"/>
              <a:defRPr sz="2400"/>
            </a:lvl2pPr>
            <a:lvl3pPr marL="1371600" lvl="2" indent="-355600" algn="l">
              <a:lnSpc>
                <a:spcPct val="90000"/>
              </a:lnSpc>
              <a:spcBef>
                <a:spcPts val="600"/>
              </a:spcBef>
              <a:spcAft>
                <a:spcPts val="0"/>
              </a:spcAft>
              <a:buClr>
                <a:schemeClr val="dk1"/>
              </a:buClr>
              <a:buSzPts val="2000"/>
              <a:buChar char="›"/>
              <a:defRPr sz="2000"/>
            </a:lvl3pPr>
            <a:lvl4pPr marL="1828800" lvl="3" indent="-342900" algn="l">
              <a:lnSpc>
                <a:spcPct val="90000"/>
              </a:lnSpc>
              <a:spcBef>
                <a:spcPts val="6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sz="1800"/>
            </a:lvl6pPr>
            <a:lvl7pPr marL="3200400" lvl="6" indent="-342900" algn="l">
              <a:lnSpc>
                <a:spcPct val="90000"/>
              </a:lnSpc>
              <a:spcBef>
                <a:spcPts val="600"/>
              </a:spcBef>
              <a:spcAft>
                <a:spcPts val="0"/>
              </a:spcAft>
              <a:buClr>
                <a:schemeClr val="dk1"/>
              </a:buClr>
              <a:buSzPts val="1800"/>
              <a:buChar char="›"/>
              <a:defRPr sz="1800"/>
            </a:lvl7pPr>
            <a:lvl8pPr marL="3657600" lvl="7" indent="-342900" algn="l">
              <a:lnSpc>
                <a:spcPct val="90000"/>
              </a:lnSpc>
              <a:spcBef>
                <a:spcPts val="600"/>
              </a:spcBef>
              <a:spcAft>
                <a:spcPts val="0"/>
              </a:spcAft>
              <a:buClr>
                <a:schemeClr val="dk1"/>
              </a:buClr>
              <a:buSzPts val="1800"/>
              <a:buChar char="–"/>
              <a:defRPr sz="1800"/>
            </a:lvl8pPr>
            <a:lvl9pPr marL="4114800" lvl="8" indent="-342900" algn="l">
              <a:lnSpc>
                <a:spcPct val="90000"/>
              </a:lnSpc>
              <a:spcBef>
                <a:spcPts val="600"/>
              </a:spcBef>
              <a:spcAft>
                <a:spcPts val="0"/>
              </a:spcAft>
              <a:buClr>
                <a:schemeClr val="dk1"/>
              </a:buClr>
              <a:buSzPts val="1800"/>
              <a:buChar char="›"/>
              <a:defRPr sz="1800"/>
            </a:lvl9pPr>
          </a:lstStyle>
          <a:p>
            <a:endParaRPr/>
          </a:p>
        </p:txBody>
      </p:sp>
      <p:sp>
        <p:nvSpPr>
          <p:cNvPr id="104" name="Google Shape;104;p108"/>
          <p:cNvSpPr txBox="1">
            <a:spLocks noGrp="1"/>
          </p:cNvSpPr>
          <p:nvPr>
            <p:ph type="body" idx="2"/>
          </p:nvPr>
        </p:nvSpPr>
        <p:spPr>
          <a:xfrm>
            <a:off x="6561651" y="1600200"/>
            <a:ext cx="4814586" cy="4572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400"/>
              </a:spcBef>
              <a:spcAft>
                <a:spcPts val="0"/>
              </a:spcAft>
              <a:buClr>
                <a:schemeClr val="dk1"/>
              </a:buClr>
              <a:buSzPts val="2800"/>
              <a:buChar char="›"/>
              <a:defRPr sz="2800"/>
            </a:lvl1pPr>
            <a:lvl2pPr marL="914400" lvl="1" indent="-381000" algn="l">
              <a:lnSpc>
                <a:spcPct val="90000"/>
              </a:lnSpc>
              <a:spcBef>
                <a:spcPts val="600"/>
              </a:spcBef>
              <a:spcAft>
                <a:spcPts val="0"/>
              </a:spcAft>
              <a:buClr>
                <a:schemeClr val="dk1"/>
              </a:buClr>
              <a:buSzPts val="2400"/>
              <a:buChar char="–"/>
              <a:defRPr sz="2400"/>
            </a:lvl2pPr>
            <a:lvl3pPr marL="1371600" lvl="2" indent="-355600" algn="l">
              <a:lnSpc>
                <a:spcPct val="90000"/>
              </a:lnSpc>
              <a:spcBef>
                <a:spcPts val="600"/>
              </a:spcBef>
              <a:spcAft>
                <a:spcPts val="0"/>
              </a:spcAft>
              <a:buClr>
                <a:schemeClr val="dk1"/>
              </a:buClr>
              <a:buSzPts val="2000"/>
              <a:buChar char="›"/>
              <a:defRPr sz="2000"/>
            </a:lvl3pPr>
            <a:lvl4pPr marL="1828800" lvl="3" indent="-342900" algn="l">
              <a:lnSpc>
                <a:spcPct val="90000"/>
              </a:lnSpc>
              <a:spcBef>
                <a:spcPts val="6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sz="1800"/>
            </a:lvl6pPr>
            <a:lvl7pPr marL="3200400" lvl="6" indent="-342900" algn="l">
              <a:lnSpc>
                <a:spcPct val="90000"/>
              </a:lnSpc>
              <a:spcBef>
                <a:spcPts val="600"/>
              </a:spcBef>
              <a:spcAft>
                <a:spcPts val="0"/>
              </a:spcAft>
              <a:buClr>
                <a:schemeClr val="dk1"/>
              </a:buClr>
              <a:buSzPts val="1800"/>
              <a:buChar char="›"/>
              <a:defRPr sz="1800"/>
            </a:lvl7pPr>
            <a:lvl8pPr marL="3657600" lvl="7" indent="-342900" algn="l">
              <a:lnSpc>
                <a:spcPct val="90000"/>
              </a:lnSpc>
              <a:spcBef>
                <a:spcPts val="600"/>
              </a:spcBef>
              <a:spcAft>
                <a:spcPts val="0"/>
              </a:spcAft>
              <a:buClr>
                <a:schemeClr val="dk1"/>
              </a:buClr>
              <a:buSzPts val="1800"/>
              <a:buChar char="–"/>
              <a:defRPr sz="1800"/>
            </a:lvl8pPr>
            <a:lvl9pPr marL="4114800" lvl="8" indent="-342900" algn="l">
              <a:lnSpc>
                <a:spcPct val="90000"/>
              </a:lnSpc>
              <a:spcBef>
                <a:spcPts val="600"/>
              </a:spcBef>
              <a:spcAft>
                <a:spcPts val="0"/>
              </a:spcAft>
              <a:buClr>
                <a:schemeClr val="dk1"/>
              </a:buClr>
              <a:buSzPts val="1800"/>
              <a:buChar char="›"/>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109"/>
          <p:cNvSpPr txBox="1">
            <a:spLocks noGrp="1"/>
          </p:cNvSpPr>
          <p:nvPr>
            <p:ph type="title"/>
          </p:nvPr>
        </p:nvSpPr>
        <p:spPr>
          <a:xfrm>
            <a:off x="1575800" y="154796"/>
            <a:ext cx="9782700" cy="846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09"/>
          <p:cNvSpPr txBox="1">
            <a:spLocks noGrp="1"/>
          </p:cNvSpPr>
          <p:nvPr>
            <p:ph type="body" idx="1"/>
          </p:nvPr>
        </p:nvSpPr>
        <p:spPr>
          <a:xfrm>
            <a:off x="1769111" y="1784781"/>
            <a:ext cx="4814700" cy="36576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400"/>
              </a:spcBef>
              <a:spcAft>
                <a:spcPts val="0"/>
              </a:spcAft>
              <a:buClr>
                <a:schemeClr val="dk1"/>
              </a:buClr>
              <a:buSzPts val="2400"/>
              <a:buChar char="›"/>
              <a:defRPr sz="2400"/>
            </a:lvl1pPr>
            <a:lvl2pPr marL="914400" lvl="1" indent="-355600" algn="l">
              <a:lnSpc>
                <a:spcPct val="90000"/>
              </a:lnSpc>
              <a:spcBef>
                <a:spcPts val="600"/>
              </a:spcBef>
              <a:spcAft>
                <a:spcPts val="0"/>
              </a:spcAft>
              <a:buClr>
                <a:schemeClr val="dk1"/>
              </a:buClr>
              <a:buSzPts val="2000"/>
              <a:buChar char="–"/>
              <a:defRPr sz="2000"/>
            </a:lvl2pPr>
            <a:lvl3pPr marL="1371600" lvl="2" indent="-342900" algn="l">
              <a:lnSpc>
                <a:spcPct val="90000"/>
              </a:lnSpc>
              <a:spcBef>
                <a:spcPts val="600"/>
              </a:spcBef>
              <a:spcAft>
                <a:spcPts val="0"/>
              </a:spcAft>
              <a:buClr>
                <a:schemeClr val="dk1"/>
              </a:buClr>
              <a:buSzPts val="1800"/>
              <a:buChar char="›"/>
              <a:defRPr sz="1800"/>
            </a:lvl3pPr>
            <a:lvl4pPr marL="1828800" lvl="3" indent="-330200" algn="l">
              <a:lnSpc>
                <a:spcPct val="90000"/>
              </a:lnSpc>
              <a:spcBef>
                <a:spcPts val="6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90000"/>
              </a:lnSpc>
              <a:spcBef>
                <a:spcPts val="600"/>
              </a:spcBef>
              <a:spcAft>
                <a:spcPts val="0"/>
              </a:spcAft>
              <a:buClr>
                <a:schemeClr val="dk1"/>
              </a:buClr>
              <a:buSzPts val="1600"/>
              <a:buChar char="–"/>
              <a:defRPr sz="1600"/>
            </a:lvl6pPr>
            <a:lvl7pPr marL="3200400" lvl="6" indent="-330200" algn="l">
              <a:lnSpc>
                <a:spcPct val="90000"/>
              </a:lnSpc>
              <a:spcBef>
                <a:spcPts val="600"/>
              </a:spcBef>
              <a:spcAft>
                <a:spcPts val="0"/>
              </a:spcAft>
              <a:buClr>
                <a:schemeClr val="dk1"/>
              </a:buClr>
              <a:buSzPts val="1600"/>
              <a:buChar char="›"/>
              <a:defRPr sz="1600"/>
            </a:lvl7pPr>
            <a:lvl8pPr marL="3657600" lvl="7" indent="-330200" algn="l">
              <a:lnSpc>
                <a:spcPct val="90000"/>
              </a:lnSpc>
              <a:spcBef>
                <a:spcPts val="600"/>
              </a:spcBef>
              <a:spcAft>
                <a:spcPts val="0"/>
              </a:spcAft>
              <a:buClr>
                <a:schemeClr val="dk1"/>
              </a:buClr>
              <a:buSzPts val="1600"/>
              <a:buChar char="–"/>
              <a:defRPr sz="1600"/>
            </a:lvl8pPr>
            <a:lvl9pPr marL="4114800" lvl="8" indent="-330200" algn="l">
              <a:lnSpc>
                <a:spcPct val="90000"/>
              </a:lnSpc>
              <a:spcBef>
                <a:spcPts val="600"/>
              </a:spcBef>
              <a:spcAft>
                <a:spcPts val="0"/>
              </a:spcAft>
              <a:buClr>
                <a:schemeClr val="dk1"/>
              </a:buClr>
              <a:buSzPts val="1600"/>
              <a:buChar char="›"/>
              <a:defRPr sz="1600"/>
            </a:lvl9pPr>
          </a:lstStyle>
          <a:p>
            <a:endParaRPr/>
          </a:p>
        </p:txBody>
      </p:sp>
      <p:sp>
        <p:nvSpPr>
          <p:cNvPr id="108" name="Google Shape;108;p109"/>
          <p:cNvSpPr txBox="1">
            <a:spLocks noGrp="1"/>
          </p:cNvSpPr>
          <p:nvPr>
            <p:ph type="body" idx="2"/>
          </p:nvPr>
        </p:nvSpPr>
        <p:spPr>
          <a:xfrm>
            <a:off x="6583699" y="1785775"/>
            <a:ext cx="4818900" cy="36555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400"/>
              </a:spcBef>
              <a:spcAft>
                <a:spcPts val="0"/>
              </a:spcAft>
              <a:buClr>
                <a:schemeClr val="dk1"/>
              </a:buClr>
              <a:buSzPts val="2400"/>
              <a:buChar char="›"/>
              <a:defRPr sz="2400"/>
            </a:lvl1pPr>
            <a:lvl2pPr marL="914400" lvl="1" indent="-355600" algn="l">
              <a:lnSpc>
                <a:spcPct val="90000"/>
              </a:lnSpc>
              <a:spcBef>
                <a:spcPts val="600"/>
              </a:spcBef>
              <a:spcAft>
                <a:spcPts val="0"/>
              </a:spcAft>
              <a:buClr>
                <a:schemeClr val="dk1"/>
              </a:buClr>
              <a:buSzPts val="2000"/>
              <a:buChar char="–"/>
              <a:defRPr sz="2000"/>
            </a:lvl2pPr>
            <a:lvl3pPr marL="1371600" lvl="2" indent="-342900" algn="l">
              <a:lnSpc>
                <a:spcPct val="90000"/>
              </a:lnSpc>
              <a:spcBef>
                <a:spcPts val="600"/>
              </a:spcBef>
              <a:spcAft>
                <a:spcPts val="0"/>
              </a:spcAft>
              <a:buClr>
                <a:schemeClr val="dk1"/>
              </a:buClr>
              <a:buSzPts val="1800"/>
              <a:buChar char="›"/>
              <a:defRPr sz="1800"/>
            </a:lvl3pPr>
            <a:lvl4pPr marL="1828800" lvl="3" indent="-330200" algn="l">
              <a:lnSpc>
                <a:spcPct val="90000"/>
              </a:lnSpc>
              <a:spcBef>
                <a:spcPts val="6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90000"/>
              </a:lnSpc>
              <a:spcBef>
                <a:spcPts val="600"/>
              </a:spcBef>
              <a:spcAft>
                <a:spcPts val="0"/>
              </a:spcAft>
              <a:buClr>
                <a:schemeClr val="dk1"/>
              </a:buClr>
              <a:buSzPts val="1600"/>
              <a:buChar char="–"/>
              <a:defRPr sz="1600"/>
            </a:lvl6pPr>
            <a:lvl7pPr marL="3200400" lvl="6" indent="-330200" algn="l">
              <a:lnSpc>
                <a:spcPct val="90000"/>
              </a:lnSpc>
              <a:spcBef>
                <a:spcPts val="600"/>
              </a:spcBef>
              <a:spcAft>
                <a:spcPts val="0"/>
              </a:spcAft>
              <a:buClr>
                <a:schemeClr val="dk1"/>
              </a:buClr>
              <a:buSzPts val="1600"/>
              <a:buChar char="›"/>
              <a:defRPr sz="1600"/>
            </a:lvl7pPr>
            <a:lvl8pPr marL="3657600" lvl="7" indent="-330200" algn="l">
              <a:lnSpc>
                <a:spcPct val="90000"/>
              </a:lnSpc>
              <a:spcBef>
                <a:spcPts val="600"/>
              </a:spcBef>
              <a:spcAft>
                <a:spcPts val="0"/>
              </a:spcAft>
              <a:buClr>
                <a:schemeClr val="dk1"/>
              </a:buClr>
              <a:buSzPts val="1600"/>
              <a:buChar char="–"/>
              <a:defRPr sz="1600"/>
            </a:lvl8pPr>
            <a:lvl9pPr marL="4114800" lvl="8" indent="-330200" algn="l">
              <a:lnSpc>
                <a:spcPct val="90000"/>
              </a:lnSpc>
              <a:spcBef>
                <a:spcPts val="600"/>
              </a:spcBef>
              <a:spcAft>
                <a:spcPts val="0"/>
              </a:spcAft>
              <a:buClr>
                <a:schemeClr val="dk1"/>
              </a:buClr>
              <a:buSzPts val="1600"/>
              <a:buChar char="›"/>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9"/>
        <p:cNvGrpSpPr/>
        <p:nvPr/>
      </p:nvGrpSpPr>
      <p:grpSpPr>
        <a:xfrm>
          <a:off x="0" y="0"/>
          <a:ext cx="0" cy="0"/>
          <a:chOff x="0" y="0"/>
          <a:chExt cx="0" cy="0"/>
        </a:xfrm>
      </p:grpSpPr>
      <p:sp>
        <p:nvSpPr>
          <p:cNvPr id="110" name="Google Shape;110;p110"/>
          <p:cNvSpPr txBox="1">
            <a:spLocks noGrp="1"/>
          </p:cNvSpPr>
          <p:nvPr>
            <p:ph type="title"/>
          </p:nvPr>
        </p:nvSpPr>
        <p:spPr>
          <a:xfrm>
            <a:off x="1575799" y="154788"/>
            <a:ext cx="9782700" cy="1239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10"/>
          <p:cNvSpPr txBox="1">
            <a:spLocks noGrp="1"/>
          </p:cNvSpPr>
          <p:nvPr>
            <p:ph type="body" idx="1"/>
          </p:nvPr>
        </p:nvSpPr>
        <p:spPr>
          <a:xfrm>
            <a:off x="1565199" y="1549400"/>
            <a:ext cx="97827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4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00"/>
          <p:cNvSpPr/>
          <p:nvPr/>
        </p:nvSpPr>
        <p:spPr>
          <a:xfrm>
            <a:off x="11713898" y="6354762"/>
            <a:ext cx="474928" cy="503237"/>
          </a:xfrm>
          <a:prstGeom prst="rect">
            <a:avLst/>
          </a:prstGeom>
          <a:solidFill>
            <a:srgbClr val="674EA7"/>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100"/>
          <p:cNvSpPr/>
          <p:nvPr/>
        </p:nvSpPr>
        <p:spPr>
          <a:xfrm>
            <a:off x="4275" y="8"/>
            <a:ext cx="1216200" cy="6858000"/>
          </a:xfrm>
          <a:prstGeom prst="rect">
            <a:avLst/>
          </a:prstGeom>
          <a:solidFill>
            <a:srgbClr val="8E7CC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100"/>
          <p:cNvSpPr txBox="1">
            <a:spLocks noGrp="1"/>
          </p:cNvSpPr>
          <p:nvPr>
            <p:ph type="title"/>
          </p:nvPr>
        </p:nvSpPr>
        <p:spPr>
          <a:xfrm>
            <a:off x="1575799" y="154788"/>
            <a:ext cx="9782700" cy="12399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674EA7"/>
              </a:buClr>
              <a:buSzPts val="3600"/>
              <a:buFont typeface="Arial"/>
              <a:buNone/>
              <a:defRPr sz="3600" b="0" i="0" u="none" strike="noStrike" cap="none">
                <a:solidFill>
                  <a:srgbClr val="674EA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00"/>
          <p:cNvSpPr txBox="1">
            <a:spLocks noGrp="1"/>
          </p:cNvSpPr>
          <p:nvPr>
            <p:ph type="body" idx="1"/>
          </p:nvPr>
        </p:nvSpPr>
        <p:spPr>
          <a:xfrm>
            <a:off x="1565199" y="1549400"/>
            <a:ext cx="9782700" cy="4572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4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100"/>
          <p:cNvSpPr/>
          <p:nvPr/>
        </p:nvSpPr>
        <p:spPr>
          <a:xfrm>
            <a:off x="15325" y="5631207"/>
            <a:ext cx="1216200" cy="1215000"/>
          </a:xfrm>
          <a:prstGeom prst="rect">
            <a:avLst/>
          </a:prstGeom>
          <a:solidFill>
            <a:srgbClr val="674EA7"/>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 name="Google Shape;15;p100"/>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16" name="Google Shape;16;p100"/>
          <p:cNvPicPr preferRelativeResize="0"/>
          <p:nvPr/>
        </p:nvPicPr>
        <p:blipFill rotWithShape="1">
          <a:blip r:embed="rId12">
            <a:alphaModFix/>
          </a:blip>
          <a:srcRect/>
          <a:stretch/>
        </p:blipFill>
        <p:spPr>
          <a:xfrm rot="-747568">
            <a:off x="238991" y="6024821"/>
            <a:ext cx="738170" cy="773628"/>
          </a:xfrm>
          <a:prstGeom prst="rect">
            <a:avLst/>
          </a:prstGeom>
          <a:noFill/>
          <a:ln>
            <a:noFill/>
          </a:ln>
        </p:spPr>
      </p:pic>
      <p:sp>
        <p:nvSpPr>
          <p:cNvPr id="17" name="Google Shape;17;p100"/>
          <p:cNvSpPr/>
          <p:nvPr/>
        </p:nvSpPr>
        <p:spPr>
          <a:xfrm>
            <a:off x="-25" y="14775"/>
            <a:ext cx="1216200" cy="1549500"/>
          </a:xfrm>
          <a:prstGeom prst="rect">
            <a:avLst/>
          </a:prstGeom>
          <a:solidFill>
            <a:srgbClr val="674EA7"/>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 name="Google Shape;18;p100"/>
          <p:cNvCxnSpPr/>
          <p:nvPr/>
        </p:nvCxnSpPr>
        <p:spPr>
          <a:xfrm>
            <a:off x="-15345" y="1552339"/>
            <a:ext cx="1246842" cy="11928"/>
          </a:xfrm>
          <a:prstGeom prst="straightConnector1">
            <a:avLst/>
          </a:prstGeom>
          <a:noFill/>
          <a:ln w="19050" cap="flat" cmpd="sng">
            <a:solidFill>
              <a:schemeClr val="lt1"/>
            </a:solidFill>
            <a:prstDash val="solid"/>
            <a:miter lim="800000"/>
            <a:headEnd type="none" w="sm" len="sm"/>
            <a:tailEnd type="none" w="sm" len="sm"/>
          </a:ln>
        </p:spPr>
      </p:cxnSp>
      <p:pic>
        <p:nvPicPr>
          <p:cNvPr id="19" name="Google Shape;19;p100" descr="Home - SmarterBalanced"/>
          <p:cNvPicPr preferRelativeResize="0"/>
          <p:nvPr/>
        </p:nvPicPr>
        <p:blipFill rotWithShape="1">
          <a:blip r:embed="rId13">
            <a:alphaModFix/>
          </a:blip>
          <a:srcRect l="10105" t="8128" r="9474" b="9604"/>
          <a:stretch/>
        </p:blipFill>
        <p:spPr>
          <a:xfrm>
            <a:off x="170984" y="78366"/>
            <a:ext cx="904875" cy="752475"/>
          </a:xfrm>
          <a:prstGeom prst="rect">
            <a:avLst/>
          </a:prstGeom>
          <a:noFill/>
          <a:ln>
            <a:noFill/>
          </a:ln>
        </p:spPr>
      </p:pic>
      <p:sp>
        <p:nvSpPr>
          <p:cNvPr id="20" name="Google Shape;20;p100"/>
          <p:cNvSpPr txBox="1"/>
          <p:nvPr/>
        </p:nvSpPr>
        <p:spPr>
          <a:xfrm>
            <a:off x="-24279" y="948921"/>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21" name="Google Shape;21;p100"/>
          <p:cNvSpPr/>
          <p:nvPr/>
        </p:nvSpPr>
        <p:spPr>
          <a:xfrm>
            <a:off x="260866"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sp>
        <p:nvSpPr>
          <p:cNvPr id="22" name="Google Shape;22;p100"/>
          <p:cNvSpPr/>
          <p:nvPr/>
        </p:nvSpPr>
        <p:spPr>
          <a:xfrm>
            <a:off x="1226584" y="6354763"/>
            <a:ext cx="10481222" cy="514206"/>
          </a:xfrm>
          <a:prstGeom prst="rect">
            <a:avLst/>
          </a:prstGeom>
          <a:solidFill>
            <a:srgbClr val="8E7CC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00"/>
          <p:cNvSpPr txBox="1"/>
          <p:nvPr/>
        </p:nvSpPr>
        <p:spPr>
          <a:xfrm>
            <a:off x="1332381" y="6435047"/>
            <a:ext cx="1024843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pic>
        <p:nvPicPr>
          <p:cNvPr id="24" name="Google Shape;24;p100"/>
          <p:cNvPicPr preferRelativeResize="0"/>
          <p:nvPr/>
        </p:nvPicPr>
        <p:blipFill rotWithShape="1">
          <a:blip r:embed="rId14">
            <a:alphaModFix/>
          </a:blip>
          <a:srcRect/>
          <a:stretch/>
        </p:blipFill>
        <p:spPr>
          <a:xfrm>
            <a:off x="85553" y="2829735"/>
            <a:ext cx="1045045" cy="1129779"/>
          </a:xfrm>
          <a:prstGeom prst="rect">
            <a:avLst/>
          </a:prstGeom>
          <a:noFill/>
          <a:ln>
            <a:noFill/>
          </a:ln>
        </p:spPr>
      </p:pic>
      <p:sp>
        <p:nvSpPr>
          <p:cNvPr id="25" name="Google Shape;25;p100"/>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a:t>
            </a:fld>
            <a:endParaRPr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bit.ly/3otfBa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s://hsa.alohahsap.org/core/fileparse.php/3388/urlt/Hawaii-NGSS-Elementary-School-Specifications_02-27-19.pdf" TargetMode="External"/><Relationship Id="rId13" Type="http://schemas.openxmlformats.org/officeDocument/2006/relationships/hyperlink" Target="https://hsa.alohahsap.org/core/fileparse.php/3388/urlt/NGSS_Family_Guide_for_Grades_3-5.pdf" TargetMode="External"/><Relationship Id="rId3" Type="http://schemas.openxmlformats.org/officeDocument/2006/relationships/hyperlink" Target="https://hsa.alohahsap.org/resources/ngss-resources/" TargetMode="External"/><Relationship Id="rId7" Type="http://schemas.openxmlformats.org/officeDocument/2006/relationships/image" Target="../media/image28.png"/><Relationship Id="rId12" Type="http://schemas.openxmlformats.org/officeDocument/2006/relationships/hyperlink" Target="https://hsa.alohahsap.org/core/fileparse.php/3388/urlt/HIDOE-Science-Assessment-Interpretation-and-Action-Guide.pdf" TargetMode="External"/><Relationship Id="rId2" Type="http://schemas.openxmlformats.org/officeDocument/2006/relationships/notesSlide" Target="../notesSlides/notesSlide18.xml"/><Relationship Id="rId16" Type="http://schemas.openxmlformats.org/officeDocument/2006/relationships/hyperlink" Target="https://hsa.alohahsap.org/core/fileparse.php/3388/urlt/Hawaii-NGSS-Test-Design-and-Blueprints-Sample-Items-SY19-20.pdf" TargetMode="External"/><Relationship Id="rId1" Type="http://schemas.openxmlformats.org/officeDocument/2006/relationships/slideLayout" Target="../slideLayouts/slideLayout2.xml"/><Relationship Id="rId6" Type="http://schemas.openxmlformats.org/officeDocument/2006/relationships/hyperlink" Target="http://bit.ly/HIDOE-NGSS-Families" TargetMode="External"/><Relationship Id="rId11" Type="http://schemas.openxmlformats.org/officeDocument/2006/relationships/hyperlink" Target="https://hsa.alohahsap.org/core/fileparse.php/3388/urlt/HIDOE_NGSS_FactSheet.pdf" TargetMode="External"/><Relationship Id="rId5" Type="http://schemas.openxmlformats.org/officeDocument/2006/relationships/hyperlink" Target="http://bit.ly/HIDOE-NGSS-Toolkit" TargetMode="External"/><Relationship Id="rId15" Type="http://schemas.openxmlformats.org/officeDocument/2006/relationships/hyperlink" Target="https://hsa.alohahsap.org/core/fileparse.php/3388/urlt/NGSS_Family_Guide_for_High_School.pdf" TargetMode="External"/><Relationship Id="rId10" Type="http://schemas.openxmlformats.org/officeDocument/2006/relationships/hyperlink" Target="https://hsa.alohahsap.org/core/fileparse.php/3388/urlt/Hawaii-NGSS-Biology-EOC-Specifications_3-24-19.pdf" TargetMode="External"/><Relationship Id="rId4" Type="http://schemas.openxmlformats.org/officeDocument/2006/relationships/hyperlink" Target="http://bit.ly/HIDOE-NGSS-2019" TargetMode="External"/><Relationship Id="rId9" Type="http://schemas.openxmlformats.org/officeDocument/2006/relationships/hyperlink" Target="https://hsa.alohahsap.org/core/fileparse.php/3388/urlt/Hawaii-NGSS-Middle-School-Specifications_02-27-19.pdf" TargetMode="External"/><Relationship Id="rId14" Type="http://schemas.openxmlformats.org/officeDocument/2006/relationships/hyperlink" Target="https://hsa.alohahsap.org/core/fileparse.php/3388/urlt/NGSS_Family_Guide_for_Grades_6-8.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hsa-alt.alohahsap.org/resourc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marterbalanced.alohahsap.org/core/fileparse.php/3410/urlt/Assessment-Considerations-for-SY-2020-21_Spring.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hidoe.sharepoint.com/:w:/r/sites/offices-osip/aa/_layouts/15/Doc.aspx?sourcedoc=%7b823BBC43-890A-406A-8340-804249E29157%7d&amp;file=Opt%20Out%20Guidance.docx&amp;action=default&amp;mobileredirect=true" TargetMode="External"/><Relationship Id="rId5" Type="http://schemas.openxmlformats.org/officeDocument/2006/relationships/hyperlink" Target="https://smarterbalanced.alohahsap.org/core/fileparse.php/3410/urlt/Parent-Letter-Template_In-person-Test-Administration.docx" TargetMode="External"/><Relationship Id="rId4" Type="http://schemas.openxmlformats.org/officeDocument/2006/relationships/hyperlink" Target="https://smarterbalanced.alohahsap.org/core/fileparse.php/3410/urlt/Suggested-Guidelines-for-In-person-Test-Administration_Spring_2021.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smarterbalanced.alohahsap.org/core/fileparse.php/3410/urlt/Smarter-Balanced-Summative-TAM_2020-2021.pdf"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hyperlink" Target="https://smarterbalanced.alohahsap.org/resources/interim-assessments/" TargetMode="External"/><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smarterbalanced.alohahsap.org/resources/accessibility-and-accommodations/" TargetMode="External"/><Relationship Id="rId11" Type="http://schemas.openxmlformats.org/officeDocument/2006/relationships/hyperlink" Target="https://smarterbalanced.alohahsap.org/core/fileparse.php/3410/urlt/Guide-to-Navigating-Online-HSAP_2020-2021.pdf" TargetMode="External"/><Relationship Id="rId5" Type="http://schemas.openxmlformats.org/officeDocument/2006/relationships/image" Target="../media/image65.png"/><Relationship Id="rId10" Type="http://schemas.openxmlformats.org/officeDocument/2006/relationships/hyperlink" Target="https://hsa.alohahsap.org/core/fileparse.php/3388/urlt/HSA-EOC-TAM_2020-2021.pdf" TargetMode="External"/><Relationship Id="rId4" Type="http://schemas.openxmlformats.org/officeDocument/2006/relationships/hyperlink" Target="https://smarterbalanced.alohahsap.org/users/technology-coordinators.stml" TargetMode="External"/><Relationship Id="rId9" Type="http://schemas.openxmlformats.org/officeDocument/2006/relationships/hyperlink" Target="https://smarterbalanced.alohahsap.org/core/fileparse.php/3410/urlt/Smarter-Balanced-Summative-TAM_2020-2021.pdfn/-202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bit.ly/3iZuKz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https://smarterbalanced.alohahsap.org/resources/test-administrator-packet-2021-tw/" TargetMode="External"/><Relationship Id="rId7"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hyperlink" Target="https://smarterbalanced.alohahsap.org/resources/ta-training-packet-tw/"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gif"/></Relationships>
</file>

<file path=ppt/slides/_rels/slide4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5.jpg"/><Relationship Id="rId5" Type="http://schemas.openxmlformats.org/officeDocument/2006/relationships/image" Target="../media/image84.jpg"/><Relationship Id="rId4" Type="http://schemas.openxmlformats.org/officeDocument/2006/relationships/image" Target="../media/image83.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7.jpg"/><Relationship Id="rId4" Type="http://schemas.openxmlformats.org/officeDocument/2006/relationships/image" Target="../media/image89.png"/></Relationships>
</file>

<file path=ppt/slides/_rels/slide5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7.jpg"/></Relationships>
</file>

<file path=ppt/slides/_rels/slide52.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91.jpg"/></Relationships>
</file>

<file path=ppt/slides/_rels/slide53.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7.jpg"/></Relationships>
</file>

<file path=ppt/slides/_rels/slide5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5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5.png"/><Relationship Id="rId7" Type="http://schemas.openxmlformats.org/officeDocument/2006/relationships/hyperlink" Target="https://smarterbalanced.alohahsap.org/resources/accessibility-and-accommodations/"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121.png"/><Relationship Id="rId5" Type="http://schemas.openxmlformats.org/officeDocument/2006/relationships/image" Target="../media/image117.png"/><Relationship Id="rId10" Type="http://schemas.openxmlformats.org/officeDocument/2006/relationships/image" Target="../media/image120.png"/><Relationship Id="rId4" Type="http://schemas.openxmlformats.org/officeDocument/2006/relationships/image" Target="../media/image116.png"/><Relationship Id="rId9" Type="http://schemas.openxmlformats.org/officeDocument/2006/relationships/image" Target="../media/image11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123.jpg"/><Relationship Id="rId4" Type="http://schemas.openxmlformats.org/officeDocument/2006/relationships/image" Target="../media/image122.png"/></Relationships>
</file>

<file path=ppt/slides/_rels/slide61.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10" Type="http://schemas.openxmlformats.org/officeDocument/2006/relationships/image" Target="../media/image131.gif"/><Relationship Id="rId4" Type="http://schemas.openxmlformats.org/officeDocument/2006/relationships/image" Target="../media/image125.png"/><Relationship Id="rId9" Type="http://schemas.openxmlformats.org/officeDocument/2006/relationships/image" Target="../media/image130.png"/></Relationships>
</file>

<file path=ppt/slides/_rels/slide62.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s>
</file>

<file path=ppt/slides/_rels/slide63.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42.png"/></Relationships>
</file>

<file path=ppt/slides/_rels/slide66.xml.rels><?xml version="1.0" encoding="UTF-8" standalone="yes"?>
<Relationships xmlns="http://schemas.openxmlformats.org/package/2006/relationships"><Relationship Id="rId3" Type="http://schemas.openxmlformats.org/officeDocument/2006/relationships/hyperlink" Target="https://hsa.alohahsap.org/parent-information-booklets.stm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43.jpg"/><Relationship Id="rId4" Type="http://schemas.openxmlformats.org/officeDocument/2006/relationships/hyperlink" Target="https://hsa.alohahsap.org/parent-letters.stml"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hyperlink" Target="http://www.alohahsap.org/" TargetMode="External"/><Relationship Id="rId7" Type="http://schemas.openxmlformats.org/officeDocument/2006/relationships/image" Target="../media/image144.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69.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52.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alohahsap.org/" TargetMode="External"/><Relationship Id="rId5" Type="http://schemas.openxmlformats.org/officeDocument/2006/relationships/image" Target="../media/image151.png"/><Relationship Id="rId4" Type="http://schemas.openxmlformats.org/officeDocument/2006/relationships/image" Target="../media/image15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smarterbalanced.alohahsap.org/core/fileparse.php/3410/urlt/HSAP_User_Roles_and_Access_2020-2021.pdf" TargetMode="External"/><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154.png"/></Relationships>
</file>

<file path=ppt/slides/_rels/slide7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7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7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7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66.png"/><Relationship Id="rId4" Type="http://schemas.openxmlformats.org/officeDocument/2006/relationships/image" Target="../media/image165.png"/></Relationships>
</file>

<file path=ppt/slides/_rels/slide77.xml.rels><?xml version="1.0" encoding="UTF-8" standalone="yes"?>
<Relationships xmlns="http://schemas.openxmlformats.org/package/2006/relationships"><Relationship Id="rId3" Type="http://schemas.openxmlformats.org/officeDocument/2006/relationships/image" Target="../media/image167.png"/><Relationship Id="rId7" Type="http://schemas.openxmlformats.org/officeDocument/2006/relationships/image" Target="../media/image170.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hyperlink" Target="mailto:2345676@k12.hi.us"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image" Target="../media/image172.png"/></Relationships>
</file>

<file path=ppt/slides/_rels/slide7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175.png"/><Relationship Id="rId4" Type="http://schemas.openxmlformats.org/officeDocument/2006/relationships/image" Target="../media/image17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76.png"/></Relationships>
</file>

<file path=ppt/slides/_rels/slide81.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78.png"/></Relationships>
</file>

<file path=ppt/slides/_rels/slide82.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83.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85.png"/><Relationship Id="rId4" Type="http://schemas.openxmlformats.org/officeDocument/2006/relationships/image" Target="../media/image184.png"/></Relationships>
</file>

<file path=ppt/slides/_rels/slide8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85.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8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92.png"/></Relationships>
</file>

<file path=ppt/slides/_rels/slide8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95.png"/><Relationship Id="rId4" Type="http://schemas.openxmlformats.org/officeDocument/2006/relationships/image" Target="../media/image194.png"/></Relationships>
</file>

<file path=ppt/slides/_rels/slide88.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95.png"/></Relationships>
</file>

<file path=ppt/slides/_rels/slide89.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9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91.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02.png"/></Relationships>
</file>

<file path=ppt/slides/_rels/slide92.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xfrm>
            <a:off x="1988100" y="210625"/>
            <a:ext cx="8761200" cy="597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b="1">
                <a:solidFill>
                  <a:srgbClr val="674EA7"/>
                </a:solidFill>
                <a:latin typeface="Calibri"/>
                <a:ea typeface="Calibri"/>
                <a:cs typeface="Calibri"/>
                <a:sym typeface="Calibri"/>
              </a:rPr>
              <a:t>2020 – 2021 Assessments </a:t>
            </a:r>
            <a:br>
              <a:rPr lang="en-US" b="1">
                <a:solidFill>
                  <a:srgbClr val="674EA7"/>
                </a:solidFill>
                <a:latin typeface="Calibri"/>
                <a:ea typeface="Calibri"/>
                <a:cs typeface="Calibri"/>
                <a:sym typeface="Calibri"/>
              </a:rPr>
            </a:br>
            <a:r>
              <a:rPr lang="en-US" b="1">
                <a:solidFill>
                  <a:srgbClr val="674EA7"/>
                </a:solidFill>
                <a:latin typeface="Calibri"/>
                <a:ea typeface="Calibri"/>
                <a:cs typeface="Calibri"/>
                <a:sym typeface="Calibri"/>
              </a:rPr>
              <a:t>Ensuring Successful Administration</a:t>
            </a:r>
            <a:endParaRPr b="1">
              <a:solidFill>
                <a:srgbClr val="674EA7"/>
              </a:solidFill>
              <a:latin typeface="Calibri"/>
              <a:ea typeface="Calibri"/>
              <a:cs typeface="Calibri"/>
              <a:sym typeface="Calibri"/>
            </a:endParaRPr>
          </a:p>
          <a:p>
            <a:pPr marL="0" lvl="0" indent="0" algn="ctr" rtl="0">
              <a:lnSpc>
                <a:spcPct val="90000"/>
              </a:lnSpc>
              <a:spcBef>
                <a:spcPts val="0"/>
              </a:spcBef>
              <a:spcAft>
                <a:spcPts val="0"/>
              </a:spcAft>
              <a:buSzPts val="3200"/>
              <a:buNone/>
            </a:pPr>
            <a:endParaRPr b="1">
              <a:solidFill>
                <a:srgbClr val="0088A9"/>
              </a:solidFill>
              <a:latin typeface="Calibri"/>
              <a:ea typeface="Calibri"/>
              <a:cs typeface="Calibri"/>
              <a:sym typeface="Calibri"/>
            </a:endParaRPr>
          </a:p>
          <a:p>
            <a:pPr marL="0" lvl="0" indent="0" algn="ctr" rtl="0">
              <a:lnSpc>
                <a:spcPct val="90000"/>
              </a:lnSpc>
              <a:spcBef>
                <a:spcPts val="0"/>
              </a:spcBef>
              <a:spcAft>
                <a:spcPts val="0"/>
              </a:spcAft>
              <a:buSzPts val="3200"/>
              <a:buNone/>
            </a:pPr>
            <a:br>
              <a:rPr lang="en-US" b="1">
                <a:solidFill>
                  <a:srgbClr val="0088A9"/>
                </a:solidFill>
                <a:latin typeface="Calibri"/>
                <a:ea typeface="Calibri"/>
                <a:cs typeface="Calibri"/>
                <a:sym typeface="Calibri"/>
              </a:rPr>
            </a:br>
            <a:br>
              <a:rPr lang="en-US" b="1">
                <a:solidFill>
                  <a:srgbClr val="0088A9"/>
                </a:solidFill>
                <a:latin typeface="Calibri"/>
                <a:ea typeface="Calibri"/>
                <a:cs typeface="Calibri"/>
                <a:sym typeface="Calibri"/>
              </a:rPr>
            </a:br>
            <a:br>
              <a:rPr lang="en-US" b="1">
                <a:solidFill>
                  <a:srgbClr val="0088A9"/>
                </a:solidFill>
                <a:latin typeface="Calibri"/>
                <a:ea typeface="Calibri"/>
                <a:cs typeface="Calibri"/>
                <a:sym typeface="Calibri"/>
              </a:rPr>
            </a:br>
            <a:br>
              <a:rPr lang="en-US" b="1">
                <a:solidFill>
                  <a:srgbClr val="0088A9"/>
                </a:solidFill>
                <a:latin typeface="Calibri"/>
                <a:ea typeface="Calibri"/>
                <a:cs typeface="Calibri"/>
                <a:sym typeface="Calibri"/>
              </a:rPr>
            </a:br>
            <a:br>
              <a:rPr lang="en-US" b="1">
                <a:solidFill>
                  <a:srgbClr val="0088A9"/>
                </a:solidFill>
                <a:latin typeface="Calibri"/>
                <a:ea typeface="Calibri"/>
                <a:cs typeface="Calibri"/>
                <a:sym typeface="Calibri"/>
              </a:rPr>
            </a:br>
            <a:br>
              <a:rPr lang="en-US" b="1">
                <a:solidFill>
                  <a:srgbClr val="0088A9"/>
                </a:solidFill>
                <a:latin typeface="Calibri"/>
                <a:ea typeface="Calibri"/>
                <a:cs typeface="Calibri"/>
                <a:sym typeface="Calibri"/>
              </a:rPr>
            </a:br>
            <a:br>
              <a:rPr lang="en-US" sz="1400" b="1">
                <a:solidFill>
                  <a:srgbClr val="0088A9"/>
                </a:solidFill>
                <a:latin typeface="Calibri"/>
                <a:ea typeface="Calibri"/>
                <a:cs typeface="Calibri"/>
                <a:sym typeface="Calibri"/>
              </a:rPr>
            </a:br>
            <a:br>
              <a:rPr lang="en-US" sz="1400" b="1">
                <a:solidFill>
                  <a:srgbClr val="0088A9"/>
                </a:solidFill>
                <a:latin typeface="Calibri"/>
                <a:ea typeface="Calibri"/>
                <a:cs typeface="Calibri"/>
                <a:sym typeface="Calibri"/>
              </a:rPr>
            </a:br>
            <a:br>
              <a:rPr lang="en-US" sz="1400" b="1">
                <a:solidFill>
                  <a:srgbClr val="0088A9"/>
                </a:solidFill>
                <a:latin typeface="Calibri"/>
                <a:ea typeface="Calibri"/>
                <a:cs typeface="Calibri"/>
                <a:sym typeface="Calibri"/>
              </a:rPr>
            </a:br>
            <a:br>
              <a:rPr lang="en-US" sz="1400" b="1">
                <a:solidFill>
                  <a:srgbClr val="0088A9"/>
                </a:solidFill>
                <a:latin typeface="Calibri"/>
                <a:ea typeface="Calibri"/>
                <a:cs typeface="Calibri"/>
                <a:sym typeface="Calibri"/>
              </a:rPr>
            </a:br>
            <a:r>
              <a:rPr lang="en-US" i="1">
                <a:solidFill>
                  <a:srgbClr val="351C75"/>
                </a:solidFill>
                <a:latin typeface="Calibri"/>
                <a:ea typeface="Calibri"/>
                <a:cs typeface="Calibri"/>
                <a:sym typeface="Calibri"/>
              </a:rPr>
              <a:t>Test Coordinators Training </a:t>
            </a:r>
            <a:r>
              <a:rPr lang="en-US" i="1">
                <a:solidFill>
                  <a:srgbClr val="351C75"/>
                </a:solidFill>
              </a:rPr>
              <a:t>Winter</a:t>
            </a:r>
            <a:r>
              <a:rPr lang="en-US" i="1">
                <a:solidFill>
                  <a:srgbClr val="351C75"/>
                </a:solidFill>
                <a:latin typeface="Calibri"/>
                <a:ea typeface="Calibri"/>
                <a:cs typeface="Calibri"/>
                <a:sym typeface="Calibri"/>
              </a:rPr>
              <a:t> 2021</a:t>
            </a:r>
            <a:br>
              <a:rPr lang="en-US" b="1">
                <a:solidFill>
                  <a:srgbClr val="351C75"/>
                </a:solidFill>
                <a:latin typeface="Calibri"/>
                <a:ea typeface="Calibri"/>
                <a:cs typeface="Calibri"/>
                <a:sym typeface="Calibri"/>
              </a:rPr>
            </a:br>
            <a:r>
              <a:rPr lang="en-US" sz="2000">
                <a:solidFill>
                  <a:srgbClr val="0088A9"/>
                </a:solidFill>
                <a:latin typeface="Calibri"/>
                <a:ea typeface="Calibri"/>
                <a:cs typeface="Calibri"/>
                <a:sym typeface="Calibri"/>
              </a:rPr>
              <a:t>PowerPoint Download:  </a:t>
            </a:r>
            <a:r>
              <a:rPr lang="en-US" sz="2200" u="sng">
                <a:solidFill>
                  <a:schemeClr val="hlink"/>
                </a:solidFill>
                <a:latin typeface="Calibri"/>
                <a:ea typeface="Calibri"/>
                <a:cs typeface="Calibri"/>
                <a:sym typeface="Calibri"/>
                <a:hlinkClick r:id="rId3"/>
              </a:rPr>
              <a:t>http://bit.ly/3otfBaI</a:t>
            </a:r>
            <a:endParaRPr sz="1400"/>
          </a:p>
        </p:txBody>
      </p:sp>
      <p:pic>
        <p:nvPicPr>
          <p:cNvPr id="148" name="Google Shape;148;p4"/>
          <p:cNvPicPr preferRelativeResize="0"/>
          <p:nvPr/>
        </p:nvPicPr>
        <p:blipFill>
          <a:blip r:embed="rId4">
            <a:alphaModFix/>
          </a:blip>
          <a:stretch>
            <a:fillRect/>
          </a:stretch>
        </p:blipFill>
        <p:spPr>
          <a:xfrm>
            <a:off x="5761800" y="2061802"/>
            <a:ext cx="1915333" cy="2873000"/>
          </a:xfrm>
          <a:prstGeom prst="rect">
            <a:avLst/>
          </a:prstGeom>
          <a:noFill/>
          <a:ln>
            <a:noFill/>
          </a:ln>
        </p:spPr>
      </p:pic>
      <p:pic>
        <p:nvPicPr>
          <p:cNvPr id="149" name="Google Shape;149;p4"/>
          <p:cNvPicPr preferRelativeResize="0"/>
          <p:nvPr/>
        </p:nvPicPr>
        <p:blipFill>
          <a:blip r:embed="rId5">
            <a:alphaModFix/>
          </a:blip>
          <a:stretch>
            <a:fillRect/>
          </a:stretch>
        </p:blipFill>
        <p:spPr>
          <a:xfrm rot="1339362">
            <a:off x="8935838" y="2208761"/>
            <a:ext cx="1759324" cy="2654827"/>
          </a:xfrm>
          <a:prstGeom prst="rect">
            <a:avLst/>
          </a:prstGeom>
          <a:noFill/>
          <a:ln>
            <a:noFill/>
          </a:ln>
        </p:spPr>
      </p:pic>
      <p:pic>
        <p:nvPicPr>
          <p:cNvPr id="150" name="Google Shape;150;p4"/>
          <p:cNvPicPr preferRelativeResize="0"/>
          <p:nvPr/>
        </p:nvPicPr>
        <p:blipFill>
          <a:blip r:embed="rId6">
            <a:alphaModFix/>
          </a:blip>
          <a:stretch>
            <a:fillRect/>
          </a:stretch>
        </p:blipFill>
        <p:spPr>
          <a:xfrm rot="-1085929">
            <a:off x="2734080" y="2173088"/>
            <a:ext cx="1832040" cy="27075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title"/>
          </p:nvPr>
        </p:nvSpPr>
        <p:spPr>
          <a:xfrm>
            <a:off x="1269875" y="100000"/>
            <a:ext cx="10918800" cy="105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SB Test Windows and Estimated Test Times/Shortened CAT</a:t>
            </a:r>
            <a:endParaRPr>
              <a:solidFill>
                <a:srgbClr val="674EA7"/>
              </a:solidFill>
            </a:endParaRPr>
          </a:p>
        </p:txBody>
      </p:sp>
      <p:sp>
        <p:nvSpPr>
          <p:cNvPr id="221" name="Google Shape;221;p10"/>
          <p:cNvSpPr txBox="1"/>
          <p:nvPr/>
        </p:nvSpPr>
        <p:spPr>
          <a:xfrm>
            <a:off x="1377300" y="3808250"/>
            <a:ext cx="4882500" cy="164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latin typeface="Calibri"/>
                <a:ea typeface="Calibri"/>
                <a:cs typeface="Calibri"/>
                <a:sym typeface="Calibri"/>
              </a:rPr>
              <a:t>W</a:t>
            </a:r>
            <a:r>
              <a:rPr lang="en-US" sz="2000" b="0" i="0" u="none" strike="noStrike" cap="none">
                <a:latin typeface="Calibri"/>
                <a:ea typeface="Calibri"/>
                <a:cs typeface="Calibri"/>
                <a:sym typeface="Calibri"/>
              </a:rPr>
              <a:t>hen developing a testing schedule, use the estimated testing times to calculate the amount of time it will take to complete an assessment in each content area and grade level. </a:t>
            </a:r>
            <a:r>
              <a:rPr lang="en-US" sz="2000">
                <a:latin typeface="Calibri"/>
                <a:ea typeface="Calibri"/>
                <a:cs typeface="Calibri"/>
                <a:sym typeface="Calibri"/>
              </a:rPr>
              <a:t>The shortened CATs have been designed to be completed in one test session lasting 45-60 minutes.</a:t>
            </a:r>
            <a:endParaRPr sz="2000" i="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22" name="Google Shape;222;p10"/>
          <p:cNvGrpSpPr/>
          <p:nvPr/>
        </p:nvGrpSpPr>
        <p:grpSpPr>
          <a:xfrm>
            <a:off x="1377296" y="1398741"/>
            <a:ext cx="4882491" cy="2160762"/>
            <a:chOff x="1327121" y="1383716"/>
            <a:chExt cx="4882491" cy="2160762"/>
          </a:xfrm>
        </p:grpSpPr>
        <p:pic>
          <p:nvPicPr>
            <p:cNvPr id="223" name="Google Shape;223;p10"/>
            <p:cNvPicPr preferRelativeResize="0"/>
            <p:nvPr/>
          </p:nvPicPr>
          <p:blipFill rotWithShape="1">
            <a:blip r:embed="rId3">
              <a:alphaModFix/>
            </a:blip>
            <a:srcRect/>
            <a:stretch/>
          </p:blipFill>
          <p:spPr>
            <a:xfrm>
              <a:off x="1327121" y="1383716"/>
              <a:ext cx="4882491" cy="2160762"/>
            </a:xfrm>
            <a:prstGeom prst="rect">
              <a:avLst/>
            </a:prstGeom>
            <a:noFill/>
            <a:ln>
              <a:noFill/>
            </a:ln>
          </p:spPr>
        </p:pic>
        <p:sp>
          <p:nvSpPr>
            <p:cNvPr id="224" name="Google Shape;224;p10"/>
            <p:cNvSpPr txBox="1"/>
            <p:nvPr/>
          </p:nvSpPr>
          <p:spPr>
            <a:xfrm>
              <a:off x="5447700" y="2248400"/>
              <a:ext cx="713700" cy="263400"/>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01/29/21</a:t>
              </a:r>
              <a:endParaRPr sz="1000" b="0" i="0" u="none" strike="noStrike" cap="none">
                <a:solidFill>
                  <a:srgbClr val="000000"/>
                </a:solidFill>
                <a:latin typeface="Arial"/>
                <a:ea typeface="Arial"/>
                <a:cs typeface="Arial"/>
                <a:sym typeface="Arial"/>
              </a:endParaRPr>
            </a:p>
          </p:txBody>
        </p:sp>
      </p:grpSp>
      <p:graphicFrame>
        <p:nvGraphicFramePr>
          <p:cNvPr id="225" name="Google Shape;225;p10"/>
          <p:cNvGraphicFramePr/>
          <p:nvPr/>
        </p:nvGraphicFramePr>
        <p:xfrm>
          <a:off x="7233375" y="1398750"/>
          <a:ext cx="4815200" cy="4291743"/>
        </p:xfrm>
        <a:graphic>
          <a:graphicData uri="http://schemas.openxmlformats.org/drawingml/2006/table">
            <a:tbl>
              <a:tblPr>
                <a:noFill/>
                <a:tableStyleId>{4C42D289-000B-4B5F-A447-FE32D33E5C8A}</a:tableStyleId>
              </a:tblPr>
              <a:tblGrid>
                <a:gridCol w="939750">
                  <a:extLst>
                    <a:ext uri="{9D8B030D-6E8A-4147-A177-3AD203B41FA5}">
                      <a16:colId xmlns:a16="http://schemas.microsoft.com/office/drawing/2014/main" val="20000"/>
                    </a:ext>
                  </a:extLst>
                </a:gridCol>
                <a:gridCol w="623725">
                  <a:extLst>
                    <a:ext uri="{9D8B030D-6E8A-4147-A177-3AD203B41FA5}">
                      <a16:colId xmlns:a16="http://schemas.microsoft.com/office/drawing/2014/main" val="20001"/>
                    </a:ext>
                  </a:extLst>
                </a:gridCol>
                <a:gridCol w="1255775">
                  <a:extLst>
                    <a:ext uri="{9D8B030D-6E8A-4147-A177-3AD203B41FA5}">
                      <a16:colId xmlns:a16="http://schemas.microsoft.com/office/drawing/2014/main" val="20002"/>
                    </a:ext>
                  </a:extLst>
                </a:gridCol>
                <a:gridCol w="997975">
                  <a:extLst>
                    <a:ext uri="{9D8B030D-6E8A-4147-A177-3AD203B41FA5}">
                      <a16:colId xmlns:a16="http://schemas.microsoft.com/office/drawing/2014/main" val="20003"/>
                    </a:ext>
                  </a:extLst>
                </a:gridCol>
                <a:gridCol w="997975">
                  <a:extLst>
                    <a:ext uri="{9D8B030D-6E8A-4147-A177-3AD203B41FA5}">
                      <a16:colId xmlns:a16="http://schemas.microsoft.com/office/drawing/2014/main" val="20004"/>
                    </a:ext>
                  </a:extLst>
                </a:gridCol>
              </a:tblGrid>
              <a:tr h="708900">
                <a:tc>
                  <a:txBody>
                    <a:bodyPr/>
                    <a:lstStyle/>
                    <a:p>
                      <a:pPr marL="0" lvl="0" indent="0" algn="ctr" rtl="0">
                        <a:lnSpc>
                          <a:spcPct val="115000"/>
                        </a:lnSpc>
                        <a:spcBef>
                          <a:spcPts val="300"/>
                        </a:spcBef>
                        <a:spcAft>
                          <a:spcPts val="300"/>
                        </a:spcAft>
                        <a:buNone/>
                      </a:pPr>
                      <a:r>
                        <a:rPr lang="en-US" sz="1000" b="1"/>
                        <a:t>Content Area</a:t>
                      </a:r>
                      <a:endParaRPr sz="1000" b="1"/>
                    </a:p>
                  </a:txBody>
                  <a:tcPr marL="73025" marR="73025" marT="71125" marB="71125" anchor="ctr">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1C232"/>
                    </a:solidFill>
                  </a:tcPr>
                </a:tc>
                <a:tc>
                  <a:txBody>
                    <a:bodyPr/>
                    <a:lstStyle/>
                    <a:p>
                      <a:pPr marL="0" lvl="0" indent="0" algn="ctr" rtl="0">
                        <a:lnSpc>
                          <a:spcPct val="115000"/>
                        </a:lnSpc>
                        <a:spcBef>
                          <a:spcPts val="300"/>
                        </a:spcBef>
                        <a:spcAft>
                          <a:spcPts val="300"/>
                        </a:spcAft>
                        <a:buNone/>
                      </a:pPr>
                      <a:r>
                        <a:rPr lang="en-US" sz="1000" b="1"/>
                        <a:t>Grades</a:t>
                      </a:r>
                      <a:endParaRPr sz="1000" b="1"/>
                    </a:p>
                  </a:txBody>
                  <a:tcPr marL="73025" marR="73025" marT="71125" marB="71125" anchor="ctr">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1C232"/>
                    </a:solidFill>
                  </a:tcPr>
                </a:tc>
                <a:tc>
                  <a:txBody>
                    <a:bodyPr/>
                    <a:lstStyle/>
                    <a:p>
                      <a:pPr marL="0" lvl="0" indent="0" algn="ctr" rtl="0">
                        <a:lnSpc>
                          <a:spcPct val="115000"/>
                        </a:lnSpc>
                        <a:spcBef>
                          <a:spcPts val="300"/>
                        </a:spcBef>
                        <a:spcAft>
                          <a:spcPts val="0"/>
                        </a:spcAft>
                        <a:buNone/>
                      </a:pPr>
                      <a:r>
                        <a:rPr lang="en-US" sz="1000" b="1"/>
                        <a:t>Computer Adaptive Test (CAT) items</a:t>
                      </a:r>
                      <a:endParaRPr sz="1000" b="1"/>
                    </a:p>
                    <a:p>
                      <a:pPr marL="0" lvl="0" indent="0" algn="ctr" rtl="0">
                        <a:lnSpc>
                          <a:spcPct val="115000"/>
                        </a:lnSpc>
                        <a:spcBef>
                          <a:spcPts val="300"/>
                        </a:spcBef>
                        <a:spcAft>
                          <a:spcPts val="300"/>
                        </a:spcAft>
                        <a:buNone/>
                      </a:pPr>
                      <a:r>
                        <a:rPr lang="en-US" sz="1000" b="1"/>
                        <a:t>hrs : mins</a:t>
                      </a:r>
                      <a:endParaRPr sz="1000" b="1"/>
                    </a:p>
                  </a:txBody>
                  <a:tcPr marL="73025" marR="73025" marT="91425" marB="91425" anchor="ctr">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1C232"/>
                    </a:solidFill>
                  </a:tcPr>
                </a:tc>
                <a:tc>
                  <a:txBody>
                    <a:bodyPr/>
                    <a:lstStyle/>
                    <a:p>
                      <a:pPr marL="0" lvl="0" indent="0" algn="ctr" rtl="0">
                        <a:lnSpc>
                          <a:spcPct val="115000"/>
                        </a:lnSpc>
                        <a:spcBef>
                          <a:spcPts val="300"/>
                        </a:spcBef>
                        <a:spcAft>
                          <a:spcPts val="0"/>
                        </a:spcAft>
                        <a:buNone/>
                      </a:pPr>
                      <a:r>
                        <a:rPr lang="en-US" sz="1000" b="1"/>
                        <a:t>Performance Task (PT)</a:t>
                      </a:r>
                      <a:endParaRPr sz="1000" b="1"/>
                    </a:p>
                    <a:p>
                      <a:pPr marL="0" lvl="0" indent="0" algn="ctr" rtl="0">
                        <a:lnSpc>
                          <a:spcPct val="115000"/>
                        </a:lnSpc>
                        <a:spcBef>
                          <a:spcPts val="300"/>
                        </a:spcBef>
                        <a:spcAft>
                          <a:spcPts val="300"/>
                        </a:spcAft>
                        <a:buNone/>
                      </a:pPr>
                      <a:r>
                        <a:rPr lang="en-US" sz="1000" b="1"/>
                        <a:t>hrs : mins</a:t>
                      </a:r>
                      <a:endParaRPr sz="1000" b="1"/>
                    </a:p>
                  </a:txBody>
                  <a:tcPr marL="73025" marR="73025" marT="71125" marB="71125" anchor="ctr">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1C232"/>
                    </a:solidFill>
                  </a:tcPr>
                </a:tc>
                <a:tc>
                  <a:txBody>
                    <a:bodyPr/>
                    <a:lstStyle/>
                    <a:p>
                      <a:pPr marL="0" lvl="0" indent="0" algn="ctr" rtl="0">
                        <a:lnSpc>
                          <a:spcPct val="115000"/>
                        </a:lnSpc>
                        <a:spcBef>
                          <a:spcPts val="300"/>
                        </a:spcBef>
                        <a:spcAft>
                          <a:spcPts val="0"/>
                        </a:spcAft>
                        <a:buNone/>
                      </a:pPr>
                      <a:r>
                        <a:rPr lang="en-US" sz="1000" b="1"/>
                        <a:t>Total</a:t>
                      </a:r>
                      <a:endParaRPr sz="1000" b="1"/>
                    </a:p>
                    <a:p>
                      <a:pPr marL="0" lvl="0" indent="0" algn="ctr" rtl="0">
                        <a:lnSpc>
                          <a:spcPct val="115000"/>
                        </a:lnSpc>
                        <a:spcBef>
                          <a:spcPts val="300"/>
                        </a:spcBef>
                        <a:spcAft>
                          <a:spcPts val="300"/>
                        </a:spcAft>
                        <a:buNone/>
                      </a:pPr>
                      <a:r>
                        <a:rPr lang="en-US" sz="1000" b="1"/>
                        <a:t>hrs : mins</a:t>
                      </a:r>
                      <a:endParaRPr sz="1000" b="1"/>
                    </a:p>
                  </a:txBody>
                  <a:tcPr marL="73025" marR="73025" marT="71125" marB="71125" anchor="ctr">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1C232"/>
                    </a:solidFill>
                  </a:tcPr>
                </a:tc>
                <a:extLst>
                  <a:ext uri="{0D108BD9-81ED-4DB2-BD59-A6C34878D82A}">
                    <a16:rowId xmlns:a16="http://schemas.microsoft.com/office/drawing/2014/main" val="10000"/>
                  </a:ext>
                </a:extLst>
              </a:tr>
              <a:tr h="376075">
                <a:tc rowSpan="3">
                  <a:txBody>
                    <a:bodyPr/>
                    <a:lstStyle/>
                    <a:p>
                      <a:pPr marL="0" lvl="0" indent="0" algn="ctr" rtl="0">
                        <a:lnSpc>
                          <a:spcPct val="115000"/>
                        </a:lnSpc>
                        <a:spcBef>
                          <a:spcPts val="300"/>
                        </a:spcBef>
                        <a:spcAft>
                          <a:spcPts val="300"/>
                        </a:spcAft>
                        <a:buNone/>
                      </a:pPr>
                      <a:r>
                        <a:rPr lang="en-US" sz="1000" b="1"/>
                        <a:t>English Language Arts/Literacy</a:t>
                      </a:r>
                      <a:endParaRPr sz="1000" b="1"/>
                    </a:p>
                  </a:txBody>
                  <a:tcPr marL="73025" marR="73025" marT="71125" marB="71125" anchor="ctr">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1C232"/>
                    </a:solidFill>
                  </a:tcPr>
                </a:tc>
                <a:tc>
                  <a:txBody>
                    <a:bodyPr/>
                    <a:lstStyle/>
                    <a:p>
                      <a:pPr marL="0" lvl="0" indent="0" algn="ctr" rtl="0">
                        <a:lnSpc>
                          <a:spcPct val="115000"/>
                        </a:lnSpc>
                        <a:spcBef>
                          <a:spcPts val="300"/>
                        </a:spcBef>
                        <a:spcAft>
                          <a:spcPts val="300"/>
                        </a:spcAft>
                        <a:buNone/>
                      </a:pPr>
                      <a:r>
                        <a:rPr lang="en-US" sz="1000" b="1"/>
                        <a:t>3–5</a:t>
                      </a:r>
                      <a:endParaRPr sz="1000" b="1"/>
                    </a:p>
                  </a:txBody>
                  <a:tcPr marL="73025" marR="73025" marT="71125" marB="71125">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45-60 min</a:t>
                      </a:r>
                      <a:endParaRPr sz="1000" b="1"/>
                    </a:p>
                  </a:txBody>
                  <a:tcPr marL="73025" marR="73025" marT="91425" marB="91425">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1:45</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2:45</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376075">
                <a:tc vMerge="1">
                  <a:txBody>
                    <a:bodyPr/>
                    <a:lstStyle/>
                    <a:p>
                      <a:endParaRPr lang="en-US"/>
                    </a:p>
                  </a:txBody>
                  <a:tcPr/>
                </a:tc>
                <a:tc>
                  <a:txBody>
                    <a:bodyPr/>
                    <a:lstStyle/>
                    <a:p>
                      <a:pPr marL="0" lvl="0" indent="0" algn="ctr" rtl="0">
                        <a:lnSpc>
                          <a:spcPct val="115000"/>
                        </a:lnSpc>
                        <a:spcBef>
                          <a:spcPts val="300"/>
                        </a:spcBef>
                        <a:spcAft>
                          <a:spcPts val="300"/>
                        </a:spcAft>
                        <a:buNone/>
                      </a:pPr>
                      <a:r>
                        <a:rPr lang="en-US" sz="1000" b="1"/>
                        <a:t>6–8</a:t>
                      </a:r>
                      <a:endParaRPr sz="1000" b="1"/>
                    </a:p>
                  </a:txBody>
                  <a:tcPr marL="73025" marR="73025" marT="71125" marB="71125">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45-60 min</a:t>
                      </a:r>
                      <a:endParaRPr sz="1000" b="1"/>
                    </a:p>
                  </a:txBody>
                  <a:tcPr marL="73025" marR="73025" marT="91425" marB="91425">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1:20</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2:20</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376075">
                <a:tc vMerge="1">
                  <a:txBody>
                    <a:bodyPr/>
                    <a:lstStyle/>
                    <a:p>
                      <a:endParaRPr lang="en-US"/>
                    </a:p>
                  </a:txBody>
                  <a:tcPr/>
                </a:tc>
                <a:tc>
                  <a:txBody>
                    <a:bodyPr/>
                    <a:lstStyle/>
                    <a:p>
                      <a:pPr marL="0" lvl="0" indent="0" algn="ctr" rtl="0">
                        <a:lnSpc>
                          <a:spcPct val="115000"/>
                        </a:lnSpc>
                        <a:spcBef>
                          <a:spcPts val="300"/>
                        </a:spcBef>
                        <a:spcAft>
                          <a:spcPts val="300"/>
                        </a:spcAft>
                        <a:buNone/>
                      </a:pPr>
                      <a:r>
                        <a:rPr lang="en-US" sz="1000" b="1"/>
                        <a:t>HS</a:t>
                      </a:r>
                      <a:endParaRPr sz="1000" b="1"/>
                    </a:p>
                  </a:txBody>
                  <a:tcPr marL="73025" marR="73025" marT="71125" marB="71125">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45-50 min</a:t>
                      </a:r>
                      <a:endParaRPr sz="1000" b="1"/>
                    </a:p>
                  </a:txBody>
                  <a:tcPr marL="73025" marR="73025" marT="91425" marB="91425">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0:55</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1:45</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376075">
                <a:tc rowSpan="3">
                  <a:txBody>
                    <a:bodyPr/>
                    <a:lstStyle/>
                    <a:p>
                      <a:pPr marL="0" lvl="0" indent="0" algn="ctr" rtl="0">
                        <a:lnSpc>
                          <a:spcPct val="115000"/>
                        </a:lnSpc>
                        <a:spcBef>
                          <a:spcPts val="300"/>
                        </a:spcBef>
                        <a:spcAft>
                          <a:spcPts val="300"/>
                        </a:spcAft>
                        <a:buNone/>
                      </a:pPr>
                      <a:r>
                        <a:rPr lang="en-US" sz="1000" b="1"/>
                        <a:t>Mathematics</a:t>
                      </a:r>
                      <a:endParaRPr sz="1000" b="1"/>
                    </a:p>
                  </a:txBody>
                  <a:tcPr marL="73025" marR="73025" marT="71125" marB="71125" anchor="ctr">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1C232"/>
                    </a:solidFill>
                  </a:tcPr>
                </a:tc>
                <a:tc>
                  <a:txBody>
                    <a:bodyPr/>
                    <a:lstStyle/>
                    <a:p>
                      <a:pPr marL="0" lvl="0" indent="0" algn="ctr" rtl="0">
                        <a:lnSpc>
                          <a:spcPct val="115000"/>
                        </a:lnSpc>
                        <a:spcBef>
                          <a:spcPts val="300"/>
                        </a:spcBef>
                        <a:spcAft>
                          <a:spcPts val="300"/>
                        </a:spcAft>
                        <a:buNone/>
                      </a:pPr>
                      <a:r>
                        <a:rPr lang="en-US" sz="1000" b="1"/>
                        <a:t>3–5</a:t>
                      </a:r>
                      <a:endParaRPr sz="1000" b="1"/>
                    </a:p>
                  </a:txBody>
                  <a:tcPr marL="73025" marR="73025" marT="71125" marB="71125">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45-60 min</a:t>
                      </a:r>
                      <a:endParaRPr sz="1000" b="1"/>
                    </a:p>
                  </a:txBody>
                  <a:tcPr marL="73025" marR="73025" marT="91425" marB="91425">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N/A</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1:00</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r h="376075">
                <a:tc vMerge="1">
                  <a:txBody>
                    <a:bodyPr/>
                    <a:lstStyle/>
                    <a:p>
                      <a:endParaRPr lang="en-US"/>
                    </a:p>
                  </a:txBody>
                  <a:tcPr/>
                </a:tc>
                <a:tc>
                  <a:txBody>
                    <a:bodyPr/>
                    <a:lstStyle/>
                    <a:p>
                      <a:pPr marL="0" lvl="0" indent="0" algn="ctr" rtl="0">
                        <a:lnSpc>
                          <a:spcPct val="115000"/>
                        </a:lnSpc>
                        <a:spcBef>
                          <a:spcPts val="300"/>
                        </a:spcBef>
                        <a:spcAft>
                          <a:spcPts val="300"/>
                        </a:spcAft>
                        <a:buNone/>
                      </a:pPr>
                      <a:r>
                        <a:rPr lang="en-US" sz="1000" b="1"/>
                        <a:t>6–8</a:t>
                      </a:r>
                      <a:endParaRPr sz="1000" b="1"/>
                    </a:p>
                  </a:txBody>
                  <a:tcPr marL="73025" marR="73025" marT="71125" marB="71125">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45-60 min</a:t>
                      </a:r>
                      <a:endParaRPr sz="1000" b="1"/>
                    </a:p>
                  </a:txBody>
                  <a:tcPr marL="73025" marR="73025" marT="91425" marB="91425">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N/A</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1:00</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r h="376075">
                <a:tc vMerge="1">
                  <a:txBody>
                    <a:bodyPr/>
                    <a:lstStyle/>
                    <a:p>
                      <a:endParaRPr lang="en-US"/>
                    </a:p>
                  </a:txBody>
                  <a:tcPr/>
                </a:tc>
                <a:tc>
                  <a:txBody>
                    <a:bodyPr/>
                    <a:lstStyle/>
                    <a:p>
                      <a:pPr marL="0" lvl="0" indent="0" algn="ctr" rtl="0">
                        <a:lnSpc>
                          <a:spcPct val="115000"/>
                        </a:lnSpc>
                        <a:spcBef>
                          <a:spcPts val="300"/>
                        </a:spcBef>
                        <a:spcAft>
                          <a:spcPts val="300"/>
                        </a:spcAft>
                        <a:buNone/>
                      </a:pPr>
                      <a:r>
                        <a:rPr lang="en-US" sz="1000" b="1"/>
                        <a:t>HS</a:t>
                      </a:r>
                      <a:endParaRPr sz="1000" b="1"/>
                    </a:p>
                  </a:txBody>
                  <a:tcPr marL="73025" marR="73025" marT="71125" marB="71125">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45-60 min</a:t>
                      </a:r>
                      <a:endParaRPr sz="1000" b="1"/>
                    </a:p>
                  </a:txBody>
                  <a:tcPr marL="73025" marR="73025" marT="91425" marB="91425">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N/A</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1:00</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38100" cap="flat" cmpd="sng">
                      <a:solidFill>
                        <a:srgbClr val="FFD966"/>
                      </a:solidFill>
                      <a:prstDash val="solid"/>
                      <a:round/>
                      <a:headEnd type="none" w="sm" len="sm"/>
                      <a:tailEnd type="none" w="sm" len="sm"/>
                    </a:lnB>
                    <a:solidFill>
                      <a:srgbClr val="FFF2CC"/>
                    </a:solidFill>
                  </a:tcPr>
                </a:tc>
                <a:extLst>
                  <a:ext uri="{0D108BD9-81ED-4DB2-BD59-A6C34878D82A}">
                    <a16:rowId xmlns:a16="http://schemas.microsoft.com/office/drawing/2014/main" val="10006"/>
                  </a:ext>
                </a:extLst>
              </a:tr>
              <a:tr h="376075">
                <a:tc rowSpan="3">
                  <a:txBody>
                    <a:bodyPr/>
                    <a:lstStyle/>
                    <a:p>
                      <a:pPr marL="0" lvl="0" indent="0" algn="ctr" rtl="0">
                        <a:lnSpc>
                          <a:spcPct val="115000"/>
                        </a:lnSpc>
                        <a:spcBef>
                          <a:spcPts val="300"/>
                        </a:spcBef>
                        <a:spcAft>
                          <a:spcPts val="300"/>
                        </a:spcAft>
                        <a:buNone/>
                      </a:pPr>
                      <a:r>
                        <a:rPr lang="en-US" sz="1000" b="1"/>
                        <a:t>Both</a:t>
                      </a:r>
                      <a:endParaRPr sz="1000" b="1"/>
                    </a:p>
                  </a:txBody>
                  <a:tcPr marL="73025" marR="73025" marT="71125" marB="71125" anchor="ctr">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1C232"/>
                    </a:solidFill>
                  </a:tcPr>
                </a:tc>
                <a:tc>
                  <a:txBody>
                    <a:bodyPr/>
                    <a:lstStyle/>
                    <a:p>
                      <a:pPr marL="0" lvl="0" indent="0" algn="ctr" rtl="0">
                        <a:lnSpc>
                          <a:spcPct val="115000"/>
                        </a:lnSpc>
                        <a:spcBef>
                          <a:spcPts val="300"/>
                        </a:spcBef>
                        <a:spcAft>
                          <a:spcPts val="300"/>
                        </a:spcAft>
                        <a:buNone/>
                      </a:pPr>
                      <a:r>
                        <a:rPr lang="en-US" sz="1000" b="1"/>
                        <a:t>3–5</a:t>
                      </a:r>
                      <a:endParaRPr sz="1000" b="1"/>
                    </a:p>
                  </a:txBody>
                  <a:tcPr marL="73025" marR="73025" marT="71125" marB="71125">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2:00</a:t>
                      </a:r>
                      <a:endParaRPr sz="1000" b="1"/>
                    </a:p>
                  </a:txBody>
                  <a:tcPr marL="73025" marR="73025" marT="91425" marB="91425">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1:45</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3:45</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3810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extLst>
                  <a:ext uri="{0D108BD9-81ED-4DB2-BD59-A6C34878D82A}">
                    <a16:rowId xmlns:a16="http://schemas.microsoft.com/office/drawing/2014/main" val="10007"/>
                  </a:ext>
                </a:extLst>
              </a:tr>
              <a:tr h="376075">
                <a:tc vMerge="1">
                  <a:txBody>
                    <a:bodyPr/>
                    <a:lstStyle/>
                    <a:p>
                      <a:endParaRPr lang="en-US"/>
                    </a:p>
                  </a:txBody>
                  <a:tcPr/>
                </a:tc>
                <a:tc>
                  <a:txBody>
                    <a:bodyPr/>
                    <a:lstStyle/>
                    <a:p>
                      <a:pPr marL="0" lvl="0" indent="0" algn="ctr" rtl="0">
                        <a:lnSpc>
                          <a:spcPct val="115000"/>
                        </a:lnSpc>
                        <a:spcBef>
                          <a:spcPts val="300"/>
                        </a:spcBef>
                        <a:spcAft>
                          <a:spcPts val="300"/>
                        </a:spcAft>
                        <a:buNone/>
                      </a:pPr>
                      <a:r>
                        <a:rPr lang="en-US" sz="1000" b="1"/>
                        <a:t>6–8</a:t>
                      </a:r>
                      <a:endParaRPr sz="1000" b="1"/>
                    </a:p>
                  </a:txBody>
                  <a:tcPr marL="73025" marR="73025" marT="71125" marB="71125">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2:00</a:t>
                      </a:r>
                      <a:endParaRPr sz="1000" b="1"/>
                    </a:p>
                  </a:txBody>
                  <a:tcPr marL="73025" marR="73025" marT="91425" marB="91425">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1:20</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3:20</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extLst>
                  <a:ext uri="{0D108BD9-81ED-4DB2-BD59-A6C34878D82A}">
                    <a16:rowId xmlns:a16="http://schemas.microsoft.com/office/drawing/2014/main" val="10008"/>
                  </a:ext>
                </a:extLst>
              </a:tr>
              <a:tr h="376075">
                <a:tc vMerge="1">
                  <a:txBody>
                    <a:bodyPr/>
                    <a:lstStyle/>
                    <a:p>
                      <a:endParaRPr lang="en-US"/>
                    </a:p>
                  </a:txBody>
                  <a:tcPr/>
                </a:tc>
                <a:tc>
                  <a:txBody>
                    <a:bodyPr/>
                    <a:lstStyle/>
                    <a:p>
                      <a:pPr marL="0" lvl="0" indent="0" algn="ctr" rtl="0">
                        <a:lnSpc>
                          <a:spcPct val="115000"/>
                        </a:lnSpc>
                        <a:spcBef>
                          <a:spcPts val="300"/>
                        </a:spcBef>
                        <a:spcAft>
                          <a:spcPts val="300"/>
                        </a:spcAft>
                        <a:buNone/>
                      </a:pPr>
                      <a:r>
                        <a:rPr lang="en-US" sz="1000" b="1"/>
                        <a:t>HS</a:t>
                      </a:r>
                      <a:endParaRPr sz="1000" b="1"/>
                    </a:p>
                  </a:txBody>
                  <a:tcPr marL="73025" marR="73025" marT="71125" marB="71125">
                    <a:lnL w="12650" cap="flat" cmpd="sng">
                      <a:solidFill>
                        <a:srgbClr val="FFD966"/>
                      </a:solidFill>
                      <a:prstDash val="solid"/>
                      <a:round/>
                      <a:headEnd type="none" w="sm" len="sm"/>
                      <a:tailEnd type="none" w="sm" len="sm"/>
                    </a:lnL>
                    <a:lnR w="3810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1:40</a:t>
                      </a:r>
                      <a:endParaRPr sz="1000" b="1"/>
                    </a:p>
                  </a:txBody>
                  <a:tcPr marL="73025" marR="73025" marT="91425" marB="91425">
                    <a:lnL w="3810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0:55</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tc>
                  <a:txBody>
                    <a:bodyPr/>
                    <a:lstStyle/>
                    <a:p>
                      <a:pPr marL="0" lvl="0" indent="0" algn="ctr" rtl="0">
                        <a:lnSpc>
                          <a:spcPct val="115000"/>
                        </a:lnSpc>
                        <a:spcBef>
                          <a:spcPts val="300"/>
                        </a:spcBef>
                        <a:spcAft>
                          <a:spcPts val="300"/>
                        </a:spcAft>
                        <a:buNone/>
                      </a:pPr>
                      <a:r>
                        <a:rPr lang="en-US" sz="1000" b="1"/>
                        <a:t>2:45</a:t>
                      </a:r>
                      <a:endParaRPr sz="1000" b="1"/>
                    </a:p>
                  </a:txBody>
                  <a:tcPr marL="73025" marR="73025" marT="71125" marB="71125">
                    <a:lnL w="12650" cap="flat" cmpd="sng">
                      <a:solidFill>
                        <a:srgbClr val="FFD966"/>
                      </a:solidFill>
                      <a:prstDash val="solid"/>
                      <a:round/>
                      <a:headEnd type="none" w="sm" len="sm"/>
                      <a:tailEnd type="none" w="sm" len="sm"/>
                    </a:lnL>
                    <a:lnR w="12650" cap="flat" cmpd="sng">
                      <a:solidFill>
                        <a:srgbClr val="FFD966"/>
                      </a:solidFill>
                      <a:prstDash val="solid"/>
                      <a:round/>
                      <a:headEnd type="none" w="sm" len="sm"/>
                      <a:tailEnd type="none" w="sm" len="sm"/>
                    </a:lnR>
                    <a:lnT w="12650" cap="flat" cmpd="sng">
                      <a:solidFill>
                        <a:srgbClr val="FFD966"/>
                      </a:solidFill>
                      <a:prstDash val="solid"/>
                      <a:round/>
                      <a:headEnd type="none" w="sm" len="sm"/>
                      <a:tailEnd type="none" w="sm" len="sm"/>
                    </a:lnT>
                    <a:lnB w="12650" cap="flat" cmpd="sng">
                      <a:solidFill>
                        <a:srgbClr val="FFD966"/>
                      </a:solidFill>
                      <a:prstDash val="solid"/>
                      <a:round/>
                      <a:headEnd type="none" w="sm" len="sm"/>
                      <a:tailEnd type="none" w="sm" len="sm"/>
                    </a:lnB>
                    <a:solidFill>
                      <a:srgbClr val="FFF2CC"/>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1388225" y="232625"/>
            <a:ext cx="8974500" cy="840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latin typeface="Arial"/>
                <a:ea typeface="Arial"/>
                <a:cs typeface="Arial"/>
                <a:sym typeface="Arial"/>
              </a:rPr>
              <a:t>HSA Science (NGSS) and Biology 1 EOC </a:t>
            </a:r>
            <a:endParaRPr>
              <a:solidFill>
                <a:srgbClr val="674EA7"/>
              </a:solidFill>
              <a:latin typeface="Arial"/>
              <a:ea typeface="Arial"/>
              <a:cs typeface="Arial"/>
              <a:sym typeface="Arial"/>
            </a:endParaRPr>
          </a:p>
        </p:txBody>
      </p:sp>
      <p:sp>
        <p:nvSpPr>
          <p:cNvPr id="231" name="Google Shape;231;p11"/>
          <p:cNvSpPr txBox="1">
            <a:spLocks noGrp="1"/>
          </p:cNvSpPr>
          <p:nvPr>
            <p:ph type="body" idx="1"/>
          </p:nvPr>
        </p:nvSpPr>
        <p:spPr>
          <a:xfrm>
            <a:off x="1495325" y="977100"/>
            <a:ext cx="8908500" cy="523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800"/>
              <a:buNone/>
            </a:pPr>
            <a:r>
              <a:rPr lang="en-US" sz="2000">
                <a:solidFill>
                  <a:srgbClr val="000000"/>
                </a:solidFill>
              </a:rPr>
              <a:t>Beginning last school year, the HSA Science Assessments, Biology End-of- Course Exam and HSA-Alt Science assessments are based upon the NGSS and no longer aligned with the HCPS III for Science. </a:t>
            </a:r>
            <a:endParaRPr sz="2000">
              <a:solidFill>
                <a:srgbClr val="000000"/>
              </a:solidFill>
            </a:endParaRPr>
          </a:p>
          <a:p>
            <a:pPr marL="0" lvl="0" indent="0" algn="l" rtl="0">
              <a:lnSpc>
                <a:spcPct val="115000"/>
              </a:lnSpc>
              <a:spcBef>
                <a:spcPts val="1000"/>
              </a:spcBef>
              <a:spcAft>
                <a:spcPts val="0"/>
              </a:spcAft>
              <a:buClr>
                <a:schemeClr val="dk1"/>
              </a:buClr>
              <a:buSzPts val="1800"/>
              <a:buNone/>
            </a:pPr>
            <a:r>
              <a:rPr lang="en-US" sz="2000">
                <a:solidFill>
                  <a:srgbClr val="000000"/>
                </a:solidFill>
              </a:rPr>
              <a:t>The NGSS calls for science teaching and learning to </a:t>
            </a:r>
            <a:r>
              <a:rPr lang="en-US" sz="2000" u="sng">
                <a:solidFill>
                  <a:srgbClr val="000000"/>
                </a:solidFill>
              </a:rPr>
              <a:t>begin in kindergarten </a:t>
            </a:r>
            <a:r>
              <a:rPr lang="en-US" sz="2000">
                <a:solidFill>
                  <a:srgbClr val="000000"/>
                </a:solidFill>
              </a:rPr>
              <a:t>and continue so that by the end of the 12th grade </a:t>
            </a:r>
            <a:r>
              <a:rPr lang="en-US" sz="2000" b="1">
                <a:solidFill>
                  <a:srgbClr val="000000"/>
                </a:solidFill>
              </a:rPr>
              <a:t>all</a:t>
            </a:r>
            <a:r>
              <a:rPr lang="en-US" sz="2000">
                <a:solidFill>
                  <a:srgbClr val="000000"/>
                </a:solidFill>
              </a:rPr>
              <a:t> students have gained the knowledge and skills knowledge necessary to:</a:t>
            </a:r>
            <a:endParaRPr sz="2000">
              <a:solidFill>
                <a:srgbClr val="000000"/>
              </a:solidFill>
            </a:endParaRPr>
          </a:p>
          <a:p>
            <a:pPr marL="1033463" lvl="0" indent="-355600" algn="l" rtl="0">
              <a:lnSpc>
                <a:spcPct val="115000"/>
              </a:lnSpc>
              <a:spcBef>
                <a:spcPts val="0"/>
              </a:spcBef>
              <a:spcAft>
                <a:spcPts val="0"/>
              </a:spcAft>
              <a:buClr>
                <a:srgbClr val="000000"/>
              </a:buClr>
              <a:buSzPts val="2000"/>
              <a:buFont typeface="Noto Sans Symbols"/>
              <a:buChar char="❖"/>
            </a:pPr>
            <a:r>
              <a:rPr lang="en-US" sz="2000">
                <a:solidFill>
                  <a:srgbClr val="000000"/>
                </a:solidFill>
              </a:rPr>
              <a:t>engage in public discussions, </a:t>
            </a:r>
            <a:endParaRPr sz="2000">
              <a:solidFill>
                <a:srgbClr val="000000"/>
              </a:solidFill>
            </a:endParaRPr>
          </a:p>
          <a:p>
            <a:pPr marL="1033463" lvl="0" indent="-355600" algn="l" rtl="0">
              <a:lnSpc>
                <a:spcPct val="115000"/>
              </a:lnSpc>
              <a:spcBef>
                <a:spcPts val="0"/>
              </a:spcBef>
              <a:spcAft>
                <a:spcPts val="0"/>
              </a:spcAft>
              <a:buClr>
                <a:srgbClr val="000000"/>
              </a:buClr>
              <a:buSzPts val="2000"/>
              <a:buFont typeface="Noto Sans Symbols"/>
              <a:buChar char="❖"/>
            </a:pPr>
            <a:r>
              <a:rPr lang="en-US" sz="2000">
                <a:solidFill>
                  <a:srgbClr val="000000"/>
                </a:solidFill>
              </a:rPr>
              <a:t>to be critical consumers of scientific information related to their everyday lives, and  </a:t>
            </a:r>
            <a:endParaRPr sz="2000">
              <a:solidFill>
                <a:srgbClr val="000000"/>
              </a:solidFill>
            </a:endParaRPr>
          </a:p>
          <a:p>
            <a:pPr marL="1033463" lvl="0" indent="-355600" algn="l" rtl="0">
              <a:lnSpc>
                <a:spcPct val="115000"/>
              </a:lnSpc>
              <a:spcBef>
                <a:spcPts val="0"/>
              </a:spcBef>
              <a:spcAft>
                <a:spcPts val="0"/>
              </a:spcAft>
              <a:buClr>
                <a:srgbClr val="000000"/>
              </a:buClr>
              <a:buSzPts val="2000"/>
              <a:buFont typeface="Noto Sans Symbols"/>
              <a:buChar char="❖"/>
            </a:pPr>
            <a:r>
              <a:rPr lang="en-US" sz="2000">
                <a:solidFill>
                  <a:srgbClr val="000000"/>
                </a:solidFill>
              </a:rPr>
              <a:t>to continue to learn about science throughout their lives. </a:t>
            </a:r>
            <a:endParaRPr sz="2000">
              <a:solidFill>
                <a:srgbClr val="000000"/>
              </a:solidFill>
            </a:endParaRPr>
          </a:p>
          <a:p>
            <a:pPr marL="0" lvl="0" indent="0" algn="l" rtl="0">
              <a:lnSpc>
                <a:spcPct val="115000"/>
              </a:lnSpc>
              <a:spcBef>
                <a:spcPts val="1000"/>
              </a:spcBef>
              <a:spcAft>
                <a:spcPts val="0"/>
              </a:spcAft>
              <a:buClr>
                <a:schemeClr val="dk1"/>
              </a:buClr>
              <a:buSzPts val="1800"/>
              <a:buNone/>
            </a:pPr>
            <a:r>
              <a:rPr lang="en-US" sz="2000">
                <a:solidFill>
                  <a:srgbClr val="000000"/>
                </a:solidFill>
              </a:rPr>
              <a:t>The Performance Expectations (PEs) that make up the NGSS integrate the core ideas of science (DCIs) with the science and engineering practices (SEPs) used in science, and the crosscutting concepts (CCCs) that link the sciences. </a:t>
            </a:r>
            <a:endParaRPr sz="2000">
              <a:solidFill>
                <a:srgbClr val="000000"/>
              </a:solidFill>
            </a:endParaRPr>
          </a:p>
          <a:p>
            <a:pPr marL="742950" lvl="1" indent="-171450" algn="l" rtl="0">
              <a:lnSpc>
                <a:spcPct val="115000"/>
              </a:lnSpc>
              <a:spcBef>
                <a:spcPts val="1000"/>
              </a:spcBef>
              <a:spcAft>
                <a:spcPts val="1000"/>
              </a:spcAft>
              <a:buClr>
                <a:schemeClr val="dk1"/>
              </a:buClr>
              <a:buSzPts val="1800"/>
              <a:buNone/>
            </a:pPr>
            <a:endParaRPr sz="2000" b="1"/>
          </a:p>
        </p:txBody>
      </p:sp>
      <p:pic>
        <p:nvPicPr>
          <p:cNvPr id="232" name="Google Shape;232;p11"/>
          <p:cNvPicPr preferRelativeResize="0"/>
          <p:nvPr/>
        </p:nvPicPr>
        <p:blipFill>
          <a:blip r:embed="rId3">
            <a:alphaModFix/>
          </a:blip>
          <a:stretch>
            <a:fillRect/>
          </a:stretch>
        </p:blipFill>
        <p:spPr>
          <a:xfrm rot="4">
            <a:off x="10362713" y="292560"/>
            <a:ext cx="1764792" cy="26517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title"/>
          </p:nvPr>
        </p:nvSpPr>
        <p:spPr>
          <a:xfrm>
            <a:off x="1598625" y="228950"/>
            <a:ext cx="8636700" cy="56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latin typeface="Arial"/>
                <a:ea typeface="Arial"/>
                <a:cs typeface="Arial"/>
                <a:sym typeface="Arial"/>
              </a:rPr>
              <a:t>NGSS (cont.)</a:t>
            </a:r>
            <a:endParaRPr b="1">
              <a:solidFill>
                <a:srgbClr val="674EA7"/>
              </a:solidFill>
            </a:endParaRPr>
          </a:p>
        </p:txBody>
      </p:sp>
      <p:sp>
        <p:nvSpPr>
          <p:cNvPr id="238" name="Google Shape;238;p12"/>
          <p:cNvSpPr txBox="1">
            <a:spLocks noGrp="1"/>
          </p:cNvSpPr>
          <p:nvPr>
            <p:ph type="body" idx="1"/>
          </p:nvPr>
        </p:nvSpPr>
        <p:spPr>
          <a:xfrm>
            <a:off x="1436075" y="850975"/>
            <a:ext cx="9220200" cy="4673100"/>
          </a:xfrm>
          <a:prstGeom prst="rect">
            <a:avLst/>
          </a:prstGeom>
          <a:noFill/>
          <a:ln>
            <a:noFill/>
          </a:ln>
        </p:spPr>
        <p:txBody>
          <a:bodyPr spcFirstLastPara="1" wrap="square" lIns="91425" tIns="45700" rIns="91425" bIns="45700" anchor="t" anchorCtr="0">
            <a:noAutofit/>
          </a:bodyPr>
          <a:lstStyle/>
          <a:p>
            <a:pPr marL="0" lvl="1" indent="0" algn="l" rtl="0">
              <a:lnSpc>
                <a:spcPct val="115000"/>
              </a:lnSpc>
              <a:spcBef>
                <a:spcPts val="960"/>
              </a:spcBef>
              <a:spcAft>
                <a:spcPts val="0"/>
              </a:spcAft>
              <a:buClr>
                <a:srgbClr val="1CADE4"/>
              </a:buClr>
              <a:buSzPts val="1800"/>
              <a:buNone/>
            </a:pPr>
            <a:r>
              <a:rPr lang="en-US" sz="2000">
                <a:solidFill>
                  <a:srgbClr val="000000"/>
                </a:solidFill>
              </a:rPr>
              <a:t>The new science assessments will be quite different from the past  assessments. </a:t>
            </a:r>
            <a:endParaRPr sz="2000">
              <a:solidFill>
                <a:srgbClr val="000000"/>
              </a:solidFill>
            </a:endParaRPr>
          </a:p>
          <a:p>
            <a:pPr marL="742950" lvl="1" indent="-298450" algn="l" rtl="0">
              <a:lnSpc>
                <a:spcPct val="115000"/>
              </a:lnSpc>
              <a:spcBef>
                <a:spcPts val="960"/>
              </a:spcBef>
              <a:spcAft>
                <a:spcPts val="0"/>
              </a:spcAft>
              <a:buClr>
                <a:srgbClr val="000000"/>
              </a:buClr>
              <a:buSzPts val="2000"/>
              <a:buFont typeface="Noto Sans Symbols"/>
              <a:buChar char="❖"/>
            </a:pPr>
            <a:r>
              <a:rPr lang="en-US" sz="2000">
                <a:solidFill>
                  <a:srgbClr val="000000"/>
                </a:solidFill>
              </a:rPr>
              <a:t>The NGSS assessments at each grade include item clusters and stand-alone items. Item clusters</a:t>
            </a:r>
            <a:r>
              <a:rPr lang="en-US" sz="2000" b="1">
                <a:solidFill>
                  <a:srgbClr val="000000"/>
                </a:solidFill>
              </a:rPr>
              <a:t> </a:t>
            </a:r>
            <a:r>
              <a:rPr lang="en-US" sz="2000">
                <a:solidFill>
                  <a:srgbClr val="000000"/>
                </a:solidFill>
              </a:rPr>
              <a:t>include a stimulus and a series of questions that generally take students about 6 to 12 minutes to complete. Stand-alone items</a:t>
            </a:r>
            <a:r>
              <a:rPr lang="en-US" sz="2000" b="1">
                <a:solidFill>
                  <a:srgbClr val="000000"/>
                </a:solidFill>
              </a:rPr>
              <a:t> </a:t>
            </a:r>
            <a:r>
              <a:rPr lang="en-US" sz="2000">
                <a:solidFill>
                  <a:srgbClr val="000000"/>
                </a:solidFill>
              </a:rPr>
              <a:t>are shorter and generally take students 2 to 3 minutes to complete. </a:t>
            </a:r>
            <a:endParaRPr sz="2000">
              <a:solidFill>
                <a:srgbClr val="000000"/>
              </a:solidFill>
            </a:endParaRPr>
          </a:p>
          <a:p>
            <a:pPr marL="742950" lvl="1" indent="-298450" algn="l" rtl="0">
              <a:lnSpc>
                <a:spcPct val="115000"/>
              </a:lnSpc>
              <a:spcBef>
                <a:spcPts val="960"/>
              </a:spcBef>
              <a:spcAft>
                <a:spcPts val="0"/>
              </a:spcAft>
              <a:buClr>
                <a:srgbClr val="000000"/>
              </a:buClr>
              <a:buSzPts val="2000"/>
              <a:buFont typeface="Noto Sans Symbols"/>
              <a:buChar char="❖"/>
            </a:pPr>
            <a:r>
              <a:rPr lang="en-US" sz="2000">
                <a:solidFill>
                  <a:srgbClr val="000000"/>
                </a:solidFill>
              </a:rPr>
              <a:t>Science (NGSS) assessments is administered in </a:t>
            </a:r>
            <a:r>
              <a:rPr lang="en-US" sz="2000" b="1">
                <a:solidFill>
                  <a:srgbClr val="000000"/>
                </a:solidFill>
              </a:rPr>
              <a:t>Grade 5</a:t>
            </a:r>
            <a:r>
              <a:rPr lang="en-US" sz="2000">
                <a:solidFill>
                  <a:srgbClr val="000000"/>
                </a:solidFill>
              </a:rPr>
              <a:t> covering the NGSS PEs for grades 3 through 5 and </a:t>
            </a:r>
            <a:r>
              <a:rPr lang="en-US" sz="2000" b="1">
                <a:solidFill>
                  <a:srgbClr val="000000"/>
                </a:solidFill>
              </a:rPr>
              <a:t>Grade 8 </a:t>
            </a:r>
            <a:r>
              <a:rPr lang="en-US" sz="2000">
                <a:solidFill>
                  <a:srgbClr val="000000"/>
                </a:solidFill>
              </a:rPr>
              <a:t>covering NGSS PEs for grades 6 through 8. Students are required to take this test once but will have an optional second opportunity. </a:t>
            </a:r>
            <a:endParaRPr sz="2000">
              <a:solidFill>
                <a:srgbClr val="000000"/>
              </a:solidFill>
            </a:endParaRPr>
          </a:p>
          <a:p>
            <a:pPr marL="742950" lvl="1" indent="-298450" algn="l" rtl="0">
              <a:lnSpc>
                <a:spcPct val="115000"/>
              </a:lnSpc>
              <a:spcBef>
                <a:spcPts val="960"/>
              </a:spcBef>
              <a:spcAft>
                <a:spcPts val="0"/>
              </a:spcAft>
              <a:buClr>
                <a:srgbClr val="000000"/>
              </a:buClr>
              <a:buSzPts val="2000"/>
              <a:buFont typeface="Noto Sans Symbols"/>
              <a:buChar char="❖"/>
            </a:pPr>
            <a:r>
              <a:rPr lang="en-US" sz="2000">
                <a:solidFill>
                  <a:srgbClr val="000000"/>
                </a:solidFill>
              </a:rPr>
              <a:t>The </a:t>
            </a:r>
            <a:r>
              <a:rPr lang="en-US" sz="2000" b="1">
                <a:solidFill>
                  <a:srgbClr val="000000"/>
                </a:solidFill>
              </a:rPr>
              <a:t>Biology EOC </a:t>
            </a:r>
            <a:r>
              <a:rPr lang="en-US" sz="2000">
                <a:solidFill>
                  <a:srgbClr val="000000"/>
                </a:solidFill>
              </a:rPr>
              <a:t>will cover the NGSS high school NGSS Life Science PEs as well as Earth Space Science PEs  HS-ESS 2-6, HS-ESS2-7, and HS-ESS3-3. Students will have 1 opportunity to take the Biology EOC.</a:t>
            </a:r>
            <a:endParaRPr sz="2000">
              <a:solidFill>
                <a:srgbClr val="000000"/>
              </a:solidFill>
            </a:endParaRPr>
          </a:p>
          <a:p>
            <a:pPr marL="742950" lvl="1" indent="-190500" algn="l" rtl="0">
              <a:lnSpc>
                <a:spcPct val="115000"/>
              </a:lnSpc>
              <a:spcBef>
                <a:spcPts val="300"/>
              </a:spcBef>
              <a:spcAft>
                <a:spcPts val="0"/>
              </a:spcAft>
              <a:buClr>
                <a:srgbClr val="1CADE4"/>
              </a:buClr>
              <a:buSzPts val="1500"/>
              <a:buNone/>
            </a:pPr>
            <a:endParaRPr sz="2000">
              <a:solidFill>
                <a:srgbClr val="3F3F3F"/>
              </a:solidFill>
            </a:endParaRPr>
          </a:p>
        </p:txBody>
      </p:sp>
      <p:pic>
        <p:nvPicPr>
          <p:cNvPr id="239" name="Google Shape;239;p12"/>
          <p:cNvPicPr preferRelativeResize="0"/>
          <p:nvPr/>
        </p:nvPicPr>
        <p:blipFill rotWithShape="1">
          <a:blip r:embed="rId3">
            <a:alphaModFix/>
          </a:blip>
          <a:srcRect/>
          <a:stretch/>
        </p:blipFill>
        <p:spPr>
          <a:xfrm rot="5">
            <a:off x="10316789" y="228944"/>
            <a:ext cx="1816350" cy="25382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b7f52f8fae_2_7"/>
          <p:cNvSpPr txBox="1">
            <a:spLocks noGrp="1"/>
          </p:cNvSpPr>
          <p:nvPr>
            <p:ph type="title"/>
          </p:nvPr>
        </p:nvSpPr>
        <p:spPr>
          <a:xfrm>
            <a:off x="8844275" y="1336953"/>
            <a:ext cx="3100500" cy="511200"/>
          </a:xfrm>
          <a:prstGeom prst="rect">
            <a:avLst/>
          </a:prstGeom>
        </p:spPr>
        <p:txBody>
          <a:bodyPr spcFirstLastPara="1" wrap="square" lIns="121875" tIns="121875" rIns="121875" bIns="121875" anchor="b" anchorCtr="0">
            <a:noAutofit/>
          </a:bodyPr>
          <a:lstStyle/>
          <a:p>
            <a:pPr marL="0" lvl="0" indent="0" algn="ctr" rtl="0">
              <a:spcBef>
                <a:spcPts val="0"/>
              </a:spcBef>
              <a:spcAft>
                <a:spcPts val="0"/>
              </a:spcAft>
              <a:buNone/>
            </a:pPr>
            <a:r>
              <a:rPr lang="en-US" sz="2000" b="1"/>
              <a:t>A Cluster Item</a:t>
            </a:r>
            <a:endParaRPr sz="2000" b="1"/>
          </a:p>
        </p:txBody>
      </p:sp>
      <p:pic>
        <p:nvPicPr>
          <p:cNvPr id="245" name="Google Shape;245;gb7f52f8fae_2_7"/>
          <p:cNvPicPr preferRelativeResize="0"/>
          <p:nvPr/>
        </p:nvPicPr>
        <p:blipFill rotWithShape="1">
          <a:blip r:embed="rId3">
            <a:alphaModFix/>
          </a:blip>
          <a:srcRect/>
          <a:stretch/>
        </p:blipFill>
        <p:spPr>
          <a:xfrm>
            <a:off x="63091" y="69858"/>
            <a:ext cx="8415440" cy="4325590"/>
          </a:xfrm>
          <a:prstGeom prst="rect">
            <a:avLst/>
          </a:prstGeom>
          <a:noFill/>
          <a:ln w="9525" cap="flat" cmpd="sng">
            <a:solidFill>
              <a:srgbClr val="000000"/>
            </a:solidFill>
            <a:prstDash val="solid"/>
            <a:round/>
            <a:headEnd type="none" w="sm" len="sm"/>
            <a:tailEnd type="none" w="sm" len="sm"/>
          </a:ln>
        </p:spPr>
      </p:pic>
      <p:pic>
        <p:nvPicPr>
          <p:cNvPr id="246" name="Google Shape;246;gb7f52f8fae_2_7"/>
          <p:cNvPicPr preferRelativeResize="0"/>
          <p:nvPr/>
        </p:nvPicPr>
        <p:blipFill rotWithShape="1">
          <a:blip r:embed="rId4">
            <a:alphaModFix/>
          </a:blip>
          <a:srcRect/>
          <a:stretch/>
        </p:blipFill>
        <p:spPr>
          <a:xfrm>
            <a:off x="7148580" y="2686558"/>
            <a:ext cx="4796185" cy="347176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b7f52f8fae_2_13"/>
          <p:cNvSpPr txBox="1">
            <a:spLocks noGrp="1"/>
          </p:cNvSpPr>
          <p:nvPr>
            <p:ph type="title"/>
          </p:nvPr>
        </p:nvSpPr>
        <p:spPr>
          <a:xfrm>
            <a:off x="1280173" y="2741275"/>
            <a:ext cx="2745900" cy="763500"/>
          </a:xfrm>
          <a:prstGeom prst="rect">
            <a:avLst/>
          </a:prstGeom>
        </p:spPr>
        <p:txBody>
          <a:bodyPr spcFirstLastPara="1" wrap="square" lIns="121875" tIns="121875" rIns="121875" bIns="121875" anchor="b" anchorCtr="0">
            <a:noAutofit/>
          </a:bodyPr>
          <a:lstStyle/>
          <a:p>
            <a:pPr marL="0" lvl="0" indent="0" algn="ctr" rtl="0">
              <a:spcBef>
                <a:spcPts val="0"/>
              </a:spcBef>
              <a:spcAft>
                <a:spcPts val="0"/>
              </a:spcAft>
              <a:buNone/>
            </a:pPr>
            <a:r>
              <a:rPr lang="en-US" sz="2000" b="1"/>
              <a:t>A Stand-Alone Item</a:t>
            </a:r>
            <a:endParaRPr sz="2000" b="1"/>
          </a:p>
        </p:txBody>
      </p:sp>
      <p:pic>
        <p:nvPicPr>
          <p:cNvPr id="252" name="Google Shape;252;gb7f52f8fae_2_13"/>
          <p:cNvPicPr preferRelativeResize="0"/>
          <p:nvPr/>
        </p:nvPicPr>
        <p:blipFill>
          <a:blip r:embed="rId3">
            <a:alphaModFix/>
          </a:blip>
          <a:stretch>
            <a:fillRect/>
          </a:stretch>
        </p:blipFill>
        <p:spPr>
          <a:xfrm>
            <a:off x="4026077" y="173717"/>
            <a:ext cx="7585748" cy="6115206"/>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b7f52f8fae_2_18"/>
          <p:cNvSpPr txBox="1">
            <a:spLocks noGrp="1"/>
          </p:cNvSpPr>
          <p:nvPr>
            <p:ph type="title"/>
          </p:nvPr>
        </p:nvSpPr>
        <p:spPr>
          <a:xfrm>
            <a:off x="1351200" y="306675"/>
            <a:ext cx="10718400" cy="755700"/>
          </a:xfrm>
          <a:prstGeom prst="rect">
            <a:avLst/>
          </a:prstGeom>
        </p:spPr>
        <p:txBody>
          <a:bodyPr spcFirstLastPara="1" wrap="square" lIns="121875" tIns="121875" rIns="121875" bIns="121875" anchor="b" anchorCtr="0">
            <a:noAutofit/>
          </a:bodyPr>
          <a:lstStyle/>
          <a:p>
            <a:pPr marL="0" lvl="0" indent="0" algn="ctr" rtl="0">
              <a:spcBef>
                <a:spcPts val="0"/>
              </a:spcBef>
              <a:spcAft>
                <a:spcPts val="0"/>
              </a:spcAft>
              <a:buNone/>
            </a:pPr>
            <a:r>
              <a:rPr lang="en-US" b="1"/>
              <a:t>Science Assessment Design: A Student’s Test</a:t>
            </a:r>
            <a:endParaRPr b="1"/>
          </a:p>
        </p:txBody>
      </p:sp>
      <p:sp>
        <p:nvSpPr>
          <p:cNvPr id="258" name="Google Shape;258;gb7f52f8fae_2_18"/>
          <p:cNvSpPr txBox="1">
            <a:spLocks noGrp="1"/>
          </p:cNvSpPr>
          <p:nvPr>
            <p:ph type="body" idx="1"/>
          </p:nvPr>
        </p:nvSpPr>
        <p:spPr>
          <a:xfrm>
            <a:off x="1709100" y="1381200"/>
            <a:ext cx="9805800" cy="4095600"/>
          </a:xfrm>
          <a:prstGeom prst="rect">
            <a:avLst/>
          </a:prstGeom>
          <a:noFill/>
          <a:ln>
            <a:noFill/>
          </a:ln>
        </p:spPr>
        <p:txBody>
          <a:bodyPr spcFirstLastPara="1" wrap="square" lIns="121875" tIns="60925" rIns="121875" bIns="60925" anchor="ctr" anchorCtr="0">
            <a:noAutofit/>
          </a:bodyPr>
          <a:lstStyle/>
          <a:p>
            <a:pPr marL="0" lvl="0" indent="0" algn="l" rtl="0">
              <a:lnSpc>
                <a:spcPct val="115000"/>
              </a:lnSpc>
              <a:spcBef>
                <a:spcPts val="0"/>
              </a:spcBef>
              <a:spcAft>
                <a:spcPts val="0"/>
              </a:spcAft>
              <a:buClr>
                <a:schemeClr val="dk1"/>
              </a:buClr>
              <a:buSzPts val="2700"/>
              <a:buNone/>
            </a:pPr>
            <a:r>
              <a:rPr lang="en-US" sz="2000" cap="none">
                <a:solidFill>
                  <a:srgbClr val="000000"/>
                </a:solidFill>
              </a:rPr>
              <a:t>Each student’s test will consist of:</a:t>
            </a:r>
            <a:endParaRPr sz="2000">
              <a:solidFill>
                <a:srgbClr val="000000"/>
              </a:solidFill>
            </a:endParaRPr>
          </a:p>
          <a:p>
            <a:pPr marL="838200" lvl="0" indent="-342900" algn="l" rtl="0">
              <a:lnSpc>
                <a:spcPct val="115000"/>
              </a:lnSpc>
              <a:spcBef>
                <a:spcPts val="1300"/>
              </a:spcBef>
              <a:spcAft>
                <a:spcPts val="0"/>
              </a:spcAft>
              <a:buClr>
                <a:srgbClr val="000000"/>
              </a:buClr>
              <a:buSzPts val="2000"/>
              <a:buChar char="•"/>
            </a:pPr>
            <a:r>
              <a:rPr lang="en-US" sz="2000" cap="none">
                <a:solidFill>
                  <a:srgbClr val="000000"/>
                </a:solidFill>
              </a:rPr>
              <a:t>6 clusters (two each from physical, life, and Earth science for grades 5 and 8)</a:t>
            </a:r>
            <a:endParaRPr sz="2000">
              <a:solidFill>
                <a:srgbClr val="000000"/>
              </a:solidFill>
            </a:endParaRPr>
          </a:p>
          <a:p>
            <a:pPr marL="838200" lvl="0" indent="-342900" algn="l" rtl="0">
              <a:lnSpc>
                <a:spcPct val="115000"/>
              </a:lnSpc>
              <a:spcBef>
                <a:spcPts val="1300"/>
              </a:spcBef>
              <a:spcAft>
                <a:spcPts val="0"/>
              </a:spcAft>
              <a:buClr>
                <a:srgbClr val="000000"/>
              </a:buClr>
              <a:buSzPts val="2000"/>
              <a:buChar char="•"/>
            </a:pPr>
            <a:r>
              <a:rPr lang="en-US" sz="2000" cap="none">
                <a:solidFill>
                  <a:srgbClr val="000000"/>
                </a:solidFill>
              </a:rPr>
              <a:t>12 stand alone items (4 from each domain of science but addressing different sub-areas than addressed by the clusters)</a:t>
            </a:r>
            <a:endParaRPr sz="2000">
              <a:solidFill>
                <a:srgbClr val="000000"/>
              </a:solidFill>
            </a:endParaRPr>
          </a:p>
          <a:p>
            <a:pPr marL="838200" lvl="0" indent="-342900" algn="l" rtl="0">
              <a:lnSpc>
                <a:spcPct val="115000"/>
              </a:lnSpc>
              <a:spcBef>
                <a:spcPts val="1300"/>
              </a:spcBef>
              <a:spcAft>
                <a:spcPts val="0"/>
              </a:spcAft>
              <a:buClr>
                <a:srgbClr val="000000"/>
              </a:buClr>
              <a:buSzPts val="2000"/>
              <a:buChar char="•"/>
            </a:pPr>
            <a:r>
              <a:rPr lang="en-US" sz="2000" cap="none">
                <a:solidFill>
                  <a:srgbClr val="000000"/>
                </a:solidFill>
              </a:rPr>
              <a:t>Embedded field test items (either 1 cluster or 4 to 6 stand alone items) </a:t>
            </a:r>
            <a:endParaRPr sz="2000">
              <a:solidFill>
                <a:srgbClr val="000000"/>
              </a:solidFill>
            </a:endParaRPr>
          </a:p>
          <a:p>
            <a:pPr marL="381000" lvl="0" indent="-215900" algn="l" rtl="0">
              <a:spcBef>
                <a:spcPts val="1300"/>
              </a:spcBef>
              <a:spcAft>
                <a:spcPts val="0"/>
              </a:spcAft>
              <a:buClr>
                <a:schemeClr val="dk1"/>
              </a:buClr>
              <a:buSzPts val="2700"/>
              <a:buNone/>
            </a:pPr>
            <a:endParaRPr sz="2000" cap="non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b7f52f8fae_12_0"/>
          <p:cNvSpPr txBox="1">
            <a:spLocks noGrp="1"/>
          </p:cNvSpPr>
          <p:nvPr>
            <p:ph type="title"/>
          </p:nvPr>
        </p:nvSpPr>
        <p:spPr>
          <a:xfrm>
            <a:off x="1598625" y="215750"/>
            <a:ext cx="10229700" cy="67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b="1"/>
              <a:t>Science continued…...</a:t>
            </a:r>
            <a:endParaRPr b="1"/>
          </a:p>
        </p:txBody>
      </p:sp>
      <p:sp>
        <p:nvSpPr>
          <p:cNvPr id="264" name="Google Shape;264;gb7f52f8fae_12_0"/>
          <p:cNvSpPr txBox="1"/>
          <p:nvPr/>
        </p:nvSpPr>
        <p:spPr>
          <a:xfrm>
            <a:off x="1710976" y="1071275"/>
            <a:ext cx="8385600" cy="5568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SzPts val="2000"/>
              <a:buChar char="●"/>
            </a:pPr>
            <a:r>
              <a:rPr lang="en-US" sz="2000" i="0" u="none" strike="noStrike" cap="none"/>
              <a:t>Test Time:  The target is that 80% of the students will complete the test in 90 minutes. </a:t>
            </a:r>
            <a:endParaRPr sz="2000" i="0" u="none" strike="noStrike" cap="none"/>
          </a:p>
          <a:p>
            <a:pPr marL="0" marR="0" lvl="0" indent="0" algn="l" rtl="0">
              <a:lnSpc>
                <a:spcPct val="100000"/>
              </a:lnSpc>
              <a:spcBef>
                <a:spcPts val="0"/>
              </a:spcBef>
              <a:spcAft>
                <a:spcPts val="0"/>
              </a:spcAft>
              <a:buClr>
                <a:srgbClr val="000000"/>
              </a:buClr>
              <a:buSzPts val="2400"/>
              <a:buFont typeface="Arial"/>
              <a:buNone/>
            </a:pPr>
            <a:endParaRPr sz="2000" i="0" u="none" strike="noStrike" cap="none"/>
          </a:p>
          <a:p>
            <a:pPr marL="457200" marR="0" lvl="0" indent="-355600" algn="l" rtl="0">
              <a:lnSpc>
                <a:spcPct val="100000"/>
              </a:lnSpc>
              <a:spcBef>
                <a:spcPts val="0"/>
              </a:spcBef>
              <a:spcAft>
                <a:spcPts val="0"/>
              </a:spcAft>
              <a:buSzPts val="2000"/>
              <a:buChar char="●"/>
            </a:pPr>
            <a:r>
              <a:rPr lang="en-US" sz="2000" i="0" u="none" strike="noStrike" cap="none"/>
              <a:t>Grades 5 and 8 have 2 opportunities but are only need to complete one.</a:t>
            </a:r>
            <a:endParaRPr sz="2000" i="0" u="none" strike="noStrike" cap="none"/>
          </a:p>
          <a:p>
            <a:pPr marL="0" marR="0" lvl="0" indent="0" algn="l" rtl="0">
              <a:lnSpc>
                <a:spcPct val="100000"/>
              </a:lnSpc>
              <a:spcBef>
                <a:spcPts val="0"/>
              </a:spcBef>
              <a:spcAft>
                <a:spcPts val="0"/>
              </a:spcAft>
              <a:buClr>
                <a:srgbClr val="000000"/>
              </a:buClr>
              <a:buSzPts val="2400"/>
              <a:buFont typeface="Arial"/>
              <a:buNone/>
            </a:pPr>
            <a:endParaRPr sz="2000" i="0" u="none" strike="noStrike" cap="none"/>
          </a:p>
          <a:p>
            <a:pPr marL="457200" marR="0" lvl="0" indent="-355600" algn="l" rtl="0">
              <a:lnSpc>
                <a:spcPct val="100000"/>
              </a:lnSpc>
              <a:spcBef>
                <a:spcPts val="0"/>
              </a:spcBef>
              <a:spcAft>
                <a:spcPts val="0"/>
              </a:spcAft>
              <a:buSzPts val="2000"/>
              <a:buChar char="●"/>
            </a:pPr>
            <a:r>
              <a:rPr lang="en-US" sz="2000" i="0" u="none" strike="noStrike" cap="none"/>
              <a:t>All students enrolled in the school, including fully online students, should be tested. Home Schooled students can be offered an opportunity to be tested.</a:t>
            </a:r>
            <a:endParaRPr sz="2000" i="0" u="none" strike="noStrike" cap="none"/>
          </a:p>
          <a:p>
            <a:pPr marL="0" marR="0" lvl="0" indent="0" algn="l" rtl="0">
              <a:lnSpc>
                <a:spcPct val="100000"/>
              </a:lnSpc>
              <a:spcBef>
                <a:spcPts val="0"/>
              </a:spcBef>
              <a:spcAft>
                <a:spcPts val="0"/>
              </a:spcAft>
              <a:buClr>
                <a:srgbClr val="000000"/>
              </a:buClr>
              <a:buSzPts val="2400"/>
              <a:buFont typeface="Arial"/>
              <a:buNone/>
            </a:pPr>
            <a:endParaRPr sz="2000" i="0" u="none" strike="noStrike" cap="none"/>
          </a:p>
          <a:p>
            <a:pPr marL="457200" marR="0" lvl="0" indent="-355600" algn="l" rtl="0">
              <a:lnSpc>
                <a:spcPct val="100000"/>
              </a:lnSpc>
              <a:spcBef>
                <a:spcPts val="0"/>
              </a:spcBef>
              <a:spcAft>
                <a:spcPts val="0"/>
              </a:spcAft>
              <a:buSzPts val="2000"/>
              <a:buChar char="●"/>
            </a:pPr>
            <a:r>
              <a:rPr lang="en-US" sz="2000" i="0" u="none" strike="noStrike" cap="none"/>
              <a:t>All testing should be carried out following state, county, and school COVID-19 guidelines and procedures.</a:t>
            </a:r>
            <a:endParaRPr sz="2000" i="0" u="none" strike="noStrike" cap="none"/>
          </a:p>
          <a:p>
            <a:pPr marL="0" marR="0" lvl="0" indent="0" algn="l" rtl="0">
              <a:lnSpc>
                <a:spcPct val="100000"/>
              </a:lnSpc>
              <a:spcBef>
                <a:spcPts val="0"/>
              </a:spcBef>
              <a:spcAft>
                <a:spcPts val="0"/>
              </a:spcAft>
              <a:buClr>
                <a:srgbClr val="000000"/>
              </a:buClr>
              <a:buSzPts val="2400"/>
              <a:buFont typeface="Arial"/>
              <a:buNone/>
            </a:pPr>
            <a:endParaRPr sz="2000" i="0" u="none" strike="noStrike" cap="none"/>
          </a:p>
          <a:p>
            <a:pPr marL="457200" marR="0" lvl="0" indent="-355600" algn="l" rtl="0">
              <a:lnSpc>
                <a:spcPct val="100000"/>
              </a:lnSpc>
              <a:spcBef>
                <a:spcPts val="0"/>
              </a:spcBef>
              <a:spcAft>
                <a:spcPts val="0"/>
              </a:spcAft>
              <a:buSzPts val="2000"/>
              <a:buChar char="●"/>
            </a:pPr>
            <a:r>
              <a:rPr lang="en-US" sz="2000" i="0" u="none" strike="noStrike" cap="none"/>
              <a:t>Results will not be available until after a</a:t>
            </a:r>
            <a:r>
              <a:rPr lang="en-US" sz="2000"/>
              <a:t>chievement</a:t>
            </a:r>
            <a:r>
              <a:rPr lang="en-US" sz="2000" i="0" u="none" strike="noStrike" cap="none"/>
              <a:t> standard setting during Summer 2021.</a:t>
            </a:r>
            <a:endParaRPr sz="2000" i="0" u="none" strike="noStrike" cap="none"/>
          </a:p>
        </p:txBody>
      </p:sp>
      <p:grpSp>
        <p:nvGrpSpPr>
          <p:cNvPr id="265" name="Google Shape;265;gb7f52f8fae_12_0"/>
          <p:cNvGrpSpPr/>
          <p:nvPr/>
        </p:nvGrpSpPr>
        <p:grpSpPr>
          <a:xfrm>
            <a:off x="9156429" y="2342405"/>
            <a:ext cx="3032400" cy="2515784"/>
            <a:chOff x="9246079" y="-8"/>
            <a:chExt cx="3032400" cy="2515784"/>
          </a:xfrm>
        </p:grpSpPr>
        <p:pic>
          <p:nvPicPr>
            <p:cNvPr id="266" name="Google Shape;266;gb7f52f8fae_12_0"/>
            <p:cNvPicPr preferRelativeResize="0"/>
            <p:nvPr/>
          </p:nvPicPr>
          <p:blipFill rotWithShape="1">
            <a:blip r:embed="rId3">
              <a:alphaModFix amt="75000"/>
            </a:blip>
            <a:srcRect/>
            <a:stretch/>
          </p:blipFill>
          <p:spPr>
            <a:xfrm rot="-2314287">
              <a:off x="10442894" y="228073"/>
              <a:ext cx="1174383" cy="1265325"/>
            </a:xfrm>
            <a:prstGeom prst="rect">
              <a:avLst/>
            </a:prstGeom>
            <a:noFill/>
            <a:ln>
              <a:noFill/>
            </a:ln>
            <a:effectLst>
              <a:reflection endPos="30000" dist="38100" dir="5400000" fadeDir="5400012" sy="-100000" algn="bl" rotWithShape="0"/>
            </a:effectLst>
          </p:spPr>
        </p:pic>
        <p:sp>
          <p:nvSpPr>
            <p:cNvPr id="267" name="Google Shape;267;gb7f52f8fae_12_0"/>
            <p:cNvSpPr txBox="1"/>
            <p:nvPr/>
          </p:nvSpPr>
          <p:spPr>
            <a:xfrm rot="986654">
              <a:off x="9290267" y="1376297"/>
              <a:ext cx="2944023" cy="737860"/>
            </a:xfrm>
            <a:prstGeom prst="rect">
              <a:avLst/>
            </a:prstGeom>
            <a:solidFill>
              <a:srgbClr val="D0E0E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1" u="none" strike="noStrike" cap="none">
                  <a:solidFill>
                    <a:srgbClr val="674EA7"/>
                  </a:solidFill>
                  <a:latin typeface="Calibri"/>
                  <a:ea typeface="Calibri"/>
                  <a:cs typeface="Calibri"/>
                  <a:sym typeface="Calibri"/>
                </a:rPr>
                <a:t>The Training/Practice Test</a:t>
              </a:r>
              <a:endParaRPr sz="2100" b="1" i="1" u="none" strike="noStrike" cap="none">
                <a:solidFill>
                  <a:srgbClr val="674EA7"/>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4"/>
          <p:cNvSpPr txBox="1">
            <a:spLocks noGrp="1"/>
          </p:cNvSpPr>
          <p:nvPr>
            <p:ph type="title"/>
          </p:nvPr>
        </p:nvSpPr>
        <p:spPr>
          <a:xfrm>
            <a:off x="1766300" y="138650"/>
            <a:ext cx="9714600" cy="838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latin typeface="Arial"/>
                <a:ea typeface="Arial"/>
                <a:cs typeface="Arial"/>
                <a:sym typeface="Arial"/>
              </a:rPr>
              <a:t>HSA Science (NGSS) and Biology 1 EOC </a:t>
            </a:r>
            <a:endParaRPr b="1">
              <a:solidFill>
                <a:srgbClr val="674EA7"/>
              </a:solidFill>
            </a:endParaRPr>
          </a:p>
        </p:txBody>
      </p:sp>
      <p:pic>
        <p:nvPicPr>
          <p:cNvPr id="273" name="Google Shape;273;p14"/>
          <p:cNvPicPr preferRelativeResize="0"/>
          <p:nvPr/>
        </p:nvPicPr>
        <p:blipFill rotWithShape="1">
          <a:blip r:embed="rId3">
            <a:alphaModFix/>
          </a:blip>
          <a:srcRect/>
          <a:stretch/>
        </p:blipFill>
        <p:spPr>
          <a:xfrm>
            <a:off x="1430520" y="1311729"/>
            <a:ext cx="6770800" cy="1386988"/>
          </a:xfrm>
          <a:prstGeom prst="rect">
            <a:avLst/>
          </a:prstGeom>
          <a:noFill/>
          <a:ln>
            <a:noFill/>
          </a:ln>
        </p:spPr>
      </p:pic>
      <p:pic>
        <p:nvPicPr>
          <p:cNvPr id="274" name="Google Shape;274;p14"/>
          <p:cNvPicPr preferRelativeResize="0"/>
          <p:nvPr/>
        </p:nvPicPr>
        <p:blipFill rotWithShape="1">
          <a:blip r:embed="rId4">
            <a:alphaModFix/>
          </a:blip>
          <a:srcRect/>
          <a:stretch/>
        </p:blipFill>
        <p:spPr>
          <a:xfrm>
            <a:off x="1430519" y="2698717"/>
            <a:ext cx="6770801" cy="2188872"/>
          </a:xfrm>
          <a:prstGeom prst="rect">
            <a:avLst/>
          </a:prstGeom>
          <a:noFill/>
          <a:ln>
            <a:noFill/>
          </a:ln>
        </p:spPr>
      </p:pic>
      <p:sp>
        <p:nvSpPr>
          <p:cNvPr id="275" name="Google Shape;275;p14"/>
          <p:cNvSpPr txBox="1"/>
          <p:nvPr/>
        </p:nvSpPr>
        <p:spPr>
          <a:xfrm>
            <a:off x="6949600" y="3463000"/>
            <a:ext cx="970800" cy="225300"/>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01/29/202</a:t>
            </a:r>
            <a:r>
              <a:rPr lang="en-US" sz="1200"/>
              <a:t>1</a:t>
            </a:r>
            <a:endParaRPr sz="1200" b="0" i="0" u="none" strike="noStrike" cap="none">
              <a:solidFill>
                <a:srgbClr val="000000"/>
              </a:solidFill>
              <a:latin typeface="Arial"/>
              <a:ea typeface="Arial"/>
              <a:cs typeface="Arial"/>
              <a:sym typeface="Arial"/>
            </a:endParaRPr>
          </a:p>
        </p:txBody>
      </p:sp>
      <p:sp>
        <p:nvSpPr>
          <p:cNvPr id="276" name="Google Shape;276;p14"/>
          <p:cNvSpPr/>
          <p:nvPr/>
        </p:nvSpPr>
        <p:spPr>
          <a:xfrm>
            <a:off x="1430524" y="5158600"/>
            <a:ext cx="7197300" cy="774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chemeClr val="dk1"/>
              </a:buClr>
              <a:buSzPts val="2000"/>
              <a:buChar char="•"/>
            </a:pPr>
            <a:r>
              <a:rPr lang="en-US" sz="2000" i="0" u="none" strike="noStrike" cap="none">
                <a:solidFill>
                  <a:srgbClr val="000000"/>
                </a:solidFill>
              </a:rPr>
              <a:t>The Biology EOC </a:t>
            </a:r>
            <a:r>
              <a:rPr lang="en-US" sz="2000" i="0" u="sng" strike="noStrike" cap="none">
                <a:solidFill>
                  <a:srgbClr val="000000"/>
                </a:solidFill>
              </a:rPr>
              <a:t>is required of all students </a:t>
            </a:r>
            <a:r>
              <a:rPr lang="en-US" sz="2000" i="0" u="none" strike="noStrike" cap="none">
                <a:solidFill>
                  <a:srgbClr val="000000"/>
                </a:solidFill>
              </a:rPr>
              <a:t>enrolled in Biology.</a:t>
            </a:r>
            <a:endParaRPr sz="2000"/>
          </a:p>
          <a:p>
            <a:pPr marL="342900" marR="0" lvl="0" indent="-342900" algn="l" rtl="0">
              <a:lnSpc>
                <a:spcPct val="90000"/>
              </a:lnSpc>
              <a:spcBef>
                <a:spcPts val="1000"/>
              </a:spcBef>
              <a:spcAft>
                <a:spcPts val="0"/>
              </a:spcAft>
              <a:buClr>
                <a:schemeClr val="dk1"/>
              </a:buClr>
              <a:buSzPts val="2000"/>
              <a:buChar char="•"/>
            </a:pPr>
            <a:r>
              <a:rPr lang="en-US" sz="2000" i="0" u="none" strike="noStrike" cap="none">
                <a:solidFill>
                  <a:srgbClr val="000000"/>
                </a:solidFill>
              </a:rPr>
              <a:t>The Algebra EOCs </a:t>
            </a:r>
            <a:r>
              <a:rPr lang="en-US" sz="2000" i="0" u="sng" strike="noStrike" cap="none">
                <a:solidFill>
                  <a:srgbClr val="000000"/>
                </a:solidFill>
              </a:rPr>
              <a:t>are optional</a:t>
            </a:r>
            <a:r>
              <a:rPr lang="en-US" sz="2000"/>
              <a:t>.</a:t>
            </a:r>
            <a:r>
              <a:rPr lang="en-US" sz="2000" i="0" u="none" strike="noStrike" cap="none">
                <a:solidFill>
                  <a:srgbClr val="000000"/>
                </a:solidFill>
              </a:rPr>
              <a:t> </a:t>
            </a:r>
            <a:endParaRPr sz="2000"/>
          </a:p>
        </p:txBody>
      </p:sp>
      <p:pic>
        <p:nvPicPr>
          <p:cNvPr id="277" name="Google Shape;277;p14"/>
          <p:cNvPicPr preferRelativeResize="0"/>
          <p:nvPr/>
        </p:nvPicPr>
        <p:blipFill>
          <a:blip r:embed="rId5">
            <a:alphaModFix/>
          </a:blip>
          <a:stretch>
            <a:fillRect/>
          </a:stretch>
        </p:blipFill>
        <p:spPr>
          <a:xfrm rot="317139">
            <a:off x="8360876" y="2403397"/>
            <a:ext cx="3612798" cy="20512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3"/>
          <p:cNvSpPr/>
          <p:nvPr/>
        </p:nvSpPr>
        <p:spPr>
          <a:xfrm>
            <a:off x="1494125" y="161475"/>
            <a:ext cx="10433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000" b="0" i="0" u="sng" strike="noStrike" cap="none">
                <a:solidFill>
                  <a:schemeClr val="hlink"/>
                </a:solidFill>
                <a:latin typeface="Calibri"/>
                <a:ea typeface="Calibri"/>
                <a:cs typeface="Calibri"/>
                <a:sym typeface="Calibri"/>
                <a:hlinkClick r:id="rId3"/>
              </a:rPr>
              <a:t>https://hsa.alohahsap.org/resources/ngss-resources/</a:t>
            </a:r>
            <a:r>
              <a:rPr lang="en-US" sz="3000" b="0" i="0" u="none" strike="noStrike" cap="none">
                <a:solidFill>
                  <a:schemeClr val="dk1"/>
                </a:solidFill>
                <a:latin typeface="Calibri"/>
                <a:ea typeface="Calibri"/>
                <a:cs typeface="Calibri"/>
                <a:sym typeface="Calibri"/>
              </a:rPr>
              <a:t> </a:t>
            </a:r>
            <a:endParaRPr sz="3000" b="0" i="0" u="none" strike="noStrike" cap="none">
              <a:solidFill>
                <a:schemeClr val="dk1"/>
              </a:solidFill>
              <a:latin typeface="Arial"/>
              <a:ea typeface="Arial"/>
              <a:cs typeface="Arial"/>
              <a:sym typeface="Arial"/>
            </a:endParaRPr>
          </a:p>
        </p:txBody>
      </p:sp>
      <p:sp>
        <p:nvSpPr>
          <p:cNvPr id="283" name="Google Shape;283;p13"/>
          <p:cNvSpPr/>
          <p:nvPr/>
        </p:nvSpPr>
        <p:spPr>
          <a:xfrm>
            <a:off x="9104575" y="1619825"/>
            <a:ext cx="3084300" cy="4742700"/>
          </a:xfrm>
          <a:prstGeom prst="rect">
            <a:avLst/>
          </a:prstGeom>
          <a:no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75565" marR="139065"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12121"/>
                </a:solidFill>
                <a:latin typeface="Calibri"/>
                <a:ea typeface="Calibri"/>
                <a:cs typeface="Calibri"/>
                <a:sym typeface="Calibri"/>
              </a:rPr>
              <a:t>The Assessment Section staff, OCID Science staff and the Communications Office have been working together to develop/adapt NGSS-related resources for science teachers, school leaders and parents and families. These are now available at:</a:t>
            </a:r>
            <a:endParaRPr sz="1600" b="0" i="0" u="none" strike="noStrike" cap="none">
              <a:solidFill>
                <a:schemeClr val="dk1"/>
              </a:solidFill>
              <a:latin typeface="Calibri"/>
              <a:ea typeface="Calibri"/>
              <a:cs typeface="Calibri"/>
              <a:sym typeface="Calibri"/>
            </a:endParaRPr>
          </a:p>
          <a:p>
            <a:pPr marL="5715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212121"/>
                </a:solidFill>
                <a:latin typeface="Calibri"/>
                <a:ea typeface="Calibri"/>
                <a:cs typeface="Calibri"/>
                <a:sym typeface="Calibri"/>
              </a:rPr>
              <a:t>NGSS</a:t>
            </a:r>
            <a:r>
              <a:rPr lang="en-US" sz="1600">
                <a:solidFill>
                  <a:srgbClr val="212121"/>
                </a:solidFill>
                <a:latin typeface="Calibri"/>
                <a:ea typeface="Calibri"/>
                <a:cs typeface="Calibri"/>
                <a:sym typeface="Calibri"/>
              </a:rPr>
              <a:t> </a:t>
            </a:r>
            <a:r>
              <a:rPr lang="en-US" sz="1600" b="0" i="0" u="none" strike="noStrike" cap="none">
                <a:solidFill>
                  <a:srgbClr val="212121"/>
                </a:solidFill>
                <a:latin typeface="Calibri"/>
                <a:ea typeface="Calibri"/>
                <a:cs typeface="Calibri"/>
                <a:sym typeface="Calibri"/>
              </a:rPr>
              <a:t>Main Page: </a:t>
            </a:r>
            <a:r>
              <a:rPr lang="en-US" sz="1600" b="0" i="0" u="sng" strike="noStrike" cap="none">
                <a:solidFill>
                  <a:schemeClr val="hlink"/>
                </a:solidFill>
                <a:latin typeface="Calibri"/>
                <a:ea typeface="Calibri"/>
                <a:cs typeface="Calibri"/>
                <a:sym typeface="Calibri"/>
                <a:hlinkClick r:id="rId4"/>
              </a:rPr>
              <a:t>http://bit.ly/HIDOE-NGSS-2019</a:t>
            </a:r>
            <a:r>
              <a:rPr lang="en-US" sz="1600">
                <a:solidFill>
                  <a:srgbClr val="212121"/>
                </a:solidFill>
                <a:latin typeface="Calibri"/>
                <a:ea typeface="Calibri"/>
                <a:cs typeface="Calibri"/>
                <a:sym typeface="Calibri"/>
              </a:rPr>
              <a:t>		</a:t>
            </a:r>
            <a:endParaRPr sz="1600">
              <a:solidFill>
                <a:srgbClr val="212121"/>
              </a:solidFill>
              <a:latin typeface="Calibri"/>
              <a:ea typeface="Calibri"/>
              <a:cs typeface="Calibri"/>
              <a:sym typeface="Calibri"/>
            </a:endParaRPr>
          </a:p>
          <a:p>
            <a:pPr marL="5715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212121"/>
                </a:solidFill>
                <a:latin typeface="Calibri"/>
                <a:ea typeface="Calibri"/>
                <a:cs typeface="Calibri"/>
                <a:sym typeface="Calibri"/>
              </a:rPr>
              <a:t>NGSS Toolkit for Staff: </a:t>
            </a:r>
            <a:r>
              <a:rPr lang="en-US" sz="1600" b="0" i="0" u="sng" strike="noStrike" cap="none">
                <a:solidFill>
                  <a:schemeClr val="hlink"/>
                </a:solidFill>
                <a:latin typeface="Calibri"/>
                <a:ea typeface="Calibri"/>
                <a:cs typeface="Calibri"/>
                <a:sym typeface="Calibri"/>
                <a:hlinkClick r:id="rId5"/>
              </a:rPr>
              <a:t>http://bit.ly/HIDOE-NGSS-Toolkit</a:t>
            </a:r>
            <a:endParaRPr sz="1600" b="0" i="0" u="none" strike="noStrike" cap="none">
              <a:solidFill>
                <a:schemeClr val="dk1"/>
              </a:solidFill>
              <a:latin typeface="Calibri"/>
              <a:ea typeface="Calibri"/>
              <a:cs typeface="Calibri"/>
              <a:sym typeface="Calibri"/>
            </a:endParaRPr>
          </a:p>
          <a:p>
            <a:pPr marL="57150" marR="0" lvl="1" indent="0" algn="l" rtl="0">
              <a:lnSpc>
                <a:spcPct val="100000"/>
              </a:lnSpc>
              <a:spcBef>
                <a:spcPts val="0"/>
              </a:spcBef>
              <a:spcAft>
                <a:spcPts val="0"/>
              </a:spcAft>
              <a:buClr>
                <a:srgbClr val="000000"/>
              </a:buClr>
              <a:buSzPts val="1600"/>
              <a:buFont typeface="Arial"/>
              <a:buNone/>
            </a:pPr>
            <a:endParaRPr sz="1600">
              <a:solidFill>
                <a:srgbClr val="212121"/>
              </a:solidFill>
              <a:latin typeface="Calibri"/>
              <a:ea typeface="Calibri"/>
              <a:cs typeface="Calibri"/>
              <a:sym typeface="Calibri"/>
            </a:endParaRPr>
          </a:p>
          <a:p>
            <a:pPr marL="57150" marR="0" lvl="1" indent="0" algn="l" rtl="0">
              <a:lnSpc>
                <a:spcPct val="100000"/>
              </a:lnSpc>
              <a:spcBef>
                <a:spcPts val="0"/>
              </a:spcBef>
              <a:spcAft>
                <a:spcPts val="0"/>
              </a:spcAft>
              <a:buClr>
                <a:srgbClr val="000000"/>
              </a:buClr>
              <a:buSzPts val="1600"/>
              <a:buFont typeface="Arial"/>
              <a:buNone/>
            </a:pPr>
            <a:r>
              <a:rPr lang="en-US" sz="1600" b="0" i="0" u="none" strike="noStrike" cap="none">
                <a:solidFill>
                  <a:srgbClr val="212121"/>
                </a:solidFill>
                <a:latin typeface="Calibri"/>
                <a:ea typeface="Calibri"/>
                <a:cs typeface="Calibri"/>
                <a:sym typeface="Calibri"/>
              </a:rPr>
              <a:t>NGSS Resource for Families: </a:t>
            </a:r>
            <a:r>
              <a:rPr lang="en-US" sz="1600" b="0" i="0" u="sng" strike="noStrike" cap="none">
                <a:solidFill>
                  <a:schemeClr val="hlink"/>
                </a:solidFill>
                <a:latin typeface="Calibri"/>
                <a:ea typeface="Calibri"/>
                <a:cs typeface="Calibri"/>
                <a:sym typeface="Calibri"/>
                <a:hlinkClick r:id="rId6"/>
              </a:rPr>
              <a:t>http://bit.ly/HIDOE-NGSS-Families</a:t>
            </a:r>
            <a:endParaRPr sz="1600" b="0" i="0" u="none" strike="noStrike" cap="none">
              <a:solidFill>
                <a:schemeClr val="dk1"/>
              </a:solidFill>
              <a:latin typeface="Calibri"/>
              <a:ea typeface="Calibri"/>
              <a:cs typeface="Calibri"/>
              <a:sym typeface="Calibri"/>
            </a:endParaRPr>
          </a:p>
        </p:txBody>
      </p:sp>
      <p:pic>
        <p:nvPicPr>
          <p:cNvPr id="284" name="Google Shape;284;p13"/>
          <p:cNvPicPr preferRelativeResize="0"/>
          <p:nvPr/>
        </p:nvPicPr>
        <p:blipFill rotWithShape="1">
          <a:blip r:embed="rId7">
            <a:alphaModFix/>
          </a:blip>
          <a:srcRect/>
          <a:stretch/>
        </p:blipFill>
        <p:spPr>
          <a:xfrm rot="757048">
            <a:off x="10468747" y="117888"/>
            <a:ext cx="1218431" cy="1257824"/>
          </a:xfrm>
          <a:prstGeom prst="rect">
            <a:avLst/>
          </a:prstGeom>
          <a:noFill/>
          <a:ln>
            <a:noFill/>
          </a:ln>
        </p:spPr>
      </p:pic>
      <p:graphicFrame>
        <p:nvGraphicFramePr>
          <p:cNvPr id="285" name="Google Shape;285;p13"/>
          <p:cNvGraphicFramePr/>
          <p:nvPr/>
        </p:nvGraphicFramePr>
        <p:xfrm>
          <a:off x="1227050" y="729425"/>
          <a:ext cx="7786275" cy="6128600"/>
        </p:xfrm>
        <a:graphic>
          <a:graphicData uri="http://schemas.openxmlformats.org/drawingml/2006/table">
            <a:tbl>
              <a:tblPr>
                <a:noFill/>
                <a:tableStyleId>{4C42D289-000B-4B5F-A447-FE32D33E5C8A}</a:tableStyleId>
              </a:tblPr>
              <a:tblGrid>
                <a:gridCol w="2762850">
                  <a:extLst>
                    <a:ext uri="{9D8B030D-6E8A-4147-A177-3AD203B41FA5}">
                      <a16:colId xmlns:a16="http://schemas.microsoft.com/office/drawing/2014/main" val="20000"/>
                    </a:ext>
                  </a:extLst>
                </a:gridCol>
                <a:gridCol w="5023425">
                  <a:extLst>
                    <a:ext uri="{9D8B030D-6E8A-4147-A177-3AD203B41FA5}">
                      <a16:colId xmlns:a16="http://schemas.microsoft.com/office/drawing/2014/main" val="20001"/>
                    </a:ext>
                  </a:extLst>
                </a:gridCol>
              </a:tblGrid>
              <a:tr h="386250">
                <a:tc>
                  <a:txBody>
                    <a:bodyPr/>
                    <a:lstStyle/>
                    <a:p>
                      <a:pPr marL="0" lvl="0" indent="0" algn="ctr" rtl="0">
                        <a:lnSpc>
                          <a:spcPct val="100000"/>
                        </a:lnSpc>
                        <a:spcBef>
                          <a:spcPts val="0"/>
                        </a:spcBef>
                        <a:spcAft>
                          <a:spcPts val="0"/>
                        </a:spcAft>
                        <a:buNone/>
                      </a:pPr>
                      <a:r>
                        <a:rPr lang="en-US" sz="900" b="1"/>
                        <a:t>Resource</a:t>
                      </a:r>
                      <a:endParaRPr sz="900" b="1"/>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900" b="1"/>
                        <a:t>Description</a:t>
                      </a:r>
                      <a:endParaRPr sz="900" b="1"/>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49150">
                <a:tc>
                  <a:txBody>
                    <a:bodyPr/>
                    <a:lstStyle/>
                    <a:p>
                      <a:pPr marL="0" lvl="0" indent="0" algn="l" rtl="0">
                        <a:lnSpc>
                          <a:spcPct val="100000"/>
                        </a:lnSpc>
                        <a:spcBef>
                          <a:spcPts val="0"/>
                        </a:spcBef>
                        <a:spcAft>
                          <a:spcPts val="0"/>
                        </a:spcAft>
                        <a:buNone/>
                      </a:pPr>
                      <a:r>
                        <a:rPr lang="en-US" sz="1100" u="sng">
                          <a:solidFill>
                            <a:srgbClr val="0000FF"/>
                          </a:solidFill>
                        </a:rPr>
                        <a:t>Guide to Remotely Administering Interim Assessments</a:t>
                      </a:r>
                      <a:endParaRPr sz="1100" u="sng">
                        <a:solidFill>
                          <a:srgbClr val="0000FF"/>
                        </a:solidFill>
                      </a:endParaRPr>
                    </a:p>
                  </a:txBody>
                  <a:tcPr marL="91425" marR="91425" marT="91425" marB="91425" anchor="ctr">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sz="1100"/>
                        <a:t>This document outlines considerations regarding the remote administration of the NGSS </a:t>
                      </a:r>
                      <a:r>
                        <a:rPr lang="en-US" sz="1100" u="sng"/>
                        <a:t>Interim Assessments</a:t>
                      </a:r>
                      <a:r>
                        <a:rPr lang="en-US" sz="1100"/>
                        <a:t>.</a:t>
                      </a:r>
                      <a:endParaRPr sz="1100"/>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906725">
                <a:tc>
                  <a:txBody>
                    <a:bodyPr/>
                    <a:lstStyle/>
                    <a:p>
                      <a:pPr marL="0" lvl="0" indent="0" algn="l" rtl="0">
                        <a:lnSpc>
                          <a:spcPct val="100000"/>
                        </a:lnSpc>
                        <a:spcBef>
                          <a:spcPts val="0"/>
                        </a:spcBef>
                        <a:spcAft>
                          <a:spcPts val="0"/>
                        </a:spcAft>
                        <a:buNone/>
                      </a:pPr>
                      <a:r>
                        <a:rPr lang="en-US" sz="1100" u="sng">
                          <a:solidFill>
                            <a:srgbClr val="0000FF"/>
                          </a:solidFill>
                        </a:rPr>
                        <a:t>Hawaii NGSS Assessments Overview</a:t>
                      </a:r>
                      <a:endParaRPr sz="1100" u="sng">
                        <a:solidFill>
                          <a:srgbClr val="0000FF"/>
                        </a:solidFill>
                      </a:endParaRPr>
                    </a:p>
                  </a:txBody>
                  <a:tcPr marL="91425" marR="91425" marT="91425" marB="91425" anchor="ctr">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sz="1100"/>
                        <a:t>This document provides information on the NGSS assessments including: scheduling; test design; item types including practice items; information regarding practice and training tests and NGSS Interim Assessments; and reporting.</a:t>
                      </a:r>
                      <a:endParaRPr sz="1100"/>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27775">
                <a:tc>
                  <a:txBody>
                    <a:bodyPr/>
                    <a:lstStyle/>
                    <a:p>
                      <a:pPr marL="0" lvl="0" indent="0" algn="l" rtl="0">
                        <a:lnSpc>
                          <a:spcPct val="100000"/>
                        </a:lnSpc>
                        <a:spcBef>
                          <a:spcPts val="0"/>
                        </a:spcBef>
                        <a:spcAft>
                          <a:spcPts val="0"/>
                        </a:spcAft>
                        <a:buNone/>
                      </a:pPr>
                      <a:r>
                        <a:rPr lang="en-US" sz="1100" u="sng">
                          <a:solidFill>
                            <a:srgbClr val="0000FF"/>
                          </a:solidFill>
                          <a:hlinkClick r:id="rId8">
                            <a:extLst>
                              <a:ext uri="{A12FA001-AC4F-418D-AE19-62706E023703}">
                                <ahyp:hlinkClr xmlns:ahyp="http://schemas.microsoft.com/office/drawing/2018/hyperlinkcolor" val="tx"/>
                              </a:ext>
                            </a:extLst>
                          </a:hlinkClick>
                        </a:rPr>
                        <a:t>NGSS Elementary School Cluster Specs</a:t>
                      </a:r>
                      <a:endParaRPr sz="1100" u="sng">
                        <a:solidFill>
                          <a:srgbClr val="0000FF"/>
                        </a:solidFill>
                      </a:endParaRPr>
                    </a:p>
                    <a:p>
                      <a:pPr marL="0" lvl="0" indent="0" algn="l" rtl="0">
                        <a:lnSpc>
                          <a:spcPct val="100000"/>
                        </a:lnSpc>
                        <a:spcBef>
                          <a:spcPts val="0"/>
                        </a:spcBef>
                        <a:spcAft>
                          <a:spcPts val="0"/>
                        </a:spcAft>
                        <a:buNone/>
                      </a:pPr>
                      <a:r>
                        <a:rPr lang="en-US" sz="1100" u="sng">
                          <a:solidFill>
                            <a:srgbClr val="0000FF"/>
                          </a:solidFill>
                          <a:hlinkClick r:id="rId9">
                            <a:extLst>
                              <a:ext uri="{A12FA001-AC4F-418D-AE19-62706E023703}">
                                <ahyp:hlinkClr xmlns:ahyp="http://schemas.microsoft.com/office/drawing/2018/hyperlinkcolor" val="tx"/>
                              </a:ext>
                            </a:extLst>
                          </a:hlinkClick>
                        </a:rPr>
                        <a:t>NGSS Middle School Cluster Specs</a:t>
                      </a:r>
                      <a:endParaRPr sz="1100" u="sng">
                        <a:solidFill>
                          <a:srgbClr val="0000FF"/>
                        </a:solidFill>
                      </a:endParaRPr>
                    </a:p>
                    <a:p>
                      <a:pPr marL="0" lvl="0" indent="0" algn="l" rtl="0">
                        <a:lnSpc>
                          <a:spcPct val="100000"/>
                        </a:lnSpc>
                        <a:spcBef>
                          <a:spcPts val="0"/>
                        </a:spcBef>
                        <a:spcAft>
                          <a:spcPts val="0"/>
                        </a:spcAft>
                        <a:buNone/>
                      </a:pPr>
                      <a:r>
                        <a:rPr lang="en-US" sz="1100" u="sng">
                          <a:solidFill>
                            <a:srgbClr val="0000FF"/>
                          </a:solidFill>
                          <a:hlinkClick r:id="rId10">
                            <a:extLst>
                              <a:ext uri="{A12FA001-AC4F-418D-AE19-62706E023703}">
                                <ahyp:hlinkClr xmlns:ahyp="http://schemas.microsoft.com/office/drawing/2018/hyperlinkcolor" val="tx"/>
                              </a:ext>
                            </a:extLst>
                          </a:hlinkClick>
                        </a:rPr>
                        <a:t>NGSS Biology EOC Cluster Specs</a:t>
                      </a:r>
                      <a:endParaRPr sz="1100" u="sng">
                        <a:solidFill>
                          <a:srgbClr val="0000FF"/>
                        </a:solidFill>
                      </a:endParaRPr>
                    </a:p>
                  </a:txBody>
                  <a:tcPr marL="91425" marR="91425" marT="91425" marB="91425" anchor="ctr">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sz="1100"/>
                        <a:t>The item cluster specifications guide the work of item writers and the review of item clusters. They can also be helpful to teachers as they implement the NGSS and prepare students for the upcoming NGSS assessments.</a:t>
                      </a:r>
                      <a:endParaRPr sz="1100"/>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86250">
                <a:tc>
                  <a:txBody>
                    <a:bodyPr/>
                    <a:lstStyle/>
                    <a:p>
                      <a:pPr marL="0" lvl="0" indent="0" algn="l" rtl="0">
                        <a:lnSpc>
                          <a:spcPct val="100000"/>
                        </a:lnSpc>
                        <a:spcBef>
                          <a:spcPts val="0"/>
                        </a:spcBef>
                        <a:spcAft>
                          <a:spcPts val="0"/>
                        </a:spcAft>
                        <a:buNone/>
                      </a:pPr>
                      <a:r>
                        <a:rPr lang="en-US" sz="1100" u="sng">
                          <a:solidFill>
                            <a:srgbClr val="0000FF"/>
                          </a:solidFill>
                          <a:hlinkClick r:id="rId11">
                            <a:extLst>
                              <a:ext uri="{A12FA001-AC4F-418D-AE19-62706E023703}">
                                <ahyp:hlinkClr xmlns:ahyp="http://schemas.microsoft.com/office/drawing/2018/hyperlinkcolor" val="tx"/>
                              </a:ext>
                            </a:extLst>
                          </a:hlinkClick>
                        </a:rPr>
                        <a:t>HIDOE NGSS Fact Sheet</a:t>
                      </a:r>
                      <a:endParaRPr sz="1100" u="sng">
                        <a:solidFill>
                          <a:srgbClr val="0000FF"/>
                        </a:solidFill>
                      </a:endParaRPr>
                    </a:p>
                  </a:txBody>
                  <a:tcPr marL="91425" marR="91425" marT="91425" marB="91425" anchor="ctr">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sz="1100"/>
                        <a:t>This document provides information on the NGSS.</a:t>
                      </a:r>
                      <a:endParaRPr sz="1100"/>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27775">
                <a:tc>
                  <a:txBody>
                    <a:bodyPr/>
                    <a:lstStyle/>
                    <a:p>
                      <a:pPr marL="0" lvl="0" indent="0" algn="l" rtl="0">
                        <a:lnSpc>
                          <a:spcPct val="100000"/>
                        </a:lnSpc>
                        <a:spcBef>
                          <a:spcPts val="0"/>
                        </a:spcBef>
                        <a:spcAft>
                          <a:spcPts val="0"/>
                        </a:spcAft>
                        <a:buNone/>
                      </a:pPr>
                      <a:r>
                        <a:rPr lang="en-US" sz="1100" u="sng">
                          <a:solidFill>
                            <a:srgbClr val="0000FF"/>
                          </a:solidFill>
                          <a:hlinkClick r:id="rId12">
                            <a:extLst>
                              <a:ext uri="{A12FA001-AC4F-418D-AE19-62706E023703}">
                                <ahyp:hlinkClr xmlns:ahyp="http://schemas.microsoft.com/office/drawing/2018/hyperlinkcolor" val="tx"/>
                              </a:ext>
                            </a:extLst>
                          </a:hlinkClick>
                        </a:rPr>
                        <a:t>HIDOE Science Assessment Interpretation and Action Guide</a:t>
                      </a:r>
                      <a:endParaRPr sz="1100" u="sng">
                        <a:solidFill>
                          <a:srgbClr val="0000FF"/>
                        </a:solidFill>
                      </a:endParaRPr>
                    </a:p>
                  </a:txBody>
                  <a:tcPr marL="91425" marR="91425" marT="91425" marB="91425" anchor="ctr">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sz="1100"/>
                        <a:t>The purpose of this guide is to provide schools and complex areas with support to make meaning from assessment results and to translate data into practice for science teaching and learning.</a:t>
                      </a:r>
                      <a:endParaRPr sz="1100"/>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27775">
                <a:tc>
                  <a:txBody>
                    <a:bodyPr/>
                    <a:lstStyle/>
                    <a:p>
                      <a:pPr marL="0" lvl="0" indent="0" algn="l" rtl="0">
                        <a:lnSpc>
                          <a:spcPct val="100000"/>
                        </a:lnSpc>
                        <a:spcBef>
                          <a:spcPts val="0"/>
                        </a:spcBef>
                        <a:spcAft>
                          <a:spcPts val="0"/>
                        </a:spcAft>
                        <a:buNone/>
                      </a:pPr>
                      <a:r>
                        <a:rPr lang="en-US" sz="1100" u="sng">
                          <a:solidFill>
                            <a:srgbClr val="0000FF"/>
                          </a:solidFill>
                          <a:hlinkClick r:id="rId13">
                            <a:extLst>
                              <a:ext uri="{A12FA001-AC4F-418D-AE19-62706E023703}">
                                <ahyp:hlinkClr xmlns:ahyp="http://schemas.microsoft.com/office/drawing/2018/hyperlinkcolor" val="tx"/>
                              </a:ext>
                            </a:extLst>
                          </a:hlinkClick>
                        </a:rPr>
                        <a:t>NGSS Family Guide: Grades 3-5</a:t>
                      </a:r>
                      <a:endParaRPr sz="1100" u="sng">
                        <a:solidFill>
                          <a:srgbClr val="0000FF"/>
                        </a:solidFill>
                      </a:endParaRPr>
                    </a:p>
                    <a:p>
                      <a:pPr marL="0" lvl="0" indent="0" algn="l" rtl="0">
                        <a:lnSpc>
                          <a:spcPct val="100000"/>
                        </a:lnSpc>
                        <a:spcBef>
                          <a:spcPts val="0"/>
                        </a:spcBef>
                        <a:spcAft>
                          <a:spcPts val="0"/>
                        </a:spcAft>
                        <a:buNone/>
                      </a:pPr>
                      <a:r>
                        <a:rPr lang="en-US" sz="1100" u="sng">
                          <a:solidFill>
                            <a:srgbClr val="0000FF"/>
                          </a:solidFill>
                          <a:hlinkClick r:id="rId14">
                            <a:extLst>
                              <a:ext uri="{A12FA001-AC4F-418D-AE19-62706E023703}">
                                <ahyp:hlinkClr xmlns:ahyp="http://schemas.microsoft.com/office/drawing/2018/hyperlinkcolor" val="tx"/>
                              </a:ext>
                            </a:extLst>
                          </a:hlinkClick>
                        </a:rPr>
                        <a:t>NGSS Family Guide: Grades 6-8</a:t>
                      </a:r>
                      <a:endParaRPr sz="1100" u="sng">
                        <a:solidFill>
                          <a:srgbClr val="0000FF"/>
                        </a:solidFill>
                      </a:endParaRPr>
                    </a:p>
                    <a:p>
                      <a:pPr marL="0" lvl="0" indent="0" algn="l" rtl="0">
                        <a:lnSpc>
                          <a:spcPct val="100000"/>
                        </a:lnSpc>
                        <a:spcBef>
                          <a:spcPts val="0"/>
                        </a:spcBef>
                        <a:spcAft>
                          <a:spcPts val="0"/>
                        </a:spcAft>
                        <a:buNone/>
                      </a:pPr>
                      <a:r>
                        <a:rPr lang="en-US" sz="1100" u="sng">
                          <a:solidFill>
                            <a:srgbClr val="0000FF"/>
                          </a:solidFill>
                          <a:hlinkClick r:id="rId15">
                            <a:extLst>
                              <a:ext uri="{A12FA001-AC4F-418D-AE19-62706E023703}">
                                <ahyp:hlinkClr xmlns:ahyp="http://schemas.microsoft.com/office/drawing/2018/hyperlinkcolor" val="tx"/>
                              </a:ext>
                            </a:extLst>
                          </a:hlinkClick>
                        </a:rPr>
                        <a:t>NGSS Family Guide: High School</a:t>
                      </a:r>
                      <a:endParaRPr sz="1100" u="sng">
                        <a:solidFill>
                          <a:srgbClr val="0000FF"/>
                        </a:solidFill>
                      </a:endParaRPr>
                    </a:p>
                  </a:txBody>
                  <a:tcPr marL="91425" marR="91425" marT="91425" marB="91425" anchor="ctr">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sz="1100"/>
                        <a:t>The Parent Guides describe the NGSS and illustrate how they help students build an understanding of science.</a:t>
                      </a:r>
                      <a:endParaRPr sz="1100"/>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549150">
                <a:tc>
                  <a:txBody>
                    <a:bodyPr/>
                    <a:lstStyle/>
                    <a:p>
                      <a:pPr marL="0" lvl="0" indent="0" algn="l" rtl="0">
                        <a:lnSpc>
                          <a:spcPct val="100000"/>
                        </a:lnSpc>
                        <a:spcBef>
                          <a:spcPts val="0"/>
                        </a:spcBef>
                        <a:spcAft>
                          <a:spcPts val="0"/>
                        </a:spcAft>
                        <a:buNone/>
                      </a:pPr>
                      <a:r>
                        <a:rPr lang="en-US" sz="1100" u="sng">
                          <a:solidFill>
                            <a:srgbClr val="0000FF"/>
                          </a:solidFill>
                          <a:hlinkClick r:id="rId16">
                            <a:extLst>
                              <a:ext uri="{A12FA001-AC4F-418D-AE19-62706E023703}">
                                <ahyp:hlinkClr xmlns:ahyp="http://schemas.microsoft.com/office/drawing/2018/hyperlinkcolor" val="tx"/>
                              </a:ext>
                            </a:extLst>
                          </a:hlinkClick>
                        </a:rPr>
                        <a:t>NGSS Assessments Test Design, Test Blueprints, and Sample Items</a:t>
                      </a:r>
                      <a:endParaRPr sz="1100" u="sng">
                        <a:solidFill>
                          <a:srgbClr val="0000FF"/>
                        </a:solidFill>
                      </a:endParaRPr>
                    </a:p>
                  </a:txBody>
                  <a:tcPr marL="91425" marR="91425" marT="91425" marB="91425" anchor="ctr">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sz="1100"/>
                        <a:t>This document provides information on the NGSS test design including test blueprints and sample items.</a:t>
                      </a:r>
                      <a:endParaRPr sz="1100"/>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548800">
                <a:tc>
                  <a:txBody>
                    <a:bodyPr/>
                    <a:lstStyle/>
                    <a:p>
                      <a:pPr marL="0" lvl="0" indent="0" algn="l" rtl="0">
                        <a:lnSpc>
                          <a:spcPct val="100000"/>
                        </a:lnSpc>
                        <a:spcBef>
                          <a:spcPts val="0"/>
                        </a:spcBef>
                        <a:spcAft>
                          <a:spcPts val="0"/>
                        </a:spcAft>
                        <a:buNone/>
                      </a:pPr>
                      <a:r>
                        <a:rPr lang="en-US" sz="1100" u="sng">
                          <a:solidFill>
                            <a:srgbClr val="0000FF"/>
                          </a:solidFill>
                        </a:rPr>
                        <a:t>NGSS Interim Assessments Fact Sheet</a:t>
                      </a:r>
                      <a:endParaRPr sz="1100" u="sng">
                        <a:solidFill>
                          <a:srgbClr val="0000FF"/>
                        </a:solidFill>
                      </a:endParaRPr>
                    </a:p>
                  </a:txBody>
                  <a:tcPr marL="91425" marR="91425" marT="91425" marB="91425" anchor="ctr">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l" rtl="0">
                        <a:lnSpc>
                          <a:spcPct val="100000"/>
                        </a:lnSpc>
                        <a:spcBef>
                          <a:spcPts val="0"/>
                        </a:spcBef>
                        <a:spcAft>
                          <a:spcPts val="0"/>
                        </a:spcAft>
                        <a:buNone/>
                      </a:pPr>
                      <a:r>
                        <a:rPr lang="en-US" sz="1100"/>
                        <a:t>This document contains an overview of the NGSS Interim Assessments that will be administered.</a:t>
                      </a:r>
                      <a:endParaRPr sz="1100"/>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618950">
                <a:tc>
                  <a:txBody>
                    <a:bodyPr/>
                    <a:lstStyle/>
                    <a:p>
                      <a:pPr marL="0" lvl="0" indent="0" algn="l" rtl="0">
                        <a:lnSpc>
                          <a:spcPct val="115000"/>
                        </a:lnSpc>
                        <a:spcBef>
                          <a:spcPts val="0"/>
                        </a:spcBef>
                        <a:spcAft>
                          <a:spcPts val="0"/>
                        </a:spcAft>
                        <a:buNone/>
                      </a:pPr>
                      <a:r>
                        <a:rPr lang="en-US" sz="1100" u="sng">
                          <a:solidFill>
                            <a:srgbClr val="0000FF"/>
                          </a:solidFill>
                        </a:rPr>
                        <a:t>NGSS Interim Assessments Test Administration Guide</a:t>
                      </a:r>
                      <a:endParaRPr sz="1100" u="sng">
                        <a:solidFill>
                          <a:srgbClr val="0000FF"/>
                        </a:solidFill>
                      </a:endParaRPr>
                    </a:p>
                  </a:txBody>
                  <a:tcPr marL="91425" marR="91425" marT="91425" marB="91425" anchor="ctr">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100"/>
                        <a:t>This guide provides an overview of how to prepare for and administer the NGSS Interim Assessments.</a:t>
                      </a:r>
                      <a:endParaRPr sz="1100"/>
                    </a:p>
                  </a:txBody>
                  <a:tcPr marL="91425" marR="91425" marT="91425" marB="91425">
                    <a:lnL w="19050" cap="flat" cmpd="sng">
                      <a:solidFill>
                        <a:srgbClr val="808080"/>
                      </a:solidFill>
                      <a:prstDash val="solid"/>
                      <a:round/>
                      <a:headEnd type="none" w="sm" len="sm"/>
                      <a:tailEnd type="none" w="sm" len="sm"/>
                    </a:lnL>
                    <a:lnR w="19050" cap="flat" cmpd="sng">
                      <a:solidFill>
                        <a:srgbClr val="808080"/>
                      </a:solidFill>
                      <a:prstDash val="solid"/>
                      <a:round/>
                      <a:headEnd type="none" w="sm" len="sm"/>
                      <a:tailEnd type="none" w="sm" len="sm"/>
                    </a:lnR>
                    <a:lnT w="19050" cap="flat" cmpd="sng">
                      <a:solidFill>
                        <a:srgbClr val="808080"/>
                      </a:solidFill>
                      <a:prstDash val="solid"/>
                      <a:round/>
                      <a:headEnd type="none" w="sm" len="sm"/>
                      <a:tailEnd type="none" w="sm" len="sm"/>
                    </a:lnT>
                    <a:lnB w="19050" cap="flat" cmpd="sng">
                      <a:solidFill>
                        <a:srgbClr val="80808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6"/>
          <p:cNvSpPr txBox="1">
            <a:spLocks noGrp="1"/>
          </p:cNvSpPr>
          <p:nvPr>
            <p:ph type="title"/>
          </p:nvPr>
        </p:nvSpPr>
        <p:spPr>
          <a:xfrm>
            <a:off x="1979612" y="119190"/>
            <a:ext cx="8229600" cy="6123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674EA7"/>
                </a:solidFill>
                <a:latin typeface="Calibri"/>
                <a:ea typeface="Calibri"/>
                <a:cs typeface="Calibri"/>
                <a:sym typeface="Calibri"/>
              </a:rPr>
              <a:t>HSA-Alternate Assessments</a:t>
            </a:r>
            <a:endParaRPr>
              <a:solidFill>
                <a:srgbClr val="674EA7"/>
              </a:solidFill>
            </a:endParaRPr>
          </a:p>
        </p:txBody>
      </p:sp>
      <p:sp>
        <p:nvSpPr>
          <p:cNvPr id="291" name="Google Shape;291;p16"/>
          <p:cNvSpPr txBox="1">
            <a:spLocks noGrp="1"/>
          </p:cNvSpPr>
          <p:nvPr>
            <p:ph type="body" idx="1"/>
          </p:nvPr>
        </p:nvSpPr>
        <p:spPr>
          <a:xfrm>
            <a:off x="1724634" y="731520"/>
            <a:ext cx="8182826" cy="55919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a:t>The HSA-Alt is a system of assessments based on alternate academic achievement standards and is designed for students with the most significant cognitive disabilities. Typically, this student population consists of less than 1% of the total student population. </a:t>
            </a:r>
            <a:endParaRPr/>
          </a:p>
          <a:p>
            <a:pPr marL="0" lvl="0" indent="0" algn="l" rtl="0">
              <a:lnSpc>
                <a:spcPct val="90000"/>
              </a:lnSpc>
              <a:spcBef>
                <a:spcPts val="0"/>
              </a:spcBef>
              <a:spcAft>
                <a:spcPts val="0"/>
              </a:spcAft>
              <a:buClr>
                <a:schemeClr val="dk1"/>
              </a:buClr>
              <a:buSzPts val="1800"/>
              <a:buNone/>
            </a:pPr>
            <a:endParaRPr sz="1000"/>
          </a:p>
          <a:p>
            <a:pPr marL="0" lvl="0" indent="0" algn="l" rtl="0">
              <a:lnSpc>
                <a:spcPct val="90000"/>
              </a:lnSpc>
              <a:spcBef>
                <a:spcPts val="0"/>
              </a:spcBef>
              <a:spcAft>
                <a:spcPts val="0"/>
              </a:spcAft>
              <a:buClr>
                <a:schemeClr val="dk1"/>
              </a:buClr>
              <a:buSzPts val="1800"/>
              <a:buNone/>
            </a:pPr>
            <a:r>
              <a:rPr lang="en-US" sz="1800"/>
              <a:t>Students are tested in ELA and Math in grades 3-8 and 11. They are assessed in science in grades 5, 8, and 11. The 11</a:t>
            </a:r>
            <a:r>
              <a:rPr lang="en-US" sz="1800" baseline="30000"/>
              <a:t>th</a:t>
            </a:r>
            <a:r>
              <a:rPr lang="en-US" sz="1800"/>
              <a:t> grade science assessment is based upon the NGSS high school life science PEs which have been appropriately reduced in complexity.</a:t>
            </a:r>
            <a:endParaRPr/>
          </a:p>
          <a:p>
            <a:pPr marL="0" lvl="0" indent="0" algn="l" rtl="0">
              <a:lnSpc>
                <a:spcPct val="90000"/>
              </a:lnSpc>
              <a:spcBef>
                <a:spcPts val="0"/>
              </a:spcBef>
              <a:spcAft>
                <a:spcPts val="0"/>
              </a:spcAft>
              <a:buClr>
                <a:schemeClr val="dk1"/>
              </a:buClr>
              <a:buSzPts val="1800"/>
              <a:buNone/>
            </a:pPr>
            <a:endParaRPr sz="1800"/>
          </a:p>
          <a:p>
            <a:pPr marL="0" lvl="0" indent="0" algn="l" rtl="0">
              <a:lnSpc>
                <a:spcPct val="90000"/>
              </a:lnSpc>
              <a:spcBef>
                <a:spcPts val="0"/>
              </a:spcBef>
              <a:spcAft>
                <a:spcPts val="0"/>
              </a:spcAft>
              <a:buClr>
                <a:schemeClr val="dk1"/>
              </a:buClr>
              <a:buSzPts val="1800"/>
              <a:buNone/>
            </a:pPr>
            <a:r>
              <a:rPr lang="en-US" sz="1800"/>
              <a:t>The HSA-Alt Range Performance Level Descriptors and other resources can be found at </a:t>
            </a:r>
            <a:r>
              <a:rPr lang="en-US" sz="1600" u="sng">
                <a:solidFill>
                  <a:schemeClr val="hlink"/>
                </a:solidFill>
                <a:hlinkClick r:id="rId3"/>
              </a:rPr>
              <a:t>https://hsa-alt.alohahsap.org/resources/</a:t>
            </a:r>
            <a:r>
              <a:rPr lang="en-US" sz="1600"/>
              <a:t> </a:t>
            </a:r>
            <a:endParaRPr sz="1600"/>
          </a:p>
          <a:p>
            <a:pPr marL="0" lvl="0" indent="0" algn="l" rtl="0">
              <a:lnSpc>
                <a:spcPct val="90000"/>
              </a:lnSpc>
              <a:spcBef>
                <a:spcPts val="0"/>
              </a:spcBef>
              <a:spcAft>
                <a:spcPts val="0"/>
              </a:spcAft>
              <a:buClr>
                <a:schemeClr val="dk1"/>
              </a:buClr>
              <a:buSzPts val="1800"/>
              <a:buNone/>
            </a:pPr>
            <a:endParaRPr/>
          </a:p>
          <a:p>
            <a:pPr marL="0" lvl="0" indent="0" algn="l" rtl="0">
              <a:lnSpc>
                <a:spcPct val="90000"/>
              </a:lnSpc>
              <a:spcBef>
                <a:spcPts val="0"/>
              </a:spcBef>
              <a:spcAft>
                <a:spcPts val="0"/>
              </a:spcAft>
              <a:buClr>
                <a:schemeClr val="dk1"/>
              </a:buClr>
              <a:buSzPts val="1800"/>
              <a:buNone/>
            </a:pPr>
            <a:endParaRPr sz="1600"/>
          </a:p>
          <a:p>
            <a:pPr marL="0" lvl="0" indent="0" algn="l" rtl="0">
              <a:lnSpc>
                <a:spcPct val="90000"/>
              </a:lnSpc>
              <a:spcBef>
                <a:spcPts val="0"/>
              </a:spcBef>
              <a:spcAft>
                <a:spcPts val="0"/>
              </a:spcAft>
              <a:buClr>
                <a:schemeClr val="dk1"/>
              </a:buClr>
              <a:buSzPts val="1800"/>
              <a:buNone/>
            </a:pPr>
            <a:endParaRPr sz="1600"/>
          </a:p>
          <a:p>
            <a:pPr marL="0" lvl="0" indent="0" algn="l" rtl="0">
              <a:lnSpc>
                <a:spcPct val="90000"/>
              </a:lnSpc>
              <a:spcBef>
                <a:spcPts val="0"/>
              </a:spcBef>
              <a:spcAft>
                <a:spcPts val="0"/>
              </a:spcAft>
              <a:buClr>
                <a:schemeClr val="dk1"/>
              </a:buClr>
              <a:buSzPts val="1800"/>
              <a:buNone/>
            </a:pPr>
            <a:endParaRPr sz="1600"/>
          </a:p>
          <a:p>
            <a:pPr marL="0" lvl="0" indent="0" algn="l" rtl="0">
              <a:lnSpc>
                <a:spcPct val="90000"/>
              </a:lnSpc>
              <a:spcBef>
                <a:spcPts val="0"/>
              </a:spcBef>
              <a:spcAft>
                <a:spcPts val="0"/>
              </a:spcAft>
              <a:buClr>
                <a:schemeClr val="dk1"/>
              </a:buClr>
              <a:buSzPts val="1800"/>
              <a:buNone/>
            </a:pPr>
            <a:endParaRPr sz="1600"/>
          </a:p>
          <a:p>
            <a:pPr marL="0" lvl="0" indent="0" algn="l" rtl="0">
              <a:lnSpc>
                <a:spcPct val="90000"/>
              </a:lnSpc>
              <a:spcBef>
                <a:spcPts val="0"/>
              </a:spcBef>
              <a:spcAft>
                <a:spcPts val="0"/>
              </a:spcAft>
              <a:buClr>
                <a:schemeClr val="dk1"/>
              </a:buClr>
              <a:buSzPts val="1800"/>
              <a:buNone/>
            </a:pPr>
            <a:endParaRPr sz="1600"/>
          </a:p>
          <a:p>
            <a:pPr marL="0" lvl="0" indent="0" algn="l" rtl="0">
              <a:lnSpc>
                <a:spcPct val="90000"/>
              </a:lnSpc>
              <a:spcBef>
                <a:spcPts val="0"/>
              </a:spcBef>
              <a:spcAft>
                <a:spcPts val="0"/>
              </a:spcAft>
              <a:buClr>
                <a:schemeClr val="dk1"/>
              </a:buClr>
              <a:buSzPts val="1800"/>
              <a:buNone/>
            </a:pPr>
            <a:endParaRPr sz="1600"/>
          </a:p>
          <a:p>
            <a:pPr marL="0" lvl="0" indent="0" algn="l" rtl="0">
              <a:lnSpc>
                <a:spcPct val="90000"/>
              </a:lnSpc>
              <a:spcBef>
                <a:spcPts val="0"/>
              </a:spcBef>
              <a:spcAft>
                <a:spcPts val="0"/>
              </a:spcAft>
              <a:buClr>
                <a:schemeClr val="dk1"/>
              </a:buClr>
              <a:buSzPts val="1800"/>
              <a:buNone/>
            </a:pPr>
            <a:endParaRPr sz="1000"/>
          </a:p>
          <a:p>
            <a:pPr marL="0" lvl="0" indent="0" algn="l" rtl="0">
              <a:lnSpc>
                <a:spcPct val="90000"/>
              </a:lnSpc>
              <a:spcBef>
                <a:spcPts val="0"/>
              </a:spcBef>
              <a:spcAft>
                <a:spcPts val="0"/>
              </a:spcAft>
              <a:buClr>
                <a:schemeClr val="dk1"/>
              </a:buClr>
              <a:buSzPts val="1800"/>
              <a:buNone/>
            </a:pPr>
            <a:endParaRPr sz="1600" b="1"/>
          </a:p>
          <a:p>
            <a:pPr marL="576263" lvl="0" indent="-342898" algn="l" rtl="0">
              <a:lnSpc>
                <a:spcPct val="90000"/>
              </a:lnSpc>
              <a:spcBef>
                <a:spcPts val="0"/>
              </a:spcBef>
              <a:spcAft>
                <a:spcPts val="0"/>
              </a:spcAft>
              <a:buClr>
                <a:schemeClr val="dk1"/>
              </a:buClr>
              <a:buSzPts val="1800"/>
              <a:buFont typeface="Noto Sans Symbols"/>
              <a:buChar char="❖"/>
            </a:pPr>
            <a:r>
              <a:rPr lang="en-US" sz="1600"/>
              <a:t>Procedures for administering the HSA-Alt are significantly different from those used for the other assessments.</a:t>
            </a:r>
            <a:endParaRPr sz="2000"/>
          </a:p>
        </p:txBody>
      </p:sp>
      <p:pic>
        <p:nvPicPr>
          <p:cNvPr id="292" name="Google Shape;292;p16"/>
          <p:cNvPicPr preferRelativeResize="0"/>
          <p:nvPr/>
        </p:nvPicPr>
        <p:blipFill>
          <a:blip r:embed="rId4">
            <a:alphaModFix/>
          </a:blip>
          <a:stretch>
            <a:fillRect/>
          </a:stretch>
        </p:blipFill>
        <p:spPr>
          <a:xfrm>
            <a:off x="10109849" y="515020"/>
            <a:ext cx="1831976" cy="2739712"/>
          </a:xfrm>
          <a:prstGeom prst="rect">
            <a:avLst/>
          </a:prstGeom>
          <a:noFill/>
          <a:ln>
            <a:noFill/>
          </a:ln>
        </p:spPr>
      </p:pic>
      <p:pic>
        <p:nvPicPr>
          <p:cNvPr id="293" name="Google Shape;293;p16"/>
          <p:cNvPicPr preferRelativeResize="0"/>
          <p:nvPr/>
        </p:nvPicPr>
        <p:blipFill>
          <a:blip r:embed="rId5">
            <a:alphaModFix/>
          </a:blip>
          <a:stretch>
            <a:fillRect/>
          </a:stretch>
        </p:blipFill>
        <p:spPr>
          <a:xfrm>
            <a:off x="2305175" y="3690375"/>
            <a:ext cx="7602274" cy="1869225"/>
          </a:xfrm>
          <a:prstGeom prst="rect">
            <a:avLst/>
          </a:prstGeom>
          <a:noFill/>
          <a:ln>
            <a:noFill/>
          </a:ln>
        </p:spPr>
      </p:pic>
      <p:pic>
        <p:nvPicPr>
          <p:cNvPr id="294" name="Google Shape;294;p16"/>
          <p:cNvPicPr preferRelativeResize="0"/>
          <p:nvPr/>
        </p:nvPicPr>
        <p:blipFill rotWithShape="1">
          <a:blip r:embed="rId6">
            <a:alphaModFix/>
          </a:blip>
          <a:srcRect/>
          <a:stretch/>
        </p:blipFill>
        <p:spPr>
          <a:xfrm rot="2515775">
            <a:off x="8207621" y="3644401"/>
            <a:ext cx="533456" cy="4239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p:nvPr/>
        </p:nvSpPr>
        <p:spPr>
          <a:xfrm>
            <a:off x="1848524" y="296307"/>
            <a:ext cx="8758682" cy="5750292"/>
          </a:xfrm>
          <a:prstGeom prst="rect">
            <a:avLst/>
          </a:prstGeom>
          <a:noFill/>
          <a:ln>
            <a:noFill/>
          </a:ln>
        </p:spPr>
        <p:txBody>
          <a:bodyPr spcFirstLastPara="1" wrap="square" lIns="91425" tIns="45700" rIns="91425" bIns="45700" anchor="t" anchorCtr="0">
            <a:noAutofit/>
          </a:bodyPr>
          <a:lstStyle/>
          <a:p>
            <a:pPr marL="4763" marR="0" lvl="1" indent="0" algn="ctr" rtl="0">
              <a:lnSpc>
                <a:spcPct val="100000"/>
              </a:lnSpc>
              <a:spcBef>
                <a:spcPts val="0"/>
              </a:spcBef>
              <a:spcAft>
                <a:spcPts val="0"/>
              </a:spcAft>
              <a:buClr>
                <a:srgbClr val="000000"/>
              </a:buClr>
              <a:buSzPts val="2100"/>
              <a:buFont typeface="Arial"/>
              <a:buNone/>
            </a:pPr>
            <a:r>
              <a:rPr lang="en-US" sz="3000" b="1" i="0" strike="noStrike" cap="none">
                <a:solidFill>
                  <a:srgbClr val="674EA7"/>
                </a:solidFill>
                <a:latin typeface="Calibri"/>
                <a:ea typeface="Calibri"/>
                <a:cs typeface="Calibri"/>
                <a:sym typeface="Calibri"/>
              </a:rPr>
              <a:t>Office of Strategy, Innovation and Performance</a:t>
            </a:r>
            <a:endParaRPr sz="2700" b="0" i="0" strike="noStrike" cap="none">
              <a:solidFill>
                <a:srgbClr val="674EA7"/>
              </a:solidFill>
              <a:latin typeface="Arial"/>
              <a:ea typeface="Arial"/>
              <a:cs typeface="Arial"/>
              <a:sym typeface="Arial"/>
            </a:endParaRPr>
          </a:p>
          <a:p>
            <a:pPr marL="457200" marR="0" lvl="0" indent="0" algn="l" rtl="0">
              <a:lnSpc>
                <a:spcPct val="100000"/>
              </a:lnSpc>
              <a:spcBef>
                <a:spcPts val="200"/>
              </a:spcBef>
              <a:spcAft>
                <a:spcPts val="0"/>
              </a:spcAft>
              <a:buClr>
                <a:srgbClr val="000000"/>
              </a:buClr>
              <a:buSzPts val="2000"/>
              <a:buFont typeface="Arial"/>
              <a:buNone/>
            </a:pPr>
            <a:endParaRPr sz="2900" b="1" i="0" strike="noStrike" cap="none">
              <a:solidFill>
                <a:srgbClr val="31859C"/>
              </a:solidFill>
              <a:latin typeface="Calibri"/>
              <a:ea typeface="Calibri"/>
              <a:cs typeface="Calibri"/>
              <a:sym typeface="Calibri"/>
            </a:endParaRPr>
          </a:p>
          <a:p>
            <a:pPr marL="4763" marR="0" lvl="1" indent="0" algn="ctr" rtl="0">
              <a:lnSpc>
                <a:spcPct val="100000"/>
              </a:lnSpc>
              <a:spcBef>
                <a:spcPts val="200"/>
              </a:spcBef>
              <a:spcAft>
                <a:spcPts val="0"/>
              </a:spcAft>
              <a:buClr>
                <a:srgbClr val="000000"/>
              </a:buClr>
              <a:buSzPts val="2000"/>
              <a:buFont typeface="Arial"/>
              <a:buNone/>
            </a:pPr>
            <a:r>
              <a:rPr lang="en-US" sz="2000" b="1" i="0" u="sng" strike="noStrike" cap="none">
                <a:solidFill>
                  <a:srgbClr val="674EA7"/>
                </a:solidFill>
                <a:latin typeface="Calibri"/>
                <a:ea typeface="Calibri"/>
                <a:cs typeface="Calibri"/>
                <a:sym typeface="Calibri"/>
              </a:rPr>
              <a:t>Assessment and Accountability Branch</a:t>
            </a:r>
            <a:endParaRPr sz="1800" b="0" i="0" u="none" strike="noStrike" cap="none">
              <a:solidFill>
                <a:srgbClr val="674EA7"/>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0070C0"/>
                </a:solidFill>
                <a:latin typeface="Calibri"/>
                <a:ea typeface="Calibri"/>
                <a:cs typeface="Calibri"/>
                <a:sym typeface="Calibri"/>
              </a:rPr>
              <a:t>Keith Kameoka</a:t>
            </a:r>
            <a:r>
              <a:rPr lang="en-US" sz="2000" b="0" i="0" u="none" strike="noStrike" cap="none">
                <a:solidFill>
                  <a:schemeClr val="dk1"/>
                </a:solidFill>
                <a:latin typeface="Calibri"/>
                <a:ea typeface="Calibri"/>
                <a:cs typeface="Calibri"/>
                <a:sym typeface="Calibri"/>
              </a:rPr>
              <a:t>– Acting Director, Assessment and Accountability Branch</a:t>
            </a:r>
            <a:endParaRPr sz="1800" b="0" i="0" u="none" strike="noStrike" cap="none">
              <a:solidFill>
                <a:schemeClr val="dk1"/>
              </a:solidFill>
              <a:latin typeface="Arial"/>
              <a:ea typeface="Arial"/>
              <a:cs typeface="Arial"/>
              <a:sym typeface="Arial"/>
            </a:endParaRPr>
          </a:p>
          <a:p>
            <a:pPr marL="4763" marR="0" lvl="1" indent="0" algn="ctr" rtl="0">
              <a:lnSpc>
                <a:spcPct val="100000"/>
              </a:lnSpc>
              <a:spcBef>
                <a:spcPts val="200"/>
              </a:spcBef>
              <a:spcAft>
                <a:spcPts val="0"/>
              </a:spcAft>
              <a:buClr>
                <a:srgbClr val="000000"/>
              </a:buClr>
              <a:buSzPts val="2000"/>
              <a:buFont typeface="Arial"/>
              <a:buNone/>
            </a:pPr>
            <a:r>
              <a:rPr lang="en-US" sz="2000" b="1" i="0" u="sng" strike="noStrike" cap="none">
                <a:solidFill>
                  <a:srgbClr val="674EA7"/>
                </a:solidFill>
                <a:latin typeface="Calibri"/>
                <a:ea typeface="Calibri"/>
                <a:cs typeface="Calibri"/>
                <a:sym typeface="Calibri"/>
              </a:rPr>
              <a:t>Assessment Section Contacts</a:t>
            </a:r>
            <a:endParaRPr sz="1800" b="0" i="0" u="none" strike="noStrike" cap="none">
              <a:solidFill>
                <a:srgbClr val="674EA7"/>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4A7EBB"/>
                </a:solidFill>
                <a:latin typeface="Calibri"/>
                <a:ea typeface="Calibri"/>
                <a:cs typeface="Calibri"/>
                <a:sym typeface="Calibri"/>
              </a:rPr>
              <a:t>Brian Reiter </a:t>
            </a:r>
            <a:r>
              <a:rPr lang="en-US" sz="2000" b="0" i="0" u="none" strike="noStrike" cap="none">
                <a:solidFill>
                  <a:schemeClr val="dk1"/>
                </a:solidFill>
                <a:latin typeface="Calibri"/>
                <a:ea typeface="Calibri"/>
                <a:cs typeface="Calibri"/>
                <a:sym typeface="Calibri"/>
              </a:rPr>
              <a:t>– Administrator, Assessment Section</a:t>
            </a:r>
            <a:endParaRPr sz="1800" b="0" i="0" u="none" strike="noStrike" cap="none">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4A7EBB"/>
                </a:solidFill>
                <a:latin typeface="Calibri"/>
                <a:ea typeface="Calibri"/>
                <a:cs typeface="Calibri"/>
                <a:sym typeface="Calibri"/>
              </a:rPr>
              <a:t>Paul Dumas</a:t>
            </a:r>
            <a:r>
              <a:rPr lang="en-US" sz="2000" b="0" i="0" u="none" strike="noStrike" cap="none">
                <a:solidFill>
                  <a:schemeClr val="dk1"/>
                </a:solidFill>
                <a:latin typeface="Calibri"/>
                <a:ea typeface="Calibri"/>
                <a:cs typeface="Calibri"/>
                <a:sym typeface="Calibri"/>
              </a:rPr>
              <a:t>– Test Development Specialist- Science/NGSS</a:t>
            </a:r>
            <a:endParaRPr sz="1800" b="0" i="0" u="none" strike="noStrike" cap="none">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4A7EBB"/>
                </a:solidFill>
                <a:latin typeface="Calibri"/>
                <a:ea typeface="Calibri"/>
                <a:cs typeface="Calibri"/>
                <a:sym typeface="Calibri"/>
              </a:rPr>
              <a:t>Sue Forbes</a:t>
            </a:r>
            <a:r>
              <a:rPr lang="en-US" sz="2000" b="0" i="0" u="none" strike="noStrike" cap="none">
                <a:solidFill>
                  <a:schemeClr val="dk1"/>
                </a:solidFill>
                <a:latin typeface="Calibri"/>
                <a:ea typeface="Calibri"/>
                <a:cs typeface="Calibri"/>
                <a:sym typeface="Calibri"/>
              </a:rPr>
              <a:t>– Test Development Specialist-ALT</a:t>
            </a:r>
            <a:endParaRPr sz="1800" b="0" i="0" u="none" strike="noStrike" cap="none">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4A7EBB"/>
                </a:solidFill>
                <a:latin typeface="Calibri"/>
                <a:ea typeface="Calibri"/>
                <a:cs typeface="Calibri"/>
                <a:sym typeface="Calibri"/>
              </a:rPr>
              <a:t>Bruce Hirotsu</a:t>
            </a:r>
            <a:r>
              <a:rPr lang="en-US" sz="2000" b="0" i="0" u="none" strike="noStrike" cap="none">
                <a:solidFill>
                  <a:schemeClr val="dk1"/>
                </a:solidFill>
                <a:latin typeface="Calibri"/>
                <a:ea typeface="Calibri"/>
                <a:cs typeface="Calibri"/>
                <a:sym typeface="Calibri"/>
              </a:rPr>
              <a:t>– Test Development Specialist-ACT</a:t>
            </a:r>
            <a:endParaRPr sz="1800" b="0" i="0" u="none" strike="noStrike" cap="none">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4A7EBB"/>
                </a:solidFill>
                <a:latin typeface="Calibri"/>
                <a:ea typeface="Calibri"/>
                <a:cs typeface="Calibri"/>
                <a:sym typeface="Calibri"/>
              </a:rPr>
              <a:t>Elaine Lee</a:t>
            </a:r>
            <a:r>
              <a:rPr lang="en-US" sz="2000" b="0" i="0" u="none" strike="noStrike" cap="none">
                <a:solidFill>
                  <a:schemeClr val="dk1"/>
                </a:solidFill>
                <a:latin typeface="Calibri"/>
                <a:ea typeface="Calibri"/>
                <a:cs typeface="Calibri"/>
                <a:sym typeface="Calibri"/>
              </a:rPr>
              <a:t>– Test Development Specialist-Accommodations</a:t>
            </a:r>
            <a:endParaRPr sz="1800" b="0" i="0" u="none" strike="noStrike" cap="none">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4A7EBB"/>
                </a:solidFill>
                <a:latin typeface="Calibri"/>
                <a:ea typeface="Calibri"/>
                <a:cs typeface="Calibri"/>
                <a:sym typeface="Calibri"/>
              </a:rPr>
              <a:t>Dianne Morada</a:t>
            </a:r>
            <a:r>
              <a:rPr lang="en-US" sz="2000" b="0" i="0" u="none" strike="noStrike" cap="none">
                <a:solidFill>
                  <a:schemeClr val="dk1"/>
                </a:solidFill>
                <a:latin typeface="Calibri"/>
                <a:ea typeface="Calibri"/>
                <a:cs typeface="Calibri"/>
                <a:sym typeface="Calibri"/>
              </a:rPr>
              <a:t>– Test Development Specialist-Item Dev/Math</a:t>
            </a:r>
            <a:endParaRPr sz="1800" b="0" i="0" u="none" strike="noStrike" cap="none">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0070C0"/>
                </a:solidFill>
                <a:latin typeface="Calibri"/>
                <a:ea typeface="Calibri"/>
                <a:cs typeface="Calibri"/>
                <a:sym typeface="Calibri"/>
              </a:rPr>
              <a:t>Kelsie Pualoa </a:t>
            </a:r>
            <a:r>
              <a:rPr lang="en-US" sz="2000" b="0" i="0" u="none" strike="noStrike" cap="none">
                <a:solidFill>
                  <a:schemeClr val="dk1"/>
                </a:solidFill>
                <a:latin typeface="Calibri"/>
                <a:ea typeface="Calibri"/>
                <a:cs typeface="Calibri"/>
                <a:sym typeface="Calibri"/>
              </a:rPr>
              <a:t>– Test Development Specialist-Item Dev/ELA</a:t>
            </a:r>
            <a:endParaRPr sz="2000" b="1" i="0" u="none" strike="noStrike" cap="none">
              <a:solidFill>
                <a:schemeClr val="accent1"/>
              </a:solidFill>
              <a:latin typeface="Calibri"/>
              <a:ea typeface="Calibri"/>
              <a:cs typeface="Calibri"/>
              <a:sym typeface="Calibri"/>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4A7EBB"/>
                </a:solidFill>
                <a:latin typeface="Calibri"/>
                <a:ea typeface="Calibri"/>
                <a:cs typeface="Calibri"/>
                <a:sym typeface="Calibri"/>
              </a:rPr>
              <a:t>Karen Tohinaka </a:t>
            </a:r>
            <a:r>
              <a:rPr lang="en-US" sz="2000" b="0" i="0" u="none" strike="noStrike" cap="none">
                <a:solidFill>
                  <a:schemeClr val="dk1"/>
                </a:solidFill>
                <a:latin typeface="Calibri"/>
                <a:ea typeface="Calibri"/>
                <a:cs typeface="Calibri"/>
                <a:sym typeface="Calibri"/>
              </a:rPr>
              <a:t>– Test Development Specialist/SBA/WIDA ACCESS</a:t>
            </a:r>
            <a:endParaRPr sz="20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4A7EBB"/>
                </a:solidFill>
                <a:latin typeface="Calibri"/>
                <a:ea typeface="Calibri"/>
                <a:cs typeface="Calibri"/>
                <a:sym typeface="Calibri"/>
              </a:rPr>
              <a:t>Dewey Gottleib</a:t>
            </a:r>
            <a:r>
              <a:rPr lang="en-US" sz="2000" b="0" i="0" u="none" strike="noStrike" cap="none">
                <a:solidFill>
                  <a:schemeClr val="dk1"/>
                </a:solidFill>
                <a:latin typeface="Calibri"/>
                <a:ea typeface="Calibri"/>
                <a:cs typeface="Calibri"/>
                <a:sym typeface="Calibri"/>
              </a:rPr>
              <a:t>– NAEP Testing Specialist</a:t>
            </a:r>
            <a:endParaRPr sz="2000" b="1" i="0" u="sng" strike="noStrike" cap="none">
              <a:solidFill>
                <a:schemeClr val="dk1"/>
              </a:solidFill>
              <a:latin typeface="Calibri"/>
              <a:ea typeface="Calibri"/>
              <a:cs typeface="Calibri"/>
              <a:sym typeface="Calibri"/>
            </a:endParaRPr>
          </a:p>
          <a:p>
            <a:pPr marL="4763" marR="0" lvl="1" indent="0" algn="ctr" rtl="0">
              <a:lnSpc>
                <a:spcPct val="100000"/>
              </a:lnSpc>
              <a:spcBef>
                <a:spcPts val="200"/>
              </a:spcBef>
              <a:spcAft>
                <a:spcPts val="0"/>
              </a:spcAft>
              <a:buClr>
                <a:srgbClr val="000000"/>
              </a:buClr>
              <a:buSzPts val="2000"/>
              <a:buFont typeface="Arial"/>
              <a:buNone/>
            </a:pPr>
            <a:r>
              <a:rPr lang="en-US" sz="2000" b="1" i="0" u="sng" strike="noStrike" cap="none">
                <a:solidFill>
                  <a:srgbClr val="674EA7"/>
                </a:solidFill>
                <a:latin typeface="Calibri"/>
                <a:ea typeface="Calibri"/>
                <a:cs typeface="Calibri"/>
                <a:sym typeface="Calibri"/>
              </a:rPr>
              <a:t>Cambium Assessment Inc.</a:t>
            </a:r>
            <a:endParaRPr sz="1800" b="0" i="0" u="none" strike="noStrike" cap="none">
              <a:solidFill>
                <a:srgbClr val="674EA7"/>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a:solidFill>
                  <a:srgbClr val="4A7EBB"/>
                </a:solidFill>
                <a:latin typeface="Calibri"/>
                <a:ea typeface="Calibri"/>
                <a:cs typeface="Calibri"/>
                <a:sym typeface="Calibri"/>
              </a:rPr>
              <a:t>Emily MacGillivray </a:t>
            </a:r>
            <a:r>
              <a:rPr lang="en-US" sz="2000" b="0" i="0" u="none" strike="noStrike" cap="none">
                <a:solidFill>
                  <a:schemeClr val="dk1"/>
                </a:solidFill>
                <a:latin typeface="Calibri"/>
                <a:ea typeface="Calibri"/>
                <a:cs typeface="Calibri"/>
                <a:sym typeface="Calibri"/>
              </a:rPr>
              <a:t>– Cambium Project Manager</a:t>
            </a:r>
            <a:endParaRPr sz="1800" b="0" i="0" u="none" strike="noStrike" cap="none">
              <a:solidFill>
                <a:schemeClr val="dk1"/>
              </a:solidFill>
              <a:latin typeface="Arial"/>
              <a:ea typeface="Arial"/>
              <a:cs typeface="Arial"/>
              <a:sym typeface="Arial"/>
            </a:endParaRPr>
          </a:p>
          <a:p>
            <a:pPr marL="914400" marR="0" lvl="0" indent="0" algn="l" rtl="0">
              <a:lnSpc>
                <a:spcPct val="100000"/>
              </a:lnSpc>
              <a:spcBef>
                <a:spcPts val="2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7"/>
          <p:cNvSpPr txBox="1">
            <a:spLocks noGrp="1"/>
          </p:cNvSpPr>
          <p:nvPr>
            <p:ph type="body" idx="1"/>
          </p:nvPr>
        </p:nvSpPr>
        <p:spPr>
          <a:xfrm>
            <a:off x="4002825" y="724275"/>
            <a:ext cx="7644000" cy="1556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60"/>
              </a:spcBef>
              <a:spcAft>
                <a:spcPts val="0"/>
              </a:spcAft>
              <a:buNone/>
            </a:pPr>
            <a:r>
              <a:rPr lang="en-US" sz="2400" b="1"/>
              <a:t>WIDA ACCESS for ELLs: </a:t>
            </a:r>
            <a:r>
              <a:rPr lang="en-US" sz="2400"/>
              <a:t>ACCESS is a secure large-scale English language proficiency assessment administered to Kindergarten through 12th grade students who have been identified as English language learners (ELLs). </a:t>
            </a:r>
            <a:endParaRPr sz="2400"/>
          </a:p>
          <a:p>
            <a:pPr marL="0" lvl="0" indent="0" algn="l" rtl="0">
              <a:lnSpc>
                <a:spcPct val="90000"/>
              </a:lnSpc>
              <a:spcBef>
                <a:spcPts val="360"/>
              </a:spcBef>
              <a:spcAft>
                <a:spcPts val="0"/>
              </a:spcAft>
              <a:buNone/>
            </a:pPr>
            <a:r>
              <a:rPr lang="en-US" sz="2400" b="1">
                <a:solidFill>
                  <a:schemeClr val="dk1"/>
                </a:solidFill>
              </a:rPr>
              <a:t>Window: 01/12/2021 - </a:t>
            </a:r>
            <a:r>
              <a:rPr lang="en-US" sz="2400" b="1">
                <a:solidFill>
                  <a:srgbClr val="FFE599"/>
                </a:solidFill>
              </a:rPr>
              <a:t>02/24/2021</a:t>
            </a:r>
            <a:endParaRPr sz="2400">
              <a:solidFill>
                <a:srgbClr val="FFE599"/>
              </a:solidFill>
            </a:endParaRPr>
          </a:p>
          <a:p>
            <a:pPr marL="342900" lvl="0" indent="-139700" algn="l" rtl="0">
              <a:lnSpc>
                <a:spcPct val="90000"/>
              </a:lnSpc>
              <a:spcBef>
                <a:spcPts val="640"/>
              </a:spcBef>
              <a:spcAft>
                <a:spcPts val="0"/>
              </a:spcAft>
              <a:buSzPts val="3200"/>
              <a:buNone/>
            </a:pPr>
            <a:endParaRPr sz="3200"/>
          </a:p>
        </p:txBody>
      </p:sp>
      <p:pic>
        <p:nvPicPr>
          <p:cNvPr id="300" name="Google Shape;300;p17"/>
          <p:cNvPicPr preferRelativeResize="0"/>
          <p:nvPr/>
        </p:nvPicPr>
        <p:blipFill rotWithShape="1">
          <a:blip r:embed="rId3">
            <a:alphaModFix/>
          </a:blip>
          <a:srcRect/>
          <a:stretch/>
        </p:blipFill>
        <p:spPr>
          <a:xfrm rot="777784">
            <a:off x="9007070" y="3357307"/>
            <a:ext cx="1805609" cy="2674982"/>
          </a:xfrm>
          <a:prstGeom prst="rect">
            <a:avLst/>
          </a:prstGeom>
          <a:noFill/>
          <a:ln>
            <a:noFill/>
          </a:ln>
        </p:spPr>
      </p:pic>
      <p:pic>
        <p:nvPicPr>
          <p:cNvPr id="301" name="Google Shape;301;p17"/>
          <p:cNvPicPr preferRelativeResize="0"/>
          <p:nvPr/>
        </p:nvPicPr>
        <p:blipFill rotWithShape="1">
          <a:blip r:embed="rId4">
            <a:alphaModFix/>
          </a:blip>
          <a:srcRect/>
          <a:stretch/>
        </p:blipFill>
        <p:spPr>
          <a:xfrm rot="-996318">
            <a:off x="1516696" y="1292098"/>
            <a:ext cx="2367403" cy="860903"/>
          </a:xfrm>
          <a:prstGeom prst="rect">
            <a:avLst/>
          </a:prstGeom>
          <a:noFill/>
          <a:ln>
            <a:noFill/>
          </a:ln>
        </p:spPr>
      </p:pic>
      <p:sp>
        <p:nvSpPr>
          <p:cNvPr id="302" name="Google Shape;302;p17"/>
          <p:cNvSpPr txBox="1">
            <a:spLocks noGrp="1"/>
          </p:cNvSpPr>
          <p:nvPr>
            <p:ph type="body" idx="1"/>
          </p:nvPr>
        </p:nvSpPr>
        <p:spPr>
          <a:xfrm>
            <a:off x="1685350" y="3429000"/>
            <a:ext cx="7375200" cy="1926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60"/>
              </a:spcBef>
              <a:spcAft>
                <a:spcPts val="0"/>
              </a:spcAft>
              <a:buNone/>
            </a:pPr>
            <a:r>
              <a:rPr lang="en-US" sz="2300" b="1" dirty="0" err="1"/>
              <a:t>KĀʻEO</a:t>
            </a:r>
            <a:r>
              <a:rPr lang="en-US" sz="2300" b="1" dirty="0"/>
              <a:t>: </a:t>
            </a:r>
            <a:r>
              <a:rPr lang="en-US" sz="2300" dirty="0"/>
              <a:t>The University of Hawai’i </a:t>
            </a:r>
            <a:r>
              <a:rPr lang="en-US" sz="2300" dirty="0" err="1"/>
              <a:t>Mānoa</a:t>
            </a:r>
            <a:r>
              <a:rPr lang="en-US" sz="2300" dirty="0"/>
              <a:t> and Ka </a:t>
            </a:r>
            <a:r>
              <a:rPr lang="en-US" sz="2300" dirty="0" err="1"/>
              <a:t>Papahana</a:t>
            </a:r>
            <a:r>
              <a:rPr lang="en-US" sz="2300" dirty="0"/>
              <a:t> </a:t>
            </a:r>
            <a:r>
              <a:rPr lang="en-US" sz="2300" dirty="0" err="1"/>
              <a:t>Loiloi</a:t>
            </a:r>
            <a:r>
              <a:rPr lang="en-US" sz="2300" dirty="0"/>
              <a:t> </a:t>
            </a:r>
            <a:r>
              <a:rPr lang="en-US" sz="2300" dirty="0" err="1"/>
              <a:t>Kaiapuni</a:t>
            </a:r>
            <a:r>
              <a:rPr lang="en-US" sz="2300" dirty="0"/>
              <a:t> of the Office of Hawaiian Education developed and administer the </a:t>
            </a:r>
            <a:r>
              <a:rPr lang="en-US" sz="2300" dirty="0" err="1"/>
              <a:t>Kaiapuni</a:t>
            </a:r>
            <a:r>
              <a:rPr lang="en-US" sz="2300" dirty="0"/>
              <a:t> Assessment of Educational Outcomes (</a:t>
            </a:r>
            <a:r>
              <a:rPr lang="en-US" sz="2300" dirty="0" err="1"/>
              <a:t>KĀʻEO</a:t>
            </a:r>
            <a:r>
              <a:rPr lang="en-US" sz="2300" dirty="0"/>
              <a:t>) in Language Arts, Mathematics and Science in the Hawaiian language. </a:t>
            </a:r>
            <a:endParaRPr sz="2300" dirty="0"/>
          </a:p>
          <a:p>
            <a:pPr marL="0" lvl="0" indent="0" algn="l" rtl="0">
              <a:lnSpc>
                <a:spcPct val="90000"/>
              </a:lnSpc>
              <a:spcBef>
                <a:spcPts val="360"/>
              </a:spcBef>
              <a:spcAft>
                <a:spcPts val="0"/>
              </a:spcAft>
              <a:buNone/>
            </a:pPr>
            <a:r>
              <a:rPr lang="en-US" sz="2300" b="1" dirty="0">
                <a:solidFill>
                  <a:schemeClr val="dk1"/>
                </a:solidFill>
              </a:rPr>
              <a:t>Window: 04/01/2021 - 05/28/2021</a:t>
            </a:r>
            <a:endParaRPr sz="2300" b="1" dirty="0">
              <a:solidFill>
                <a:schemeClr val="dk1"/>
              </a:solidFill>
            </a:endParaRPr>
          </a:p>
          <a:p>
            <a:pPr marL="342900" lvl="0" indent="-228600" algn="l" rtl="0">
              <a:lnSpc>
                <a:spcPct val="90000"/>
              </a:lnSpc>
              <a:spcBef>
                <a:spcPts val="360"/>
              </a:spcBef>
              <a:spcAft>
                <a:spcPts val="0"/>
              </a:spcAft>
              <a:buSzPts val="1800"/>
              <a:buNone/>
            </a:pPr>
            <a:endParaRPr sz="2000" dirty="0"/>
          </a:p>
          <a:p>
            <a:pPr marL="342900" lvl="0" indent="-139700" algn="l" rtl="0">
              <a:lnSpc>
                <a:spcPct val="90000"/>
              </a:lnSpc>
              <a:spcBef>
                <a:spcPts val="640"/>
              </a:spcBef>
              <a:spcAft>
                <a:spcPts val="0"/>
              </a:spcAft>
              <a:buSzPts val="32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body" idx="1"/>
          </p:nvPr>
        </p:nvSpPr>
        <p:spPr>
          <a:xfrm>
            <a:off x="1386175" y="1753550"/>
            <a:ext cx="10128900" cy="91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000">
                <a:solidFill>
                  <a:srgbClr val="000000"/>
                </a:solidFill>
              </a:rPr>
              <a:t>This college admissions assessment is to be administered to all students enrolled in grade 11 (as defined by credit count in the Student Information System) who have not been administered the test in a prior year. </a:t>
            </a:r>
            <a:endParaRPr sz="2000">
              <a:solidFill>
                <a:srgbClr val="000000"/>
              </a:solidFill>
            </a:endParaRPr>
          </a:p>
          <a:p>
            <a:pPr marL="0" lvl="0" indent="0" algn="l" rtl="0">
              <a:lnSpc>
                <a:spcPct val="90000"/>
              </a:lnSpc>
              <a:spcBef>
                <a:spcPts val="0"/>
              </a:spcBef>
              <a:spcAft>
                <a:spcPts val="0"/>
              </a:spcAft>
              <a:buNone/>
            </a:pPr>
            <a:endParaRPr sz="2000"/>
          </a:p>
          <a:p>
            <a:pPr marL="0" lvl="0" indent="0" algn="l" rtl="0">
              <a:lnSpc>
                <a:spcPct val="90000"/>
              </a:lnSpc>
              <a:spcBef>
                <a:spcPts val="0"/>
              </a:spcBef>
              <a:spcAft>
                <a:spcPts val="0"/>
              </a:spcAft>
              <a:buNone/>
            </a:pPr>
            <a:endParaRPr sz="2000"/>
          </a:p>
          <a:p>
            <a:pPr marL="0" lvl="0" indent="0" algn="l" rtl="0">
              <a:lnSpc>
                <a:spcPct val="90000"/>
              </a:lnSpc>
              <a:spcBef>
                <a:spcPts val="0"/>
              </a:spcBef>
              <a:spcAft>
                <a:spcPts val="0"/>
              </a:spcAft>
              <a:buNone/>
            </a:pPr>
            <a:endParaRPr sz="2000"/>
          </a:p>
          <a:p>
            <a:pPr marL="0" lvl="0" indent="0" algn="l" rtl="0">
              <a:lnSpc>
                <a:spcPct val="90000"/>
              </a:lnSpc>
              <a:spcBef>
                <a:spcPts val="360"/>
              </a:spcBef>
              <a:spcAft>
                <a:spcPts val="0"/>
              </a:spcAft>
              <a:buNone/>
            </a:pPr>
            <a:endParaRPr sz="2000"/>
          </a:p>
        </p:txBody>
      </p:sp>
      <p:sp>
        <p:nvSpPr>
          <p:cNvPr id="308" name="Google Shape;308;p18"/>
          <p:cNvSpPr txBox="1">
            <a:spLocks noGrp="1"/>
          </p:cNvSpPr>
          <p:nvPr>
            <p:ph type="sldNum" idx="12"/>
          </p:nvPr>
        </p:nvSpPr>
        <p:spPr>
          <a:xfrm>
            <a:off x="10261966" y="6492876"/>
            <a:ext cx="40444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pic>
        <p:nvPicPr>
          <p:cNvPr id="309" name="Google Shape;309;p18"/>
          <p:cNvPicPr preferRelativeResize="0"/>
          <p:nvPr/>
        </p:nvPicPr>
        <p:blipFill rotWithShape="1">
          <a:blip r:embed="rId3">
            <a:alphaModFix/>
          </a:blip>
          <a:srcRect/>
          <a:stretch/>
        </p:blipFill>
        <p:spPr>
          <a:xfrm>
            <a:off x="5339712" y="482651"/>
            <a:ext cx="1509425" cy="911650"/>
          </a:xfrm>
          <a:prstGeom prst="rect">
            <a:avLst/>
          </a:prstGeom>
          <a:noFill/>
          <a:ln w="9525" cap="flat" cmpd="sng">
            <a:solidFill>
              <a:srgbClr val="17365D"/>
            </a:solidFill>
            <a:prstDash val="solid"/>
            <a:round/>
            <a:headEnd type="none" w="sm" len="sm"/>
            <a:tailEnd type="none" w="sm" len="sm"/>
          </a:ln>
        </p:spPr>
      </p:pic>
      <p:pic>
        <p:nvPicPr>
          <p:cNvPr id="310" name="Google Shape;310;p18"/>
          <p:cNvPicPr preferRelativeResize="0"/>
          <p:nvPr/>
        </p:nvPicPr>
        <p:blipFill>
          <a:blip r:embed="rId4">
            <a:alphaModFix/>
          </a:blip>
          <a:stretch>
            <a:fillRect/>
          </a:stretch>
        </p:blipFill>
        <p:spPr>
          <a:xfrm>
            <a:off x="2803525" y="2868650"/>
            <a:ext cx="7458450" cy="2741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b8d1c56620_0_12"/>
          <p:cNvSpPr txBox="1">
            <a:spLocks noGrp="1"/>
          </p:cNvSpPr>
          <p:nvPr>
            <p:ph type="body" idx="1"/>
          </p:nvPr>
        </p:nvSpPr>
        <p:spPr>
          <a:xfrm>
            <a:off x="1386175" y="1753551"/>
            <a:ext cx="8229600" cy="43197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None/>
            </a:pPr>
            <a:endParaRPr sz="2000"/>
          </a:p>
          <a:p>
            <a:pPr marL="342900" lvl="0" indent="-355600" algn="l" rtl="0">
              <a:lnSpc>
                <a:spcPct val="90000"/>
              </a:lnSpc>
              <a:spcBef>
                <a:spcPts val="360"/>
              </a:spcBef>
              <a:spcAft>
                <a:spcPts val="0"/>
              </a:spcAft>
              <a:buSzPts val="2000"/>
              <a:buChar char="•"/>
            </a:pPr>
            <a:r>
              <a:rPr lang="en-US" sz="2000" b="1"/>
              <a:t>Seal of Biliteracy:  </a:t>
            </a:r>
            <a:r>
              <a:rPr lang="en-US" sz="2000"/>
              <a:t>The Seal to be awarded to students who demonstrate a high proficiency in either of the State’s two official languages and at least one additional language, including American Sign Language; or to a student who demonstrates a high proficiency in both of the State’s official language</a:t>
            </a:r>
            <a:br>
              <a:rPr lang="en-US" sz="2000"/>
            </a:br>
            <a:r>
              <a:rPr lang="en-US" sz="2000"/>
              <a:t>The purposes of the Seal of Biliteracy are: </a:t>
            </a:r>
            <a:endParaRPr sz="2000"/>
          </a:p>
          <a:p>
            <a:pPr marL="914400" lvl="1" indent="-355600" algn="l" rtl="0">
              <a:lnSpc>
                <a:spcPct val="90000"/>
              </a:lnSpc>
              <a:spcBef>
                <a:spcPts val="360"/>
              </a:spcBef>
              <a:spcAft>
                <a:spcPts val="0"/>
              </a:spcAft>
              <a:buSzPts val="2000"/>
              <a:buChar char="–"/>
            </a:pPr>
            <a:r>
              <a:rPr lang="en-US" sz="2000"/>
              <a:t>to recognize the importance of enabling students to be college, career, and community ready in today’s global society and</a:t>
            </a:r>
            <a:endParaRPr sz="2000"/>
          </a:p>
          <a:p>
            <a:pPr marL="914400" lvl="1" indent="-355600" algn="l" rtl="0">
              <a:lnSpc>
                <a:spcPct val="90000"/>
              </a:lnSpc>
              <a:spcBef>
                <a:spcPts val="360"/>
              </a:spcBef>
              <a:spcAft>
                <a:spcPts val="0"/>
              </a:spcAft>
              <a:buSzPts val="2000"/>
              <a:buChar char="–"/>
            </a:pPr>
            <a:r>
              <a:rPr lang="en-US" sz="2000"/>
              <a:t>to support opportunities for study of and increasing proficiency in ‘Ōlelo Hawai‘i.</a:t>
            </a:r>
            <a:endParaRPr sz="2000" b="1"/>
          </a:p>
          <a:p>
            <a:pPr marL="342900" lvl="0" indent="-228600" algn="l" rtl="0">
              <a:lnSpc>
                <a:spcPct val="90000"/>
              </a:lnSpc>
              <a:spcBef>
                <a:spcPts val="360"/>
              </a:spcBef>
              <a:spcAft>
                <a:spcPts val="0"/>
              </a:spcAft>
              <a:buSzPts val="1800"/>
              <a:buNone/>
            </a:pPr>
            <a:endParaRPr sz="2000" b="1"/>
          </a:p>
          <a:p>
            <a:pPr marL="342900" lvl="0" indent="-355600" algn="l" rtl="0">
              <a:lnSpc>
                <a:spcPct val="90000"/>
              </a:lnSpc>
              <a:spcBef>
                <a:spcPts val="360"/>
              </a:spcBef>
              <a:spcAft>
                <a:spcPts val="0"/>
              </a:spcAft>
              <a:buSzPts val="2000"/>
              <a:buChar char="•"/>
            </a:pPr>
            <a:r>
              <a:rPr lang="en-US" sz="2000" b="1"/>
              <a:t>NAEP: Postponed</a:t>
            </a:r>
            <a:endParaRPr sz="2000"/>
          </a:p>
        </p:txBody>
      </p:sp>
      <p:sp>
        <p:nvSpPr>
          <p:cNvPr id="316" name="Google Shape;316;gb8d1c56620_0_12"/>
          <p:cNvSpPr txBox="1">
            <a:spLocks noGrp="1"/>
          </p:cNvSpPr>
          <p:nvPr>
            <p:ph type="sldNum" idx="12"/>
          </p:nvPr>
        </p:nvSpPr>
        <p:spPr>
          <a:xfrm>
            <a:off x="10261966" y="6492876"/>
            <a:ext cx="404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pic>
        <p:nvPicPr>
          <p:cNvPr id="317" name="Google Shape;317;gb8d1c56620_0_12"/>
          <p:cNvPicPr preferRelativeResize="0"/>
          <p:nvPr/>
        </p:nvPicPr>
        <p:blipFill>
          <a:blip r:embed="rId3">
            <a:alphaModFix/>
          </a:blip>
          <a:stretch>
            <a:fillRect/>
          </a:stretch>
        </p:blipFill>
        <p:spPr>
          <a:xfrm rot="4">
            <a:off x="9615775" y="2842626"/>
            <a:ext cx="2543074" cy="1934648"/>
          </a:xfrm>
          <a:prstGeom prst="rect">
            <a:avLst/>
          </a:prstGeom>
          <a:noFill/>
          <a:ln>
            <a:noFill/>
          </a:ln>
        </p:spPr>
      </p:pic>
      <p:grpSp>
        <p:nvGrpSpPr>
          <p:cNvPr id="318" name="Google Shape;318;gb8d1c56620_0_12"/>
          <p:cNvGrpSpPr/>
          <p:nvPr/>
        </p:nvGrpSpPr>
        <p:grpSpPr>
          <a:xfrm>
            <a:off x="2918456" y="190775"/>
            <a:ext cx="7482334" cy="1495425"/>
            <a:chOff x="5291463" y="80300"/>
            <a:chExt cx="6351727" cy="1495425"/>
          </a:xfrm>
        </p:grpSpPr>
        <p:pic>
          <p:nvPicPr>
            <p:cNvPr id="319" name="Google Shape;319;gb8d1c56620_0_12"/>
            <p:cNvPicPr preferRelativeResize="0"/>
            <p:nvPr/>
          </p:nvPicPr>
          <p:blipFill rotWithShape="1">
            <a:blip r:embed="rId4">
              <a:alphaModFix/>
            </a:blip>
            <a:srcRect l="47476"/>
            <a:stretch/>
          </p:blipFill>
          <p:spPr>
            <a:xfrm>
              <a:off x="5291463" y="80300"/>
              <a:ext cx="1605925" cy="1495425"/>
            </a:xfrm>
            <a:prstGeom prst="rect">
              <a:avLst/>
            </a:prstGeom>
            <a:noFill/>
            <a:ln>
              <a:noFill/>
            </a:ln>
          </p:spPr>
        </p:pic>
        <p:pic>
          <p:nvPicPr>
            <p:cNvPr id="320" name="Google Shape;320;gb8d1c56620_0_12"/>
            <p:cNvPicPr preferRelativeResize="0"/>
            <p:nvPr/>
          </p:nvPicPr>
          <p:blipFill>
            <a:blip r:embed="rId5">
              <a:alphaModFix/>
            </a:blip>
            <a:stretch>
              <a:fillRect/>
            </a:stretch>
          </p:blipFill>
          <p:spPr>
            <a:xfrm>
              <a:off x="7358825" y="433400"/>
              <a:ext cx="4284364" cy="929707"/>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b7f52f8fae_0_8"/>
          <p:cNvSpPr txBox="1">
            <a:spLocks noGrp="1"/>
          </p:cNvSpPr>
          <p:nvPr>
            <p:ph type="title"/>
          </p:nvPr>
        </p:nvSpPr>
        <p:spPr>
          <a:xfrm>
            <a:off x="1484750" y="419100"/>
            <a:ext cx="9690300" cy="149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b="1"/>
              <a:t>Developing Testing Schedules </a:t>
            </a:r>
            <a:endParaRPr sz="5400" b="1"/>
          </a:p>
        </p:txBody>
      </p:sp>
      <p:pic>
        <p:nvPicPr>
          <p:cNvPr id="327" name="Google Shape;327;gb7f52f8fae_0_8"/>
          <p:cNvPicPr preferRelativeResize="0"/>
          <p:nvPr/>
        </p:nvPicPr>
        <p:blipFill>
          <a:blip r:embed="rId3">
            <a:alphaModFix/>
          </a:blip>
          <a:stretch>
            <a:fillRect/>
          </a:stretch>
        </p:blipFill>
        <p:spPr>
          <a:xfrm rot="1864777">
            <a:off x="2591987" y="2658872"/>
            <a:ext cx="1209575" cy="1209550"/>
          </a:xfrm>
          <a:prstGeom prst="rect">
            <a:avLst/>
          </a:prstGeom>
          <a:noFill/>
          <a:ln>
            <a:noFill/>
          </a:ln>
        </p:spPr>
      </p:pic>
      <p:pic>
        <p:nvPicPr>
          <p:cNvPr id="328" name="Google Shape;328;gb7f52f8fae_0_8"/>
          <p:cNvPicPr preferRelativeResize="0"/>
          <p:nvPr/>
        </p:nvPicPr>
        <p:blipFill>
          <a:blip r:embed="rId4">
            <a:alphaModFix/>
          </a:blip>
          <a:stretch>
            <a:fillRect/>
          </a:stretch>
        </p:blipFill>
        <p:spPr>
          <a:xfrm rot="-1044283">
            <a:off x="1534200" y="4606500"/>
            <a:ext cx="1305700" cy="1427349"/>
          </a:xfrm>
          <a:prstGeom prst="rect">
            <a:avLst/>
          </a:prstGeom>
          <a:noFill/>
          <a:ln>
            <a:noFill/>
          </a:ln>
        </p:spPr>
      </p:pic>
      <p:pic>
        <p:nvPicPr>
          <p:cNvPr id="329" name="Google Shape;329;gb7f52f8fae_0_8"/>
          <p:cNvPicPr preferRelativeResize="0"/>
          <p:nvPr/>
        </p:nvPicPr>
        <p:blipFill>
          <a:blip r:embed="rId5">
            <a:alphaModFix/>
          </a:blip>
          <a:stretch>
            <a:fillRect/>
          </a:stretch>
        </p:blipFill>
        <p:spPr>
          <a:xfrm>
            <a:off x="10154763" y="243988"/>
            <a:ext cx="935350" cy="1536650"/>
          </a:xfrm>
          <a:prstGeom prst="rect">
            <a:avLst/>
          </a:prstGeom>
          <a:noFill/>
          <a:ln>
            <a:noFill/>
          </a:ln>
        </p:spPr>
      </p:pic>
      <p:pic>
        <p:nvPicPr>
          <p:cNvPr id="330" name="Google Shape;330;gb7f52f8fae_0_8"/>
          <p:cNvPicPr preferRelativeResize="0"/>
          <p:nvPr/>
        </p:nvPicPr>
        <p:blipFill>
          <a:blip r:embed="rId6">
            <a:alphaModFix/>
          </a:blip>
          <a:stretch>
            <a:fillRect/>
          </a:stretch>
        </p:blipFill>
        <p:spPr>
          <a:xfrm rot="-472427">
            <a:off x="1554700" y="1101853"/>
            <a:ext cx="1672850" cy="1136288"/>
          </a:xfrm>
          <a:prstGeom prst="rect">
            <a:avLst/>
          </a:prstGeom>
          <a:noFill/>
          <a:ln>
            <a:noFill/>
          </a:ln>
        </p:spPr>
      </p:pic>
      <p:pic>
        <p:nvPicPr>
          <p:cNvPr id="331" name="Google Shape;331;gb7f52f8fae_0_8"/>
          <p:cNvPicPr preferRelativeResize="0"/>
          <p:nvPr/>
        </p:nvPicPr>
        <p:blipFill>
          <a:blip r:embed="rId7">
            <a:alphaModFix/>
          </a:blip>
          <a:stretch>
            <a:fillRect/>
          </a:stretch>
        </p:blipFill>
        <p:spPr>
          <a:xfrm>
            <a:off x="9845625" y="4387525"/>
            <a:ext cx="1933575" cy="1314450"/>
          </a:xfrm>
          <a:prstGeom prst="rect">
            <a:avLst/>
          </a:prstGeom>
          <a:noFill/>
          <a:ln>
            <a:noFill/>
          </a:ln>
        </p:spPr>
      </p:pic>
      <p:pic>
        <p:nvPicPr>
          <p:cNvPr id="332" name="Google Shape;332;gb7f52f8fae_0_8"/>
          <p:cNvPicPr preferRelativeResize="0"/>
          <p:nvPr/>
        </p:nvPicPr>
        <p:blipFill rotWithShape="1">
          <a:blip r:embed="rId8">
            <a:alphaModFix/>
          </a:blip>
          <a:srcRect b="18480"/>
          <a:stretch/>
        </p:blipFill>
        <p:spPr>
          <a:xfrm rot="838171">
            <a:off x="8095941" y="2013663"/>
            <a:ext cx="3815519" cy="1547325"/>
          </a:xfrm>
          <a:prstGeom prst="rect">
            <a:avLst/>
          </a:prstGeom>
          <a:noFill/>
          <a:ln>
            <a:noFill/>
          </a:ln>
        </p:spPr>
      </p:pic>
      <p:pic>
        <p:nvPicPr>
          <p:cNvPr id="333" name="Google Shape;333;gb7f52f8fae_0_8"/>
          <p:cNvPicPr preferRelativeResize="0"/>
          <p:nvPr/>
        </p:nvPicPr>
        <p:blipFill>
          <a:blip r:embed="rId9">
            <a:alphaModFix/>
          </a:blip>
          <a:stretch>
            <a:fillRect/>
          </a:stretch>
        </p:blipFill>
        <p:spPr>
          <a:xfrm>
            <a:off x="5130131" y="2075377"/>
            <a:ext cx="2399538" cy="1964125"/>
          </a:xfrm>
          <a:prstGeom prst="rect">
            <a:avLst/>
          </a:prstGeom>
          <a:noFill/>
          <a:ln>
            <a:noFill/>
          </a:ln>
        </p:spPr>
      </p:pic>
      <p:pic>
        <p:nvPicPr>
          <p:cNvPr id="334" name="Google Shape;334;gb7f52f8fae_0_8"/>
          <p:cNvPicPr preferRelativeResize="0"/>
          <p:nvPr/>
        </p:nvPicPr>
        <p:blipFill>
          <a:blip r:embed="rId10">
            <a:alphaModFix/>
          </a:blip>
          <a:stretch>
            <a:fillRect/>
          </a:stretch>
        </p:blipFill>
        <p:spPr>
          <a:xfrm rot="532099">
            <a:off x="7877462" y="3824892"/>
            <a:ext cx="1541641" cy="1768831"/>
          </a:xfrm>
          <a:prstGeom prst="rect">
            <a:avLst/>
          </a:prstGeom>
          <a:noFill/>
          <a:ln>
            <a:noFill/>
          </a:ln>
        </p:spPr>
      </p:pic>
      <p:pic>
        <p:nvPicPr>
          <p:cNvPr id="335" name="Google Shape;335;gb7f52f8fae_0_8"/>
          <p:cNvPicPr preferRelativeResize="0"/>
          <p:nvPr/>
        </p:nvPicPr>
        <p:blipFill>
          <a:blip r:embed="rId11">
            <a:alphaModFix/>
          </a:blip>
          <a:stretch>
            <a:fillRect/>
          </a:stretch>
        </p:blipFill>
        <p:spPr>
          <a:xfrm rot="-688029">
            <a:off x="3639884" y="4200764"/>
            <a:ext cx="1781175" cy="1581150"/>
          </a:xfrm>
          <a:prstGeom prst="rect">
            <a:avLst/>
          </a:prstGeom>
          <a:noFill/>
          <a:ln>
            <a:noFill/>
          </a:ln>
        </p:spPr>
      </p:pic>
      <p:pic>
        <p:nvPicPr>
          <p:cNvPr id="336" name="Google Shape;336;gb7f52f8fae_0_8"/>
          <p:cNvPicPr preferRelativeResize="0"/>
          <p:nvPr/>
        </p:nvPicPr>
        <p:blipFill>
          <a:blip r:embed="rId12">
            <a:alphaModFix/>
          </a:blip>
          <a:stretch>
            <a:fillRect/>
          </a:stretch>
        </p:blipFill>
        <p:spPr>
          <a:xfrm>
            <a:off x="5560449" y="4145867"/>
            <a:ext cx="1538902" cy="15560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title"/>
          </p:nvPr>
        </p:nvSpPr>
        <p:spPr>
          <a:xfrm>
            <a:off x="1522397" y="23125"/>
            <a:ext cx="10323900" cy="782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Developing Testing Schedules</a:t>
            </a:r>
            <a:endParaRPr>
              <a:solidFill>
                <a:srgbClr val="674EA7"/>
              </a:solidFill>
            </a:endParaRPr>
          </a:p>
        </p:txBody>
      </p:sp>
      <p:sp>
        <p:nvSpPr>
          <p:cNvPr id="343" name="Google Shape;343;p20"/>
          <p:cNvSpPr txBox="1">
            <a:spLocks noGrp="1"/>
          </p:cNvSpPr>
          <p:nvPr>
            <p:ph type="body" idx="1"/>
          </p:nvPr>
        </p:nvSpPr>
        <p:spPr>
          <a:xfrm>
            <a:off x="1890574" y="805400"/>
            <a:ext cx="9054000" cy="4443600"/>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0"/>
              </a:spcBef>
              <a:spcAft>
                <a:spcPts val="0"/>
              </a:spcAft>
              <a:buClr>
                <a:schemeClr val="dk1"/>
              </a:buClr>
              <a:buSzPts val="1800"/>
              <a:buChar char="•"/>
            </a:pPr>
            <a:r>
              <a:rPr lang="en-US" sz="1800">
                <a:latin typeface="Arial"/>
                <a:ea typeface="Arial"/>
                <a:cs typeface="Arial"/>
                <a:sym typeface="Arial"/>
              </a:rPr>
              <a:t>Computer Adaptive Test for ELA/L and Math.</a:t>
            </a:r>
            <a:br>
              <a:rPr lang="en-US" sz="1800">
                <a:latin typeface="Arial"/>
                <a:ea typeface="Arial"/>
                <a:cs typeface="Arial"/>
                <a:sym typeface="Arial"/>
              </a:rPr>
            </a:br>
            <a:r>
              <a:rPr lang="en-US" sz="1800">
                <a:latin typeface="Arial"/>
                <a:ea typeface="Arial"/>
                <a:cs typeface="Arial"/>
                <a:sym typeface="Arial"/>
              </a:rPr>
              <a:t>It is recommended that students have </a:t>
            </a:r>
            <a:r>
              <a:rPr lang="en-US" sz="1800"/>
              <a:t>one</a:t>
            </a:r>
            <a:r>
              <a:rPr lang="en-US" sz="1800">
                <a:latin typeface="Arial"/>
                <a:ea typeface="Arial"/>
                <a:cs typeface="Arial"/>
                <a:sym typeface="Arial"/>
              </a:rPr>
              <a:t> but not more than </a:t>
            </a:r>
            <a:r>
              <a:rPr lang="en-US" sz="1800"/>
              <a:t>two</a:t>
            </a:r>
            <a:r>
              <a:rPr lang="en-US" sz="1800">
                <a:latin typeface="Arial"/>
                <a:ea typeface="Arial"/>
                <a:cs typeface="Arial"/>
                <a:sym typeface="Arial"/>
              </a:rPr>
              <a:t> 4</a:t>
            </a:r>
            <a:r>
              <a:rPr lang="en-US" sz="1800"/>
              <a:t>5</a:t>
            </a:r>
            <a:r>
              <a:rPr lang="en-US" sz="1800">
                <a:latin typeface="Arial"/>
                <a:ea typeface="Arial"/>
                <a:cs typeface="Arial"/>
                <a:sym typeface="Arial"/>
              </a:rPr>
              <a:t> to 60 minute sessions.</a:t>
            </a:r>
            <a:endParaRPr sz="1800">
              <a:latin typeface="Arial"/>
              <a:ea typeface="Arial"/>
              <a:cs typeface="Arial"/>
              <a:sym typeface="Arial"/>
            </a:endParaRPr>
          </a:p>
          <a:p>
            <a:pPr marL="342900" lvl="0" indent="-330200" algn="l" rtl="0">
              <a:lnSpc>
                <a:spcPct val="100000"/>
              </a:lnSpc>
              <a:spcBef>
                <a:spcPts val="1000"/>
              </a:spcBef>
              <a:spcAft>
                <a:spcPts val="0"/>
              </a:spcAft>
              <a:buClr>
                <a:schemeClr val="dk1"/>
              </a:buClr>
              <a:buSzPts val="1800"/>
              <a:buChar char="•"/>
            </a:pPr>
            <a:r>
              <a:rPr lang="en-US" sz="1800">
                <a:latin typeface="Arial"/>
                <a:ea typeface="Arial"/>
                <a:cs typeface="Arial"/>
                <a:sym typeface="Arial"/>
              </a:rPr>
              <a:t>Performance Task for ELA/L</a:t>
            </a:r>
            <a:br>
              <a:rPr lang="en-US" sz="1800">
                <a:latin typeface="Arial"/>
                <a:ea typeface="Arial"/>
                <a:cs typeface="Arial"/>
                <a:sym typeface="Arial"/>
              </a:rPr>
            </a:br>
            <a:r>
              <a:rPr lang="en-US" sz="1800">
                <a:latin typeface="Arial"/>
                <a:ea typeface="Arial"/>
                <a:cs typeface="Arial"/>
                <a:sym typeface="Arial"/>
              </a:rPr>
              <a:t>It is recommended that students have one but not more than two 40 to 60 minute sessions. Segment 1 will only have one question so students should not be told to stop at the end of that segment.</a:t>
            </a:r>
            <a:endParaRPr sz="1800">
              <a:latin typeface="Arial"/>
              <a:ea typeface="Arial"/>
              <a:cs typeface="Arial"/>
              <a:sym typeface="Arial"/>
            </a:endParaRPr>
          </a:p>
          <a:p>
            <a:pPr marL="342900" lvl="0" indent="-330200" algn="l" rtl="0">
              <a:lnSpc>
                <a:spcPct val="100000"/>
              </a:lnSpc>
              <a:spcBef>
                <a:spcPts val="1000"/>
              </a:spcBef>
              <a:spcAft>
                <a:spcPts val="0"/>
              </a:spcAft>
              <a:buClr>
                <a:schemeClr val="dk1"/>
              </a:buClr>
              <a:buSzPts val="1800"/>
              <a:buChar char="•"/>
            </a:pPr>
            <a:r>
              <a:rPr lang="en-US" sz="1800">
                <a:latin typeface="Arial"/>
                <a:ea typeface="Arial"/>
                <a:cs typeface="Arial"/>
                <a:sym typeface="Arial"/>
              </a:rPr>
              <a:t>Most students can be expected to finish within these times.</a:t>
            </a:r>
            <a:endParaRPr sz="1800">
              <a:latin typeface="Arial"/>
              <a:ea typeface="Arial"/>
              <a:cs typeface="Arial"/>
              <a:sym typeface="Arial"/>
            </a:endParaRPr>
          </a:p>
          <a:p>
            <a:pPr marL="342900" lvl="0" indent="-330200" algn="l" rtl="0">
              <a:lnSpc>
                <a:spcPct val="100000"/>
              </a:lnSpc>
              <a:spcBef>
                <a:spcPts val="1000"/>
              </a:spcBef>
              <a:spcAft>
                <a:spcPts val="0"/>
              </a:spcAft>
              <a:buClr>
                <a:schemeClr val="dk1"/>
              </a:buClr>
              <a:buSzPts val="1800"/>
              <a:buChar char="•"/>
            </a:pPr>
            <a:r>
              <a:rPr lang="en-US" sz="1800">
                <a:latin typeface="Arial"/>
                <a:ea typeface="Arial"/>
                <a:cs typeface="Arial"/>
                <a:sym typeface="Arial"/>
              </a:rPr>
              <a:t>While “limiting” testing time should be approached with caution, particularly for students with special needs who may require more time. </a:t>
            </a:r>
            <a:r>
              <a:rPr lang="en-US" sz="1800" b="1">
                <a:latin typeface="Arial"/>
                <a:ea typeface="Arial"/>
                <a:cs typeface="Arial"/>
                <a:sym typeface="Arial"/>
              </a:rPr>
              <a:t>Students do not need to be scheduled for additional sessions if they are not “productively engaged” in completing the test.</a:t>
            </a:r>
            <a:endParaRPr sz="1800">
              <a:latin typeface="Arial"/>
              <a:ea typeface="Arial"/>
              <a:cs typeface="Arial"/>
              <a:sym typeface="Arial"/>
            </a:endParaRPr>
          </a:p>
          <a:p>
            <a:pPr marL="742950" lvl="1" indent="-273050" algn="l" rtl="0">
              <a:lnSpc>
                <a:spcPct val="100000"/>
              </a:lnSpc>
              <a:spcBef>
                <a:spcPts val="1000"/>
              </a:spcBef>
              <a:spcAft>
                <a:spcPts val="0"/>
              </a:spcAft>
              <a:buClr>
                <a:schemeClr val="dk1"/>
              </a:buClr>
              <a:buSzPts val="1800"/>
              <a:buChar char="–"/>
            </a:pPr>
            <a:r>
              <a:rPr lang="en-US" sz="1800" b="1">
                <a:latin typeface="Arial"/>
                <a:ea typeface="Arial"/>
                <a:cs typeface="Arial"/>
                <a:sym typeface="Arial"/>
              </a:rPr>
              <a:t>For students who are off–task or not actively engaged in testing may be read the statement verbatim: </a:t>
            </a:r>
            <a:endParaRPr sz="1800">
              <a:solidFill>
                <a:srgbClr val="FF0000"/>
              </a:solidFill>
              <a:latin typeface="Arial"/>
              <a:ea typeface="Arial"/>
              <a:cs typeface="Arial"/>
              <a:sym typeface="Arial"/>
            </a:endParaRPr>
          </a:p>
          <a:p>
            <a:pPr marL="0" lvl="0" indent="0" algn="l" rtl="0">
              <a:lnSpc>
                <a:spcPct val="100000"/>
              </a:lnSpc>
              <a:spcBef>
                <a:spcPts val="1000"/>
              </a:spcBef>
              <a:spcAft>
                <a:spcPts val="0"/>
              </a:spcAft>
              <a:buClr>
                <a:schemeClr val="dk1"/>
              </a:buClr>
              <a:buSzPts val="1800"/>
              <a:buNone/>
            </a:pPr>
            <a:endParaRPr sz="1800">
              <a:solidFill>
                <a:srgbClr val="FF0000"/>
              </a:solidFill>
              <a:latin typeface="Arial"/>
              <a:ea typeface="Arial"/>
              <a:cs typeface="Arial"/>
              <a:sym typeface="Arial"/>
            </a:endParaRPr>
          </a:p>
          <a:p>
            <a:pPr marL="0" lvl="0" indent="0" algn="l" rtl="0">
              <a:lnSpc>
                <a:spcPct val="100000"/>
              </a:lnSpc>
              <a:spcBef>
                <a:spcPts val="320"/>
              </a:spcBef>
              <a:spcAft>
                <a:spcPts val="0"/>
              </a:spcAft>
              <a:buClr>
                <a:srgbClr val="FF0000"/>
              </a:buClr>
              <a:buSzPts val="1600"/>
              <a:buNone/>
            </a:pPr>
            <a:r>
              <a:rPr lang="en-US" sz="1800">
                <a:solidFill>
                  <a:srgbClr val="FF0000"/>
                </a:solidFill>
                <a:latin typeface="Arial"/>
                <a:ea typeface="Arial"/>
                <a:cs typeface="Arial"/>
                <a:sym typeface="Arial"/>
              </a:rPr>
              <a:t>Breaking the tests into numerous short sessions can be counterproductive - leading to “test burn out” and increased scheduling challenges.</a:t>
            </a:r>
            <a:endParaRPr sz="1800"/>
          </a:p>
          <a:p>
            <a:pPr marL="342900" lvl="0" indent="-284607" algn="l" rtl="0">
              <a:lnSpc>
                <a:spcPct val="100000"/>
              </a:lnSpc>
              <a:spcBef>
                <a:spcPts val="184"/>
              </a:spcBef>
              <a:spcAft>
                <a:spcPts val="0"/>
              </a:spcAft>
              <a:buClr>
                <a:schemeClr val="dk1"/>
              </a:buClr>
              <a:buSzPts val="918"/>
              <a:buNone/>
            </a:pPr>
            <a:endParaRPr sz="1800">
              <a:solidFill>
                <a:srgbClr val="FF0000"/>
              </a:solidFill>
              <a:latin typeface="Arial"/>
              <a:ea typeface="Arial"/>
              <a:cs typeface="Arial"/>
              <a:sym typeface="Arial"/>
            </a:endParaRPr>
          </a:p>
          <a:p>
            <a:pPr marL="342900" lvl="0" indent="-292100" algn="l" rtl="0">
              <a:lnSpc>
                <a:spcPct val="70000"/>
              </a:lnSpc>
              <a:spcBef>
                <a:spcPts val="160"/>
              </a:spcBef>
              <a:spcAft>
                <a:spcPts val="0"/>
              </a:spcAft>
              <a:buClr>
                <a:schemeClr val="dk1"/>
              </a:buClr>
              <a:buSzPts val="800"/>
              <a:buNone/>
            </a:pPr>
            <a:endParaRPr sz="1800"/>
          </a:p>
        </p:txBody>
      </p:sp>
      <p:pic>
        <p:nvPicPr>
          <p:cNvPr id="344" name="Google Shape;344;p20"/>
          <p:cNvPicPr preferRelativeResize="0"/>
          <p:nvPr/>
        </p:nvPicPr>
        <p:blipFill rotWithShape="1">
          <a:blip r:embed="rId3">
            <a:alphaModFix/>
          </a:blip>
          <a:srcRect/>
          <a:stretch/>
        </p:blipFill>
        <p:spPr>
          <a:xfrm>
            <a:off x="9857848" y="113274"/>
            <a:ext cx="2407100" cy="2304100"/>
          </a:xfrm>
          <a:prstGeom prst="rect">
            <a:avLst/>
          </a:prstGeom>
          <a:noFill/>
          <a:ln>
            <a:noFill/>
          </a:ln>
        </p:spPr>
      </p:pic>
      <p:pic>
        <p:nvPicPr>
          <p:cNvPr id="345" name="Google Shape;345;p20"/>
          <p:cNvPicPr preferRelativeResize="0"/>
          <p:nvPr/>
        </p:nvPicPr>
        <p:blipFill rotWithShape="1">
          <a:blip r:embed="rId4">
            <a:alphaModFix/>
          </a:blip>
          <a:srcRect/>
          <a:stretch/>
        </p:blipFill>
        <p:spPr>
          <a:xfrm>
            <a:off x="6094414" y="4998394"/>
            <a:ext cx="4907143" cy="4571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b7ede172e5_0_0"/>
          <p:cNvSpPr txBox="1">
            <a:spLocks noGrp="1"/>
          </p:cNvSpPr>
          <p:nvPr>
            <p:ph type="title"/>
          </p:nvPr>
        </p:nvSpPr>
        <p:spPr>
          <a:xfrm>
            <a:off x="1433450" y="549600"/>
            <a:ext cx="9274500" cy="593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b="1" dirty="0"/>
              <a:t>Things To Keep In Mind When Scheduling</a:t>
            </a:r>
            <a:r>
              <a:rPr lang="en-US" dirty="0"/>
              <a:t> </a:t>
            </a:r>
            <a:endParaRPr dirty="0"/>
          </a:p>
        </p:txBody>
      </p:sp>
      <p:sp>
        <p:nvSpPr>
          <p:cNvPr id="352" name="Google Shape;352;gb7ede172e5_0_0"/>
          <p:cNvSpPr txBox="1">
            <a:spLocks noGrp="1"/>
          </p:cNvSpPr>
          <p:nvPr>
            <p:ph type="body" idx="1"/>
          </p:nvPr>
        </p:nvSpPr>
        <p:spPr>
          <a:xfrm>
            <a:off x="1433450" y="1143000"/>
            <a:ext cx="10258200" cy="45720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000"/>
              </a:spcBef>
              <a:spcAft>
                <a:spcPts val="0"/>
              </a:spcAft>
              <a:buClr>
                <a:srgbClr val="000000"/>
              </a:buClr>
              <a:buSzPts val="2000"/>
              <a:buChar char="❖"/>
            </a:pPr>
            <a:r>
              <a:rPr lang="en-US" sz="2000">
                <a:solidFill>
                  <a:srgbClr val="000000"/>
                </a:solidFill>
              </a:rPr>
              <a:t>Bandwidth (work with school administration)</a:t>
            </a:r>
            <a:endParaRPr sz="2000">
              <a:solidFill>
                <a:srgbClr val="000000"/>
              </a:solidFill>
            </a:endParaRPr>
          </a:p>
          <a:p>
            <a:pPr marL="914400" lvl="1" indent="-355600" algn="l" rtl="0">
              <a:lnSpc>
                <a:spcPct val="115000"/>
              </a:lnSpc>
              <a:spcBef>
                <a:spcPts val="1000"/>
              </a:spcBef>
              <a:spcAft>
                <a:spcPts val="0"/>
              </a:spcAft>
              <a:buClr>
                <a:srgbClr val="000000"/>
              </a:buClr>
              <a:buSzPts val="2000"/>
              <a:buChar char="➢"/>
            </a:pPr>
            <a:r>
              <a:rPr lang="en-US" sz="2000">
                <a:solidFill>
                  <a:srgbClr val="000000"/>
                </a:solidFill>
              </a:rPr>
              <a:t>Remember teachers are also using school bandwidth with Google Classroom. Work with you school leadership and other staff at your school to ensure there will ample bandwidth for testing. </a:t>
            </a:r>
            <a:endParaRPr sz="2000">
              <a:solidFill>
                <a:srgbClr val="F1C232"/>
              </a:solidFill>
            </a:endParaRPr>
          </a:p>
          <a:p>
            <a:pPr marL="914400" lvl="1" indent="-355600" algn="l" rtl="0">
              <a:lnSpc>
                <a:spcPct val="115000"/>
              </a:lnSpc>
              <a:spcBef>
                <a:spcPts val="1000"/>
              </a:spcBef>
              <a:spcAft>
                <a:spcPts val="0"/>
              </a:spcAft>
              <a:buClr>
                <a:srgbClr val="000000"/>
              </a:buClr>
              <a:buSzPts val="2000"/>
              <a:buChar char="➢"/>
            </a:pPr>
            <a:r>
              <a:rPr lang="en-US" sz="2000">
                <a:solidFill>
                  <a:srgbClr val="000000"/>
                </a:solidFill>
              </a:rPr>
              <a:t>Be creative (may not be feasible)</a:t>
            </a:r>
            <a:endParaRPr sz="2000">
              <a:solidFill>
                <a:srgbClr val="000000"/>
              </a:solidFill>
            </a:endParaRPr>
          </a:p>
          <a:p>
            <a:pPr marL="1371600" lvl="2" indent="-355600" algn="l" rtl="0">
              <a:lnSpc>
                <a:spcPct val="115000"/>
              </a:lnSpc>
              <a:spcBef>
                <a:spcPts val="1000"/>
              </a:spcBef>
              <a:spcAft>
                <a:spcPts val="0"/>
              </a:spcAft>
              <a:buClr>
                <a:srgbClr val="000000"/>
              </a:buClr>
              <a:buSzPts val="2000"/>
              <a:buChar char="■"/>
            </a:pPr>
            <a:r>
              <a:rPr lang="en-US">
                <a:solidFill>
                  <a:srgbClr val="000000"/>
                </a:solidFill>
              </a:rPr>
              <a:t>Test after schools hours for Distance Learning students (i.e. 2:30-4:00pm)</a:t>
            </a:r>
            <a:endParaRPr>
              <a:solidFill>
                <a:srgbClr val="000000"/>
              </a:solidFill>
            </a:endParaRPr>
          </a:p>
          <a:p>
            <a:pPr marL="1371600" lvl="2" indent="-355600" algn="l" rtl="0">
              <a:lnSpc>
                <a:spcPct val="115000"/>
              </a:lnSpc>
              <a:spcBef>
                <a:spcPts val="1000"/>
              </a:spcBef>
              <a:spcAft>
                <a:spcPts val="0"/>
              </a:spcAft>
              <a:buClr>
                <a:srgbClr val="000000"/>
              </a:buClr>
              <a:buSzPts val="2000"/>
              <a:buChar char="■"/>
            </a:pPr>
            <a:r>
              <a:rPr lang="en-US">
                <a:solidFill>
                  <a:srgbClr val="000000"/>
                </a:solidFill>
              </a:rPr>
              <a:t>Saturdays (check with Assessment to insure there will be no updates or maintenance going on that weekend)</a:t>
            </a:r>
            <a:endParaRPr>
              <a:solidFill>
                <a:srgbClr val="000000"/>
              </a:solidFill>
            </a:endParaRPr>
          </a:p>
          <a:p>
            <a:pPr marL="1371600" lvl="2" indent="-355600" algn="l" rtl="0">
              <a:lnSpc>
                <a:spcPct val="115000"/>
              </a:lnSpc>
              <a:spcBef>
                <a:spcPts val="1000"/>
              </a:spcBef>
              <a:spcAft>
                <a:spcPts val="0"/>
              </a:spcAft>
              <a:buClr>
                <a:srgbClr val="000000"/>
              </a:buClr>
              <a:buSzPts val="2000"/>
              <a:buChar char="■"/>
            </a:pPr>
            <a:r>
              <a:rPr lang="en-US">
                <a:solidFill>
                  <a:srgbClr val="000000"/>
                </a:solidFill>
              </a:rPr>
              <a:t>Test any student that is on campus</a:t>
            </a:r>
            <a:endParaRPr>
              <a:solidFill>
                <a:srgbClr val="000000"/>
              </a:solidFill>
            </a:endParaRPr>
          </a:p>
          <a:p>
            <a:pPr marL="457200" lvl="0" indent="-355600" algn="l" rtl="0">
              <a:lnSpc>
                <a:spcPct val="115000"/>
              </a:lnSpc>
              <a:spcBef>
                <a:spcPts val="1000"/>
              </a:spcBef>
              <a:spcAft>
                <a:spcPts val="1000"/>
              </a:spcAft>
              <a:buClr>
                <a:srgbClr val="000000"/>
              </a:buClr>
              <a:buSzPts val="2000"/>
              <a:buChar char="❖"/>
            </a:pPr>
            <a:r>
              <a:rPr lang="en-US" sz="2000">
                <a:solidFill>
                  <a:srgbClr val="000000"/>
                </a:solidFill>
              </a:rPr>
              <a:t>Have hot spots used exclusively for testing</a:t>
            </a:r>
            <a:endParaRPr sz="2000">
              <a:solidFill>
                <a:srgbClr val="000000"/>
              </a:solidFill>
            </a:endParaRPr>
          </a:p>
        </p:txBody>
      </p:sp>
      <p:pic>
        <p:nvPicPr>
          <p:cNvPr id="353" name="Google Shape;353;gb7ede172e5_0_0"/>
          <p:cNvPicPr preferRelativeResize="0"/>
          <p:nvPr/>
        </p:nvPicPr>
        <p:blipFill>
          <a:blip r:embed="rId3">
            <a:alphaModFix/>
          </a:blip>
          <a:stretch>
            <a:fillRect/>
          </a:stretch>
        </p:blipFill>
        <p:spPr>
          <a:xfrm>
            <a:off x="10707925" y="4456125"/>
            <a:ext cx="1360400" cy="1822000"/>
          </a:xfrm>
          <a:prstGeom prst="rect">
            <a:avLst/>
          </a:prstGeom>
          <a:noFill/>
          <a:ln>
            <a:noFill/>
          </a:ln>
        </p:spPr>
      </p:pic>
      <p:pic>
        <p:nvPicPr>
          <p:cNvPr id="354" name="Google Shape;354;gb7ede172e5_0_0"/>
          <p:cNvPicPr preferRelativeResize="0"/>
          <p:nvPr/>
        </p:nvPicPr>
        <p:blipFill rotWithShape="1">
          <a:blip r:embed="rId4">
            <a:alphaModFix/>
          </a:blip>
          <a:srcRect/>
          <a:stretch/>
        </p:blipFill>
        <p:spPr>
          <a:xfrm rot="2515783">
            <a:off x="10792612" y="276742"/>
            <a:ext cx="1191024" cy="9466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b7f52f8fae_17_7"/>
          <p:cNvSpPr txBox="1">
            <a:spLocks noGrp="1"/>
          </p:cNvSpPr>
          <p:nvPr>
            <p:ph type="body" idx="1"/>
          </p:nvPr>
        </p:nvSpPr>
        <p:spPr>
          <a:xfrm>
            <a:off x="1598625" y="1400750"/>
            <a:ext cx="10283700" cy="5074800"/>
          </a:xfrm>
          <a:prstGeom prst="rect">
            <a:avLst/>
          </a:prstGeom>
          <a:noFill/>
          <a:ln>
            <a:noFill/>
          </a:ln>
        </p:spPr>
        <p:txBody>
          <a:bodyPr spcFirstLastPara="1" wrap="square" lIns="91425" tIns="45700" rIns="91425" bIns="45700" anchor="ctr" anchorCtr="0">
            <a:noAutofit/>
          </a:bodyPr>
          <a:lstStyle/>
          <a:p>
            <a:pPr marL="285750" lvl="0" indent="-260350" algn="l" rtl="0">
              <a:lnSpc>
                <a:spcPct val="115000"/>
              </a:lnSpc>
              <a:spcBef>
                <a:spcPts val="0"/>
              </a:spcBef>
              <a:spcAft>
                <a:spcPts val="0"/>
              </a:spcAft>
              <a:buClr>
                <a:srgbClr val="000000"/>
              </a:buClr>
              <a:buSzPts val="2000"/>
              <a:buChar char="•"/>
            </a:pPr>
            <a:r>
              <a:rPr lang="en-US" sz="2000">
                <a:solidFill>
                  <a:srgbClr val="000000"/>
                </a:solidFill>
                <a:latin typeface="Arial"/>
                <a:ea typeface="Arial"/>
                <a:cs typeface="Arial"/>
                <a:sym typeface="Arial"/>
              </a:rPr>
              <a:t>Create backup plans for staff shortages, student absences, school closures, and possible test day cancellations (training additional staff as test administrators - particularly for SBA and ACCESS, alternative test days, alternate testing site).</a:t>
            </a:r>
            <a:endParaRPr sz="2000">
              <a:solidFill>
                <a:srgbClr val="000000"/>
              </a:solidFill>
            </a:endParaRPr>
          </a:p>
          <a:p>
            <a:pPr marL="285750" lvl="0" indent="-260350"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Create a plan for students or staff members in case of illness.</a:t>
            </a:r>
            <a:endParaRPr sz="2000">
              <a:solidFill>
                <a:srgbClr val="000000"/>
              </a:solidFill>
            </a:endParaRPr>
          </a:p>
          <a:p>
            <a:pPr marL="285750" lvl="0" indent="-260350"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Consider a check-in process and waiting area (if they arrive early) for students who are coming in only for testing, whether your format is virtual or hybrid.</a:t>
            </a:r>
            <a:endParaRPr sz="2000">
              <a:solidFill>
                <a:srgbClr val="000000"/>
              </a:solidFill>
            </a:endParaRPr>
          </a:p>
          <a:p>
            <a:pPr marL="285750" lvl="0" indent="-260350"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Create alternate plans to complete testing that align with different schooling scenarios including:</a:t>
            </a:r>
            <a:endParaRPr sz="2000">
              <a:solidFill>
                <a:srgbClr val="000000"/>
              </a:solidFill>
            </a:endParaRPr>
          </a:p>
          <a:p>
            <a:pPr marL="742950" lvl="1" indent="-295275"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The school switches to an all distance learning format prior to or during testing.</a:t>
            </a:r>
            <a:endParaRPr sz="2000">
              <a:solidFill>
                <a:srgbClr val="000000"/>
              </a:solidFill>
            </a:endParaRPr>
          </a:p>
          <a:p>
            <a:pPr marL="742950" lvl="1" indent="-295275"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The school switches to a hybrid (distance learning/in-person) format prior to or during testing.</a:t>
            </a:r>
            <a:endParaRPr sz="2000">
              <a:solidFill>
                <a:srgbClr val="000000"/>
              </a:solidFill>
            </a:endParaRPr>
          </a:p>
          <a:p>
            <a:pPr marL="285750" lvl="0" indent="-180022" algn="l" rtl="0">
              <a:lnSpc>
                <a:spcPct val="80000"/>
              </a:lnSpc>
              <a:spcBef>
                <a:spcPts val="1000"/>
              </a:spcBef>
              <a:spcAft>
                <a:spcPts val="0"/>
              </a:spcAft>
              <a:buSzPts val="1665"/>
              <a:buNone/>
            </a:pPr>
            <a:endParaRPr sz="2400"/>
          </a:p>
        </p:txBody>
      </p:sp>
      <p:sp>
        <p:nvSpPr>
          <p:cNvPr id="360" name="Google Shape;360;gb7f52f8fae_17_7"/>
          <p:cNvSpPr txBox="1">
            <a:spLocks noGrp="1"/>
          </p:cNvSpPr>
          <p:nvPr>
            <p:ph type="title"/>
          </p:nvPr>
        </p:nvSpPr>
        <p:spPr>
          <a:xfrm>
            <a:off x="1136025" y="202650"/>
            <a:ext cx="10746300" cy="910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b="1"/>
              <a:t>Addressing COVID-19</a:t>
            </a:r>
            <a:endParaRPr b="1"/>
          </a:p>
        </p:txBody>
      </p:sp>
      <p:pic>
        <p:nvPicPr>
          <p:cNvPr id="361" name="Google Shape;361;gb7f52f8fae_17_7"/>
          <p:cNvPicPr preferRelativeResize="0"/>
          <p:nvPr/>
        </p:nvPicPr>
        <p:blipFill>
          <a:blip r:embed="rId3">
            <a:alphaModFix/>
          </a:blip>
          <a:stretch>
            <a:fillRect/>
          </a:stretch>
        </p:blipFill>
        <p:spPr>
          <a:xfrm rot="1864758">
            <a:off x="10739916" y="277092"/>
            <a:ext cx="1060394" cy="106036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b7f52f8fae_17_0"/>
          <p:cNvSpPr/>
          <p:nvPr/>
        </p:nvSpPr>
        <p:spPr>
          <a:xfrm>
            <a:off x="1607163" y="793900"/>
            <a:ext cx="8974500" cy="4982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Arial"/>
              <a:buNone/>
            </a:pPr>
            <a:endParaRPr sz="2000" b="0" i="0" u="none" strike="noStrike" cap="none">
              <a:latin typeface="Arial"/>
              <a:ea typeface="Arial"/>
              <a:cs typeface="Arial"/>
              <a:sym typeface="Arial"/>
            </a:endParaRPr>
          </a:p>
          <a:p>
            <a:pPr marL="285750" marR="0" lvl="0" indent="-260350" algn="l" rtl="0">
              <a:lnSpc>
                <a:spcPct val="115000"/>
              </a:lnSpc>
              <a:spcBef>
                <a:spcPts val="1000"/>
              </a:spcBef>
              <a:spcAft>
                <a:spcPts val="0"/>
              </a:spcAft>
              <a:buSzPts val="2000"/>
              <a:buFont typeface="Arial"/>
              <a:buChar char="•"/>
            </a:pPr>
            <a:r>
              <a:rPr lang="en-US" sz="2000" b="0" i="0" u="none" strike="noStrike" cap="none">
                <a:latin typeface="Arial"/>
                <a:ea typeface="Arial"/>
                <a:cs typeface="Arial"/>
                <a:sym typeface="Arial"/>
              </a:rPr>
              <a:t>Know what each assessment’s test window is and utilize the entire test window to your advantage. Do not wait to test your students as staff and student absences may make it very difficult to ensure testing of all students.</a:t>
            </a:r>
            <a:endParaRPr sz="2000" b="0" i="0" u="none" strike="noStrike" cap="none">
              <a:latin typeface="Arial"/>
              <a:ea typeface="Arial"/>
              <a:cs typeface="Arial"/>
              <a:sym typeface="Arial"/>
            </a:endParaRPr>
          </a:p>
          <a:p>
            <a:pPr marL="285750" marR="0" lvl="0" indent="-260350" algn="l" rtl="0">
              <a:lnSpc>
                <a:spcPct val="115000"/>
              </a:lnSpc>
              <a:spcBef>
                <a:spcPts val="1000"/>
              </a:spcBef>
              <a:spcAft>
                <a:spcPts val="0"/>
              </a:spcAft>
              <a:buSzPts val="2000"/>
              <a:buFont typeface="Arial"/>
              <a:buChar char="•"/>
            </a:pPr>
            <a:r>
              <a:rPr lang="en-US" sz="2000" b="0" i="0" u="none" strike="noStrike" cap="none">
                <a:latin typeface="Arial"/>
                <a:ea typeface="Arial"/>
                <a:cs typeface="Arial"/>
                <a:sym typeface="Arial"/>
              </a:rPr>
              <a:t>Break the testing population into smaller groups, over multiple testing rooms, over multiple days (if applicable).</a:t>
            </a:r>
            <a:endParaRPr sz="2000" b="0" i="0" u="none" strike="noStrike" cap="none">
              <a:latin typeface="Arial"/>
              <a:ea typeface="Arial"/>
              <a:cs typeface="Arial"/>
              <a:sym typeface="Arial"/>
            </a:endParaRPr>
          </a:p>
          <a:p>
            <a:pPr marL="285750" marR="0" lvl="0" indent="-260350" algn="l" rtl="0">
              <a:lnSpc>
                <a:spcPct val="115000"/>
              </a:lnSpc>
              <a:spcBef>
                <a:spcPts val="1000"/>
              </a:spcBef>
              <a:spcAft>
                <a:spcPts val="0"/>
              </a:spcAft>
              <a:buSzPts val="2000"/>
              <a:buFont typeface="Arial"/>
              <a:buChar char="•"/>
            </a:pPr>
            <a:r>
              <a:rPr lang="en-US" sz="2000" b="0" i="0" u="none" strike="noStrike" cap="none">
                <a:latin typeface="Arial"/>
                <a:ea typeface="Arial"/>
                <a:cs typeface="Arial"/>
                <a:sym typeface="Arial"/>
              </a:rPr>
              <a:t>Consider staggering the start time for groups for students by just a few minutes to spread out that higher need for network bandwidth.</a:t>
            </a:r>
            <a:endParaRPr sz="2000" b="0" i="0" u="none" strike="noStrike" cap="none">
              <a:latin typeface="Arial"/>
              <a:ea typeface="Arial"/>
              <a:cs typeface="Arial"/>
              <a:sym typeface="Arial"/>
            </a:endParaRPr>
          </a:p>
          <a:p>
            <a:pPr marL="285750" marR="0" lvl="0" indent="-260350" algn="l" rtl="0">
              <a:lnSpc>
                <a:spcPct val="115000"/>
              </a:lnSpc>
              <a:spcBef>
                <a:spcPts val="1000"/>
              </a:spcBef>
              <a:spcAft>
                <a:spcPts val="1000"/>
              </a:spcAft>
              <a:buSzPts val="2000"/>
              <a:buFont typeface="Arial"/>
              <a:buChar char="•"/>
            </a:pPr>
            <a:r>
              <a:rPr lang="en-US" sz="2000" b="0" i="0" u="none" strike="noStrike" cap="none">
                <a:latin typeface="Arial"/>
                <a:ea typeface="Arial"/>
                <a:cs typeface="Arial"/>
                <a:sym typeface="Arial"/>
              </a:rPr>
              <a:t>Plan a flexible testing schedule with makeup dates and consider starting earlier in the testing windows in anticipation of student and staff illness.</a:t>
            </a:r>
            <a:endParaRPr sz="2000" b="0" i="0" u="none" strike="noStrike" cap="none">
              <a:latin typeface="Arial"/>
              <a:ea typeface="Arial"/>
              <a:cs typeface="Arial"/>
              <a:sym typeface="Arial"/>
            </a:endParaRPr>
          </a:p>
        </p:txBody>
      </p:sp>
      <p:pic>
        <p:nvPicPr>
          <p:cNvPr id="367" name="Google Shape;367;gb7f52f8fae_17_0"/>
          <p:cNvPicPr preferRelativeResize="0"/>
          <p:nvPr/>
        </p:nvPicPr>
        <p:blipFill>
          <a:blip r:embed="rId3">
            <a:alphaModFix/>
          </a:blip>
          <a:stretch>
            <a:fillRect/>
          </a:stretch>
        </p:blipFill>
        <p:spPr>
          <a:xfrm rot="1864785">
            <a:off x="10601063" y="269302"/>
            <a:ext cx="1445198" cy="144517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b7f52f8fae_17_11"/>
          <p:cNvSpPr txBox="1">
            <a:spLocks noGrp="1"/>
          </p:cNvSpPr>
          <p:nvPr>
            <p:ph type="body" idx="1"/>
          </p:nvPr>
        </p:nvSpPr>
        <p:spPr>
          <a:xfrm>
            <a:off x="1598624" y="693025"/>
            <a:ext cx="8431200" cy="5254200"/>
          </a:xfrm>
          <a:prstGeom prst="rect">
            <a:avLst/>
          </a:prstGeom>
          <a:noFill/>
          <a:ln>
            <a:noFill/>
          </a:ln>
        </p:spPr>
        <p:txBody>
          <a:bodyPr spcFirstLastPara="1" wrap="square" lIns="91425" tIns="45700" rIns="91425" bIns="45700" anchor="ctr" anchorCtr="0">
            <a:noAutofit/>
          </a:bodyPr>
          <a:lstStyle/>
          <a:p>
            <a:pPr marL="285750" lvl="0" indent="-260350" algn="l" rtl="0">
              <a:lnSpc>
                <a:spcPct val="115000"/>
              </a:lnSpc>
              <a:spcBef>
                <a:spcPts val="0"/>
              </a:spcBef>
              <a:spcAft>
                <a:spcPts val="0"/>
              </a:spcAft>
              <a:buClr>
                <a:srgbClr val="000000"/>
              </a:buClr>
              <a:buSzPts val="2000"/>
              <a:buChar char="•"/>
            </a:pPr>
            <a:r>
              <a:rPr lang="en-US" sz="2000">
                <a:solidFill>
                  <a:srgbClr val="000000"/>
                </a:solidFill>
                <a:latin typeface="Arial"/>
                <a:ea typeface="Arial"/>
                <a:cs typeface="Arial"/>
                <a:sym typeface="Arial"/>
              </a:rPr>
              <a:t>Allow sufficient time for handwashing, sanitization, moving students in and out, doing health assessments, socially distanced bathroom breaks, and other safety procedures.</a:t>
            </a:r>
            <a:endParaRPr sz="2000">
              <a:solidFill>
                <a:srgbClr val="000000"/>
              </a:solidFill>
              <a:latin typeface="Arial"/>
              <a:ea typeface="Arial"/>
              <a:cs typeface="Arial"/>
              <a:sym typeface="Arial"/>
            </a:endParaRPr>
          </a:p>
          <a:p>
            <a:pPr marL="285750" lvl="0" indent="-260350"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Allow time to maintain social distancing during breaks.</a:t>
            </a:r>
            <a:endParaRPr sz="2000">
              <a:solidFill>
                <a:srgbClr val="000000"/>
              </a:solidFill>
              <a:latin typeface="Arial"/>
              <a:ea typeface="Arial"/>
              <a:cs typeface="Arial"/>
              <a:sym typeface="Arial"/>
            </a:endParaRPr>
          </a:p>
          <a:p>
            <a:pPr marL="285750" lvl="0" indent="-260350"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Assemble a team of staff to assist the test coordinator plan and implement in-person testing.</a:t>
            </a:r>
            <a:endParaRPr sz="2000">
              <a:solidFill>
                <a:srgbClr val="000000"/>
              </a:solidFill>
              <a:latin typeface="Arial"/>
              <a:ea typeface="Arial"/>
              <a:cs typeface="Arial"/>
              <a:sym typeface="Arial"/>
            </a:endParaRPr>
          </a:p>
          <a:p>
            <a:pPr marL="285750" lvl="0" indent="-260350" algn="l" rtl="0">
              <a:lnSpc>
                <a:spcPct val="115000"/>
              </a:lnSpc>
              <a:spcBef>
                <a:spcPts val="1000"/>
              </a:spcBef>
              <a:spcAft>
                <a:spcPts val="1000"/>
              </a:spcAft>
              <a:buClr>
                <a:srgbClr val="000000"/>
              </a:buClr>
              <a:buSzPts val="2000"/>
              <a:buChar char="•"/>
            </a:pPr>
            <a:r>
              <a:rPr lang="en-US" sz="2000">
                <a:solidFill>
                  <a:srgbClr val="000000"/>
                </a:solidFill>
                <a:latin typeface="Arial"/>
                <a:ea typeface="Arial"/>
                <a:cs typeface="Arial"/>
                <a:sym typeface="Arial"/>
              </a:rPr>
              <a:t>Be creative in creating small student pods. (Example: grouping families together, keeping student cohorts or classrooms together as much as possible, etc.</a:t>
            </a:r>
            <a:endParaRPr sz="2000">
              <a:solidFill>
                <a:srgbClr val="000000"/>
              </a:solidFill>
            </a:endParaRPr>
          </a:p>
        </p:txBody>
      </p:sp>
      <p:pic>
        <p:nvPicPr>
          <p:cNvPr id="373" name="Google Shape;373;gb7f52f8fae_17_11"/>
          <p:cNvPicPr preferRelativeResize="0"/>
          <p:nvPr/>
        </p:nvPicPr>
        <p:blipFill>
          <a:blip r:embed="rId3">
            <a:alphaModFix/>
          </a:blip>
          <a:stretch>
            <a:fillRect/>
          </a:stretch>
        </p:blipFill>
        <p:spPr>
          <a:xfrm rot="1864785">
            <a:off x="10303942" y="380880"/>
            <a:ext cx="1471642" cy="147161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8"/>
          <p:cNvSpPr txBox="1">
            <a:spLocks noGrp="1"/>
          </p:cNvSpPr>
          <p:nvPr>
            <p:ph type="body" idx="1"/>
          </p:nvPr>
        </p:nvSpPr>
        <p:spPr>
          <a:xfrm>
            <a:off x="1466177" y="1183300"/>
            <a:ext cx="8871600" cy="4572000"/>
          </a:xfrm>
          <a:prstGeom prst="rect">
            <a:avLst/>
          </a:prstGeom>
          <a:noFill/>
          <a:ln>
            <a:noFill/>
          </a:ln>
        </p:spPr>
        <p:txBody>
          <a:bodyPr spcFirstLastPara="1" wrap="square" lIns="91425" tIns="45700" rIns="91425" bIns="45700" anchor="t" anchorCtr="0">
            <a:noAutofit/>
          </a:bodyPr>
          <a:lstStyle/>
          <a:p>
            <a:pPr marL="246888" lvl="0" indent="-221488" algn="l" rtl="0">
              <a:lnSpc>
                <a:spcPct val="115000"/>
              </a:lnSpc>
              <a:spcBef>
                <a:spcPts val="0"/>
              </a:spcBef>
              <a:spcAft>
                <a:spcPts val="0"/>
              </a:spcAft>
              <a:buClr>
                <a:srgbClr val="000000"/>
              </a:buClr>
              <a:buSzPts val="2000"/>
              <a:buChar char="●"/>
            </a:pPr>
            <a:r>
              <a:rPr lang="en-US" sz="2000">
                <a:solidFill>
                  <a:schemeClr val="dk2"/>
                </a:solidFill>
              </a:rPr>
              <a:t>Everyone wears a mask at all times. </a:t>
            </a:r>
            <a:r>
              <a:rPr lang="en-US" sz="2000">
                <a:solidFill>
                  <a:srgbClr val="000000"/>
                </a:solidFill>
                <a:latin typeface="Arial"/>
                <a:ea typeface="Arial"/>
                <a:cs typeface="Arial"/>
                <a:sym typeface="Arial"/>
              </a:rPr>
              <a:t>The number of students in test session may vary but students must be at least 6 feet apart with masks</a:t>
            </a:r>
            <a:endParaRPr sz="2000">
              <a:solidFill>
                <a:srgbClr val="000000"/>
              </a:solidFill>
            </a:endParaRPr>
          </a:p>
          <a:p>
            <a:pPr marL="246888" lvl="0" indent="-221488"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Each student have their own 3' x 6' table or desk . All of their belongings placed under their table only</a:t>
            </a:r>
            <a:endParaRPr sz="2000">
              <a:solidFill>
                <a:srgbClr val="000000"/>
              </a:solidFill>
            </a:endParaRPr>
          </a:p>
          <a:p>
            <a:pPr marL="246888" lvl="0" indent="-221488" algn="l" rtl="0">
              <a:lnSpc>
                <a:spcPct val="90000"/>
              </a:lnSpc>
              <a:spcBef>
                <a:spcPts val="1400"/>
              </a:spcBef>
              <a:spcAft>
                <a:spcPts val="0"/>
              </a:spcAft>
              <a:buClr>
                <a:srgbClr val="000000"/>
              </a:buClr>
              <a:buSzPts val="2000"/>
              <a:buChar char="●"/>
            </a:pPr>
            <a:r>
              <a:rPr lang="en-US" sz="2000">
                <a:solidFill>
                  <a:srgbClr val="000000"/>
                </a:solidFill>
                <a:latin typeface="Arial"/>
                <a:ea typeface="Arial"/>
                <a:cs typeface="Arial"/>
                <a:sym typeface="Arial"/>
              </a:rPr>
              <a:t>Temperature taken and hand sanitizer given before they enter the room*</a:t>
            </a:r>
            <a:endParaRPr sz="2000">
              <a:solidFill>
                <a:srgbClr val="000000"/>
              </a:solidFill>
            </a:endParaRPr>
          </a:p>
          <a:p>
            <a:pPr marL="246888" lvl="0" indent="-221488" algn="l" rtl="0">
              <a:lnSpc>
                <a:spcPct val="90000"/>
              </a:lnSpc>
              <a:spcBef>
                <a:spcPts val="1400"/>
              </a:spcBef>
              <a:spcAft>
                <a:spcPts val="0"/>
              </a:spcAft>
              <a:buClr>
                <a:srgbClr val="000000"/>
              </a:buClr>
              <a:buSzPts val="2000"/>
              <a:buChar char="●"/>
            </a:pPr>
            <a:r>
              <a:rPr lang="en-US" sz="2000">
                <a:solidFill>
                  <a:srgbClr val="000000"/>
                </a:solidFill>
                <a:latin typeface="Arial"/>
                <a:ea typeface="Arial"/>
                <a:cs typeface="Arial"/>
                <a:sym typeface="Arial"/>
              </a:rPr>
              <a:t>Use gloves to distribute and collect the tests</a:t>
            </a:r>
            <a:endParaRPr sz="2000">
              <a:solidFill>
                <a:srgbClr val="000000"/>
              </a:solidFill>
            </a:endParaRPr>
          </a:p>
          <a:p>
            <a:pPr marL="246888" lvl="0" indent="-69088" algn="l" rtl="0">
              <a:lnSpc>
                <a:spcPct val="90000"/>
              </a:lnSpc>
              <a:spcBef>
                <a:spcPts val="1400"/>
              </a:spcBef>
              <a:spcAft>
                <a:spcPts val="0"/>
              </a:spcAft>
              <a:buClr>
                <a:schemeClr val="dk1"/>
              </a:buClr>
              <a:buSzPts val="2800"/>
              <a:buNone/>
            </a:pPr>
            <a:endParaRPr sz="2000"/>
          </a:p>
          <a:p>
            <a:pPr marL="246888" lvl="0" indent="-69088" algn="l" rtl="0">
              <a:lnSpc>
                <a:spcPct val="90000"/>
              </a:lnSpc>
              <a:spcBef>
                <a:spcPts val="1400"/>
              </a:spcBef>
              <a:spcAft>
                <a:spcPts val="1000"/>
              </a:spcAft>
              <a:buClr>
                <a:schemeClr val="dk1"/>
              </a:buClr>
              <a:buSzPts val="2800"/>
              <a:buNone/>
            </a:pPr>
            <a:r>
              <a:rPr lang="en-US" sz="2000">
                <a:solidFill>
                  <a:srgbClr val="FF0000"/>
                </a:solidFill>
              </a:rPr>
              <a:t>*Dependent upon school policies and procedures</a:t>
            </a:r>
            <a:endParaRPr sz="2000">
              <a:solidFill>
                <a:srgbClr val="FF0000"/>
              </a:solidFill>
            </a:endParaRPr>
          </a:p>
        </p:txBody>
      </p:sp>
      <p:pic>
        <p:nvPicPr>
          <p:cNvPr id="379" name="Google Shape;379;p38"/>
          <p:cNvPicPr preferRelativeResize="0"/>
          <p:nvPr/>
        </p:nvPicPr>
        <p:blipFill>
          <a:blip r:embed="rId3">
            <a:alphaModFix/>
          </a:blip>
          <a:stretch>
            <a:fillRect/>
          </a:stretch>
        </p:blipFill>
        <p:spPr>
          <a:xfrm rot="1864762">
            <a:off x="10695612" y="368691"/>
            <a:ext cx="1189450" cy="11894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body" idx="1"/>
          </p:nvPr>
        </p:nvSpPr>
        <p:spPr>
          <a:xfrm>
            <a:off x="1979612" y="951580"/>
            <a:ext cx="8686800" cy="4628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a:solidFill>
                  <a:srgbClr val="000000"/>
                </a:solidFill>
              </a:rPr>
              <a:t>Test Coordinators (TCs) will understand and be able to fulfill the important role they have so that their school successfully carries out this year’s statewide assessments. </a:t>
            </a:r>
            <a:endParaRPr>
              <a:solidFill>
                <a:srgbClr val="000000"/>
              </a:solidFill>
            </a:endParaRPr>
          </a:p>
          <a:p>
            <a:pPr marL="0" lvl="0" indent="0" algn="l" rtl="0">
              <a:lnSpc>
                <a:spcPct val="90000"/>
              </a:lnSpc>
              <a:spcBef>
                <a:spcPts val="0"/>
              </a:spcBef>
              <a:spcAft>
                <a:spcPts val="0"/>
              </a:spcAft>
              <a:buClr>
                <a:schemeClr val="dk1"/>
              </a:buClr>
              <a:buSzPts val="800"/>
              <a:buNone/>
            </a:pPr>
            <a:endParaRPr sz="800">
              <a:solidFill>
                <a:srgbClr val="000000"/>
              </a:solidFill>
            </a:endParaRPr>
          </a:p>
          <a:p>
            <a:pPr marL="0" lvl="0" indent="0" algn="l" rtl="0">
              <a:lnSpc>
                <a:spcPct val="90000"/>
              </a:lnSpc>
              <a:spcBef>
                <a:spcPts val="0"/>
              </a:spcBef>
              <a:spcAft>
                <a:spcPts val="0"/>
              </a:spcAft>
              <a:buClr>
                <a:schemeClr val="dk1"/>
              </a:buClr>
              <a:buSzPts val="1800"/>
              <a:buNone/>
            </a:pPr>
            <a:r>
              <a:rPr lang="en-US" sz="1800">
                <a:solidFill>
                  <a:srgbClr val="000000"/>
                </a:solidFill>
              </a:rPr>
              <a:t>Success means:</a:t>
            </a:r>
            <a:endParaRPr>
              <a:solidFill>
                <a:srgbClr val="000000"/>
              </a:solidFill>
            </a:endParaRPr>
          </a:p>
          <a:p>
            <a:pPr marL="404813" lvl="1" indent="-285750" algn="l" rtl="0">
              <a:lnSpc>
                <a:spcPct val="90000"/>
              </a:lnSpc>
              <a:spcBef>
                <a:spcPts val="0"/>
              </a:spcBef>
              <a:spcAft>
                <a:spcPts val="0"/>
              </a:spcAft>
              <a:buClr>
                <a:srgbClr val="000000"/>
              </a:buClr>
              <a:buSzPts val="1800"/>
              <a:buFont typeface="Arial"/>
              <a:buChar char="•"/>
            </a:pPr>
            <a:r>
              <a:rPr lang="en-US" sz="1800">
                <a:solidFill>
                  <a:srgbClr val="000000"/>
                </a:solidFill>
              </a:rPr>
              <a:t>schedules are developed and shared and supported across the school.</a:t>
            </a:r>
            <a:endParaRPr>
              <a:solidFill>
                <a:srgbClr val="000000"/>
              </a:solidFill>
            </a:endParaRPr>
          </a:p>
          <a:p>
            <a:pPr marL="404813" lvl="1" indent="-285750" algn="l" rtl="0">
              <a:lnSpc>
                <a:spcPct val="90000"/>
              </a:lnSpc>
              <a:spcBef>
                <a:spcPts val="600"/>
              </a:spcBef>
              <a:spcAft>
                <a:spcPts val="0"/>
              </a:spcAft>
              <a:buClr>
                <a:srgbClr val="000000"/>
              </a:buClr>
              <a:buSzPts val="1800"/>
              <a:buFont typeface="Arial"/>
              <a:buChar char="•"/>
            </a:pPr>
            <a:r>
              <a:rPr lang="en-US" sz="1800">
                <a:solidFill>
                  <a:srgbClr val="000000"/>
                </a:solidFill>
              </a:rPr>
              <a:t>technology resources, including school networks and computers, are ready for testing.</a:t>
            </a:r>
            <a:endParaRPr>
              <a:solidFill>
                <a:srgbClr val="000000"/>
              </a:solidFill>
            </a:endParaRPr>
          </a:p>
          <a:p>
            <a:pPr marL="404813" lvl="1" indent="-285750" algn="l" rtl="0">
              <a:lnSpc>
                <a:spcPct val="90000"/>
              </a:lnSpc>
              <a:spcBef>
                <a:spcPts val="600"/>
              </a:spcBef>
              <a:spcAft>
                <a:spcPts val="0"/>
              </a:spcAft>
              <a:buClr>
                <a:srgbClr val="000000"/>
              </a:buClr>
              <a:buSzPts val="1800"/>
              <a:buFont typeface="Arial"/>
              <a:buChar char="•"/>
            </a:pPr>
            <a:r>
              <a:rPr lang="en-US" sz="1800">
                <a:solidFill>
                  <a:srgbClr val="000000"/>
                </a:solidFill>
              </a:rPr>
              <a:t>student supports are appropriately set in TIDE based on individual needs and IEPs. </a:t>
            </a:r>
            <a:endParaRPr>
              <a:solidFill>
                <a:srgbClr val="000000"/>
              </a:solidFill>
            </a:endParaRPr>
          </a:p>
          <a:p>
            <a:pPr marL="404813" lvl="1" indent="-285750" algn="l" rtl="0">
              <a:lnSpc>
                <a:spcPct val="90000"/>
              </a:lnSpc>
              <a:spcBef>
                <a:spcPts val="600"/>
              </a:spcBef>
              <a:spcAft>
                <a:spcPts val="0"/>
              </a:spcAft>
              <a:buClr>
                <a:srgbClr val="000000"/>
              </a:buClr>
              <a:buSzPts val="1800"/>
              <a:buFont typeface="Arial"/>
              <a:buChar char="•"/>
            </a:pPr>
            <a:r>
              <a:rPr lang="en-US" sz="1800">
                <a:solidFill>
                  <a:srgbClr val="000000"/>
                </a:solidFill>
              </a:rPr>
              <a:t>test administrators are trained and prepared to create an appropriate test environment and to administer the tests following the guidelines in the test administration manuals.</a:t>
            </a:r>
            <a:endParaRPr>
              <a:solidFill>
                <a:srgbClr val="000000"/>
              </a:solidFill>
            </a:endParaRPr>
          </a:p>
          <a:p>
            <a:pPr marL="404813" lvl="1" indent="-285750" algn="l" rtl="0">
              <a:lnSpc>
                <a:spcPct val="90000"/>
              </a:lnSpc>
              <a:spcBef>
                <a:spcPts val="600"/>
              </a:spcBef>
              <a:spcAft>
                <a:spcPts val="0"/>
              </a:spcAft>
              <a:buClr>
                <a:srgbClr val="000000"/>
              </a:buClr>
              <a:buSzPts val="1800"/>
              <a:buFont typeface="Arial"/>
              <a:buChar char="•"/>
            </a:pPr>
            <a:r>
              <a:rPr lang="en-US" sz="1800">
                <a:solidFill>
                  <a:srgbClr val="000000"/>
                </a:solidFill>
              </a:rPr>
              <a:t>students have become familiar with the online testing by completing the training and practice tests. </a:t>
            </a:r>
            <a:endParaRPr>
              <a:solidFill>
                <a:srgbClr val="000000"/>
              </a:solidFill>
            </a:endParaRPr>
          </a:p>
          <a:p>
            <a:pPr marL="404813" lvl="1" indent="-285750" algn="l" rtl="0">
              <a:lnSpc>
                <a:spcPct val="90000"/>
              </a:lnSpc>
              <a:spcBef>
                <a:spcPts val="600"/>
              </a:spcBef>
              <a:spcAft>
                <a:spcPts val="0"/>
              </a:spcAft>
              <a:buClr>
                <a:srgbClr val="000000"/>
              </a:buClr>
              <a:buSzPts val="1800"/>
              <a:buFont typeface="Arial"/>
              <a:buChar char="•"/>
            </a:pPr>
            <a:r>
              <a:rPr lang="en-US" sz="1800">
                <a:solidFill>
                  <a:srgbClr val="000000"/>
                </a:solidFill>
              </a:rPr>
              <a:t>school personnel are aware of what constitutes testing incidents, take steps to ensure that they do not occur, and know how to respond when issues arise.</a:t>
            </a:r>
            <a:endParaRPr>
              <a:solidFill>
                <a:srgbClr val="000000"/>
              </a:solidFill>
            </a:endParaRPr>
          </a:p>
          <a:p>
            <a:pPr marL="404813" lvl="1" indent="-285750" algn="l" rtl="0">
              <a:lnSpc>
                <a:spcPct val="90000"/>
              </a:lnSpc>
              <a:spcBef>
                <a:spcPts val="600"/>
              </a:spcBef>
              <a:spcAft>
                <a:spcPts val="0"/>
              </a:spcAft>
              <a:buClr>
                <a:srgbClr val="000000"/>
              </a:buClr>
              <a:buSzPts val="1800"/>
              <a:buFont typeface="Arial"/>
              <a:buChar char="•"/>
            </a:pPr>
            <a:r>
              <a:rPr lang="en-US" sz="1800">
                <a:solidFill>
                  <a:srgbClr val="000000"/>
                </a:solidFill>
              </a:rPr>
              <a:t>the school’s participation rate is 95% or higher.</a:t>
            </a:r>
            <a:endParaRPr>
              <a:solidFill>
                <a:srgbClr val="000000"/>
              </a:solidFill>
            </a:endParaRPr>
          </a:p>
          <a:p>
            <a:pPr marL="404813" lvl="1" indent="-285750" algn="l" rtl="0">
              <a:lnSpc>
                <a:spcPct val="90000"/>
              </a:lnSpc>
              <a:spcBef>
                <a:spcPts val="600"/>
              </a:spcBef>
              <a:spcAft>
                <a:spcPts val="0"/>
              </a:spcAft>
              <a:buClr>
                <a:srgbClr val="000000"/>
              </a:buClr>
              <a:buSzPts val="1800"/>
              <a:buFont typeface="Arial"/>
              <a:buChar char="•"/>
            </a:pPr>
            <a:r>
              <a:rPr lang="en-US" sz="1800">
                <a:solidFill>
                  <a:srgbClr val="000000"/>
                </a:solidFill>
              </a:rPr>
              <a:t>appropriate school personnel know how to access and use the assessment results. </a:t>
            </a:r>
            <a:endParaRPr>
              <a:solidFill>
                <a:srgbClr val="000000"/>
              </a:solidFill>
            </a:endParaRPr>
          </a:p>
          <a:p>
            <a:pPr marL="742950" lvl="1" indent="-158750" algn="l" rtl="0">
              <a:lnSpc>
                <a:spcPct val="90000"/>
              </a:lnSpc>
              <a:spcBef>
                <a:spcPts val="600"/>
              </a:spcBef>
              <a:spcAft>
                <a:spcPts val="0"/>
              </a:spcAft>
              <a:buClr>
                <a:schemeClr val="dk1"/>
              </a:buClr>
              <a:buSzPts val="2000"/>
              <a:buNone/>
            </a:pPr>
            <a:endParaRPr sz="2000">
              <a:solidFill>
                <a:srgbClr val="000000"/>
              </a:solidFill>
            </a:endParaRPr>
          </a:p>
          <a:p>
            <a:pPr marL="685800" lvl="1" indent="-158750" algn="l" rtl="0">
              <a:lnSpc>
                <a:spcPct val="90000"/>
              </a:lnSpc>
              <a:spcBef>
                <a:spcPts val="400"/>
              </a:spcBef>
              <a:spcAft>
                <a:spcPts val="0"/>
              </a:spcAft>
              <a:buClr>
                <a:schemeClr val="dk1"/>
              </a:buClr>
              <a:buSzPts val="2000"/>
              <a:buNone/>
            </a:pPr>
            <a:endParaRPr sz="2000">
              <a:solidFill>
                <a:srgbClr val="000000"/>
              </a:solidFill>
            </a:endParaRPr>
          </a:p>
          <a:p>
            <a:pPr marL="685800" lvl="1" indent="-158750" algn="l" rtl="0">
              <a:lnSpc>
                <a:spcPct val="90000"/>
              </a:lnSpc>
              <a:spcBef>
                <a:spcPts val="1000"/>
              </a:spcBef>
              <a:spcAft>
                <a:spcPts val="0"/>
              </a:spcAft>
              <a:buClr>
                <a:schemeClr val="dk1"/>
              </a:buClr>
              <a:buSzPts val="2000"/>
              <a:buNone/>
            </a:pPr>
            <a:endParaRPr sz="2000">
              <a:solidFill>
                <a:srgbClr val="000000"/>
              </a:solidFill>
            </a:endParaRPr>
          </a:p>
          <a:p>
            <a:pPr marL="0" lvl="0" indent="0" algn="l" rtl="0">
              <a:lnSpc>
                <a:spcPct val="90000"/>
              </a:lnSpc>
              <a:spcBef>
                <a:spcPts val="400"/>
              </a:spcBef>
              <a:spcAft>
                <a:spcPts val="0"/>
              </a:spcAft>
              <a:buClr>
                <a:schemeClr val="dk1"/>
              </a:buClr>
              <a:buSzPts val="2000"/>
              <a:buNone/>
            </a:pPr>
            <a:endParaRPr sz="2000">
              <a:solidFill>
                <a:srgbClr val="000000"/>
              </a:solidFill>
            </a:endParaRPr>
          </a:p>
        </p:txBody>
      </p:sp>
      <p:sp>
        <p:nvSpPr>
          <p:cNvPr id="163" name="Google Shape;163;p19"/>
          <p:cNvSpPr/>
          <p:nvPr/>
        </p:nvSpPr>
        <p:spPr>
          <a:xfrm>
            <a:off x="2628197" y="100075"/>
            <a:ext cx="7855335"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E36C09"/>
                </a:solidFill>
                <a:latin typeface="Calibri"/>
                <a:ea typeface="Calibri"/>
                <a:cs typeface="Calibri"/>
                <a:sym typeface="Calibri"/>
              </a:rPr>
              <a:t>Our </a:t>
            </a:r>
            <a:r>
              <a:rPr lang="en-US" sz="1800" b="1" i="1" u="sng" strike="noStrike" cap="none">
                <a:solidFill>
                  <a:srgbClr val="E36C09"/>
                </a:solidFill>
                <a:latin typeface="Calibri"/>
                <a:ea typeface="Calibri"/>
                <a:cs typeface="Calibri"/>
                <a:sym typeface="Calibri"/>
              </a:rPr>
              <a:t>students will be fully prepared</a:t>
            </a:r>
            <a:r>
              <a:rPr lang="en-US" sz="1800" b="1" i="1" u="none" strike="noStrike" cap="none">
                <a:solidFill>
                  <a:srgbClr val="E36C09"/>
                </a:solidFill>
                <a:latin typeface="Calibri"/>
                <a:ea typeface="Calibri"/>
                <a:cs typeface="Calibri"/>
                <a:sym typeface="Calibri"/>
              </a:rPr>
              <a:t> for the Smarter Balanced Assessments which will be </a:t>
            </a:r>
            <a:r>
              <a:rPr lang="en-US" sz="1800" b="1" i="1" u="sng" strike="noStrike" cap="none">
                <a:solidFill>
                  <a:srgbClr val="E36C09"/>
                </a:solidFill>
                <a:latin typeface="Calibri"/>
                <a:ea typeface="Calibri"/>
                <a:cs typeface="Calibri"/>
                <a:sym typeface="Calibri"/>
              </a:rPr>
              <a:t>appropriately administered</a:t>
            </a:r>
            <a:r>
              <a:rPr lang="en-US" sz="1800" b="1" i="1" u="none" strike="noStrike" cap="none">
                <a:solidFill>
                  <a:srgbClr val="E36C09"/>
                </a:solidFill>
                <a:latin typeface="Calibri"/>
                <a:ea typeface="Calibri"/>
                <a:cs typeface="Calibri"/>
                <a:sym typeface="Calibri"/>
              </a:rPr>
              <a:t> such that our young people have a </a:t>
            </a:r>
            <a:r>
              <a:rPr lang="en-US" sz="1800" b="1" i="1" u="sng" strike="noStrike" cap="none">
                <a:solidFill>
                  <a:srgbClr val="E36C09"/>
                </a:solidFill>
                <a:latin typeface="Calibri"/>
                <a:ea typeface="Calibri"/>
                <a:cs typeface="Calibri"/>
                <a:sym typeface="Calibri"/>
              </a:rPr>
              <a:t>fair and reliable </a:t>
            </a:r>
            <a:r>
              <a:rPr lang="en-US" sz="1800" b="1" i="1" u="none" strike="noStrike" cap="none">
                <a:solidFill>
                  <a:srgbClr val="E36C09"/>
                </a:solidFill>
                <a:latin typeface="Calibri"/>
                <a:ea typeface="Calibri"/>
                <a:cs typeface="Calibri"/>
                <a:sym typeface="Calibri"/>
              </a:rPr>
              <a:t>opportunity to </a:t>
            </a:r>
            <a:r>
              <a:rPr lang="en-US" sz="1800" b="1" i="1" u="sng" strike="noStrike" cap="none">
                <a:solidFill>
                  <a:srgbClr val="E36C09"/>
                </a:solidFill>
                <a:latin typeface="Calibri"/>
                <a:ea typeface="Calibri"/>
                <a:cs typeface="Calibri"/>
                <a:sym typeface="Calibri"/>
              </a:rPr>
              <a:t>demonstrate their knowledge and skills</a:t>
            </a:r>
            <a:r>
              <a:rPr lang="en-US" sz="1800" b="1" i="1" u="none" strike="noStrike" cap="none">
                <a:solidFill>
                  <a:srgbClr val="E36C09"/>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64" name="Google Shape;164;p19"/>
          <p:cNvSpPr/>
          <p:nvPr/>
        </p:nvSpPr>
        <p:spPr>
          <a:xfrm flipH="1">
            <a:off x="1622601" y="89614"/>
            <a:ext cx="1111922"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E36C09"/>
                </a:solidFill>
                <a:latin typeface="Calibri"/>
                <a:ea typeface="Calibri"/>
                <a:cs typeface="Calibri"/>
                <a:sym typeface="Calibri"/>
              </a:rPr>
              <a:t>The Goal:</a:t>
            </a:r>
            <a:endParaRPr sz="1800" b="0" i="0" u="none" strike="noStrike" cap="none">
              <a:solidFill>
                <a:schemeClr val="dk1"/>
              </a:solidFill>
              <a:latin typeface="Arial"/>
              <a:ea typeface="Arial"/>
              <a:cs typeface="Arial"/>
              <a:sym typeface="Arial"/>
            </a:endParaRPr>
          </a:p>
        </p:txBody>
      </p:sp>
      <p:pic>
        <p:nvPicPr>
          <p:cNvPr id="165" name="Google Shape;165;p19"/>
          <p:cNvPicPr preferRelativeResize="0"/>
          <p:nvPr/>
        </p:nvPicPr>
        <p:blipFill>
          <a:blip r:embed="rId3">
            <a:alphaModFix/>
          </a:blip>
          <a:stretch>
            <a:fillRect/>
          </a:stretch>
        </p:blipFill>
        <p:spPr>
          <a:xfrm>
            <a:off x="10529250" y="397675"/>
            <a:ext cx="1783750" cy="1213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body" idx="1"/>
          </p:nvPr>
        </p:nvSpPr>
        <p:spPr>
          <a:xfrm>
            <a:off x="1537875" y="914075"/>
            <a:ext cx="8871600" cy="4572000"/>
          </a:xfrm>
          <a:prstGeom prst="rect">
            <a:avLst/>
          </a:prstGeom>
          <a:noFill/>
          <a:ln>
            <a:noFill/>
          </a:ln>
        </p:spPr>
        <p:txBody>
          <a:bodyPr spcFirstLastPara="1" wrap="square" lIns="91425" tIns="45700" rIns="91425" bIns="45700" anchor="t" anchorCtr="0">
            <a:noAutofit/>
          </a:bodyPr>
          <a:lstStyle/>
          <a:p>
            <a:pPr marL="246888" lvl="0" indent="-221488" algn="l" rtl="0">
              <a:lnSpc>
                <a:spcPct val="115000"/>
              </a:lnSpc>
              <a:spcBef>
                <a:spcPts val="0"/>
              </a:spcBef>
              <a:spcAft>
                <a:spcPts val="0"/>
              </a:spcAft>
              <a:buClr>
                <a:srgbClr val="000000"/>
              </a:buClr>
              <a:buSzPts val="2000"/>
              <a:buChar char="●"/>
            </a:pPr>
            <a:r>
              <a:rPr lang="en-US" sz="2000">
                <a:solidFill>
                  <a:srgbClr val="000000"/>
                </a:solidFill>
                <a:latin typeface="Arial"/>
                <a:ea typeface="Arial"/>
                <a:cs typeface="Arial"/>
                <a:sym typeface="Arial"/>
              </a:rPr>
              <a:t>Students not allowed on campus more than 30 minutes before their test and must leave immediately after testing*</a:t>
            </a:r>
            <a:endParaRPr sz="2000">
              <a:solidFill>
                <a:srgbClr val="000000"/>
              </a:solidFill>
            </a:endParaRPr>
          </a:p>
          <a:p>
            <a:pPr marL="246888" lvl="0" indent="-221488" algn="l" rtl="0">
              <a:lnSpc>
                <a:spcPct val="115000"/>
              </a:lnSpc>
              <a:spcBef>
                <a:spcPts val="1400"/>
              </a:spcBef>
              <a:spcAft>
                <a:spcPts val="0"/>
              </a:spcAft>
              <a:buClr>
                <a:srgbClr val="000000"/>
              </a:buClr>
              <a:buSzPts val="2000"/>
              <a:buChar char="●"/>
            </a:pPr>
            <a:r>
              <a:rPr lang="en-US" sz="2000">
                <a:solidFill>
                  <a:srgbClr val="000000"/>
                </a:solidFill>
                <a:latin typeface="Arial"/>
                <a:ea typeface="Arial"/>
                <a:cs typeface="Arial"/>
                <a:sym typeface="Arial"/>
              </a:rPr>
              <a:t>Allow at least 30 minutes between each group for tables, chairs, handles, headsets, keyboards, mice and anything else that a student may have touched to be sanitized*</a:t>
            </a:r>
            <a:endParaRPr sz="2000">
              <a:solidFill>
                <a:srgbClr val="000000"/>
              </a:solidFill>
            </a:endParaRPr>
          </a:p>
          <a:p>
            <a:pPr marL="246888" lvl="0" indent="-221488" algn="l" rtl="0">
              <a:lnSpc>
                <a:spcPct val="115000"/>
              </a:lnSpc>
              <a:spcBef>
                <a:spcPts val="1400"/>
              </a:spcBef>
              <a:spcAft>
                <a:spcPts val="0"/>
              </a:spcAft>
              <a:buClr>
                <a:srgbClr val="000000"/>
              </a:buClr>
              <a:buSzPts val="2000"/>
              <a:buChar char="●"/>
            </a:pPr>
            <a:r>
              <a:rPr lang="en-US" sz="2000">
                <a:solidFill>
                  <a:srgbClr val="000000"/>
                </a:solidFill>
                <a:latin typeface="Arial"/>
                <a:ea typeface="Arial"/>
                <a:cs typeface="Arial"/>
                <a:sym typeface="Arial"/>
              </a:rPr>
              <a:t>Stagger their location and times*</a:t>
            </a:r>
            <a:endParaRPr sz="2000">
              <a:solidFill>
                <a:srgbClr val="000000"/>
              </a:solidFill>
            </a:endParaRPr>
          </a:p>
          <a:p>
            <a:pPr marL="246888" lvl="0" indent="-221488" algn="l" rtl="0">
              <a:lnSpc>
                <a:spcPct val="115000"/>
              </a:lnSpc>
              <a:spcBef>
                <a:spcPts val="1400"/>
              </a:spcBef>
              <a:spcAft>
                <a:spcPts val="0"/>
              </a:spcAft>
              <a:buClr>
                <a:srgbClr val="000000"/>
              </a:buClr>
              <a:buSzPts val="2000"/>
              <a:buChar char="●"/>
            </a:pPr>
            <a:r>
              <a:rPr lang="en-US" sz="2000">
                <a:solidFill>
                  <a:srgbClr val="000000"/>
                </a:solidFill>
                <a:latin typeface="Arial"/>
                <a:ea typeface="Arial"/>
                <a:cs typeface="Arial"/>
                <a:sym typeface="Arial"/>
              </a:rPr>
              <a:t>At the end of the day, teachers wipe all the areas of the testing room including tables, computers, headset, etc.*</a:t>
            </a:r>
            <a:endParaRPr sz="2000">
              <a:solidFill>
                <a:srgbClr val="000000"/>
              </a:solidFill>
              <a:latin typeface="Arial"/>
              <a:ea typeface="Arial"/>
              <a:cs typeface="Arial"/>
              <a:sym typeface="Arial"/>
            </a:endParaRPr>
          </a:p>
          <a:p>
            <a:pPr marL="457200" lvl="0" indent="0" algn="l" rtl="0">
              <a:lnSpc>
                <a:spcPct val="115000"/>
              </a:lnSpc>
              <a:spcBef>
                <a:spcPts val="1400"/>
              </a:spcBef>
              <a:spcAft>
                <a:spcPts val="0"/>
              </a:spcAft>
              <a:buNone/>
            </a:pPr>
            <a:endParaRPr sz="2000"/>
          </a:p>
          <a:p>
            <a:pPr marL="0" lvl="0" indent="0" algn="l" rtl="0">
              <a:lnSpc>
                <a:spcPct val="115000"/>
              </a:lnSpc>
              <a:spcBef>
                <a:spcPts val="1400"/>
              </a:spcBef>
              <a:spcAft>
                <a:spcPts val="0"/>
              </a:spcAft>
              <a:buSzPts val="1800"/>
              <a:buNone/>
            </a:pPr>
            <a:r>
              <a:rPr lang="en-US" sz="2000">
                <a:solidFill>
                  <a:srgbClr val="FF0000"/>
                </a:solidFill>
                <a:latin typeface="Arial"/>
                <a:ea typeface="Arial"/>
                <a:cs typeface="Arial"/>
                <a:sym typeface="Arial"/>
              </a:rPr>
              <a:t>*Subject to school policies and procedures</a:t>
            </a:r>
            <a:endParaRPr sz="2000">
              <a:solidFill>
                <a:srgbClr val="FF0000"/>
              </a:solidFill>
            </a:endParaRPr>
          </a:p>
          <a:p>
            <a:pPr marL="246888" lvl="0" indent="-69088" algn="l" rtl="0">
              <a:lnSpc>
                <a:spcPct val="115000"/>
              </a:lnSpc>
              <a:spcBef>
                <a:spcPts val="1400"/>
              </a:spcBef>
              <a:spcAft>
                <a:spcPts val="1000"/>
              </a:spcAft>
              <a:buClr>
                <a:schemeClr val="dk1"/>
              </a:buClr>
              <a:buSzPts val="2800"/>
              <a:buNone/>
            </a:pPr>
            <a:endParaRPr sz="2000"/>
          </a:p>
        </p:txBody>
      </p:sp>
      <p:pic>
        <p:nvPicPr>
          <p:cNvPr id="385" name="Google Shape;385;p39"/>
          <p:cNvPicPr preferRelativeResize="0"/>
          <p:nvPr/>
        </p:nvPicPr>
        <p:blipFill>
          <a:blip r:embed="rId3">
            <a:alphaModFix/>
          </a:blip>
          <a:stretch>
            <a:fillRect/>
          </a:stretch>
        </p:blipFill>
        <p:spPr>
          <a:xfrm rot="1864785">
            <a:off x="10465088" y="270428"/>
            <a:ext cx="1452993" cy="1452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b7f52f8fae_17_15"/>
          <p:cNvSpPr txBox="1">
            <a:spLocks noGrp="1"/>
          </p:cNvSpPr>
          <p:nvPr>
            <p:ph type="title"/>
          </p:nvPr>
        </p:nvSpPr>
        <p:spPr>
          <a:xfrm>
            <a:off x="1598633" y="-4"/>
            <a:ext cx="10128600" cy="910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b="1"/>
              <a:t>Parent Refusal</a:t>
            </a:r>
            <a:endParaRPr b="1"/>
          </a:p>
        </p:txBody>
      </p:sp>
      <p:sp>
        <p:nvSpPr>
          <p:cNvPr id="391" name="Google Shape;391;gb7f52f8fae_17_15"/>
          <p:cNvSpPr txBox="1">
            <a:spLocks noGrp="1"/>
          </p:cNvSpPr>
          <p:nvPr>
            <p:ph type="body" idx="1"/>
          </p:nvPr>
        </p:nvSpPr>
        <p:spPr>
          <a:xfrm>
            <a:off x="1451925" y="1739825"/>
            <a:ext cx="9527700" cy="47322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2000">
                <a:solidFill>
                  <a:srgbClr val="000000"/>
                </a:solidFill>
                <a:latin typeface="Arial"/>
                <a:ea typeface="Arial"/>
                <a:cs typeface="Arial"/>
                <a:sym typeface="Arial"/>
              </a:rPr>
              <a:t>Here is some info regarding those parents who do not want to bring their student on campus:</a:t>
            </a:r>
            <a:endParaRPr sz="2000">
              <a:solidFill>
                <a:srgbClr val="000000"/>
              </a:solidFill>
              <a:latin typeface="Arial"/>
              <a:ea typeface="Arial"/>
              <a:cs typeface="Arial"/>
              <a:sym typeface="Arial"/>
            </a:endParaRPr>
          </a:p>
          <a:p>
            <a:pPr marL="285750" lvl="0" indent="-260350" algn="l" rtl="0">
              <a:lnSpc>
                <a:spcPct val="115000"/>
              </a:lnSpc>
              <a:spcBef>
                <a:spcPts val="1000"/>
              </a:spcBef>
              <a:spcAft>
                <a:spcPts val="0"/>
              </a:spcAft>
              <a:buClr>
                <a:srgbClr val="000000"/>
              </a:buClr>
              <a:buSzPts val="2000"/>
              <a:buFont typeface="Arial"/>
              <a:buChar char="•"/>
            </a:pPr>
            <a:r>
              <a:rPr lang="en-US" sz="2000">
                <a:solidFill>
                  <a:srgbClr val="000000"/>
                </a:solidFill>
                <a:latin typeface="Arial"/>
                <a:ea typeface="Arial"/>
                <a:cs typeface="Arial"/>
                <a:sym typeface="Arial"/>
              </a:rPr>
              <a:t>The State is obligated to assess ACCESS, ELA, Math and Science progress annually.  </a:t>
            </a:r>
            <a:endParaRPr sz="2000">
              <a:solidFill>
                <a:srgbClr val="000000"/>
              </a:solidFill>
            </a:endParaRPr>
          </a:p>
          <a:p>
            <a:pPr marL="285750" lvl="0" indent="-260350"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A parent/legal guardian must annually refuse, in writing, their child's participation in the SBA Assessment. </a:t>
            </a:r>
            <a:endParaRPr sz="2000">
              <a:solidFill>
                <a:srgbClr val="000000"/>
              </a:solidFill>
            </a:endParaRPr>
          </a:p>
          <a:p>
            <a:pPr marL="285750" lvl="0" indent="-260350"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Principals should review the Opt Out Guidance before communicating with the parent(s). </a:t>
            </a:r>
            <a:endParaRPr sz="2000">
              <a:solidFill>
                <a:srgbClr val="000000"/>
              </a:solidFill>
            </a:endParaRPr>
          </a:p>
          <a:p>
            <a:pPr marL="285750" lvl="0" indent="-285750" algn="l" rtl="0">
              <a:lnSpc>
                <a:spcPct val="115000"/>
              </a:lnSpc>
              <a:spcBef>
                <a:spcPts val="1000"/>
              </a:spcBef>
              <a:spcAft>
                <a:spcPts val="0"/>
              </a:spcAft>
              <a:buClr>
                <a:srgbClr val="000000"/>
              </a:buClr>
              <a:buSzPts val="2400"/>
              <a:buChar char="•"/>
            </a:pPr>
            <a:r>
              <a:rPr lang="en-US" sz="2000">
                <a:solidFill>
                  <a:srgbClr val="000000"/>
                </a:solidFill>
                <a:latin typeface="Arial"/>
                <a:ea typeface="Arial"/>
                <a:cs typeface="Arial"/>
                <a:sym typeface="Arial"/>
              </a:rPr>
              <a:t>Principals can either send the talking points or make a phone call to the parent/legal guardian explaining the importance the student’s participation in testing.</a:t>
            </a:r>
            <a:endParaRPr sz="2400">
              <a:solidFill>
                <a:srgbClr val="000000"/>
              </a:solidFill>
              <a:latin typeface="Arial"/>
              <a:ea typeface="Arial"/>
              <a:cs typeface="Arial"/>
              <a:sym typeface="Arial"/>
            </a:endParaRPr>
          </a:p>
          <a:p>
            <a:pPr marL="285750" lvl="0" indent="0" algn="l" rtl="0">
              <a:lnSpc>
                <a:spcPct val="100000"/>
              </a:lnSpc>
              <a:spcBef>
                <a:spcPts val="1000"/>
              </a:spcBef>
              <a:spcAft>
                <a:spcPts val="0"/>
              </a:spcAft>
              <a:buSzPts val="1800"/>
              <a:buNone/>
            </a:pPr>
            <a:endParaRPr sz="2400"/>
          </a:p>
        </p:txBody>
      </p:sp>
      <p:pic>
        <p:nvPicPr>
          <p:cNvPr id="392" name="Google Shape;392;gb7f52f8fae_17_15"/>
          <p:cNvPicPr preferRelativeResize="0"/>
          <p:nvPr/>
        </p:nvPicPr>
        <p:blipFill>
          <a:blip r:embed="rId3">
            <a:alphaModFix/>
          </a:blip>
          <a:stretch>
            <a:fillRect/>
          </a:stretch>
        </p:blipFill>
        <p:spPr>
          <a:xfrm>
            <a:off x="10467150" y="134225"/>
            <a:ext cx="1530325" cy="15065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b7f52f8fae_17_20"/>
          <p:cNvSpPr txBox="1">
            <a:spLocks noGrp="1"/>
          </p:cNvSpPr>
          <p:nvPr>
            <p:ph type="title"/>
          </p:nvPr>
        </p:nvSpPr>
        <p:spPr>
          <a:xfrm>
            <a:off x="1598625" y="0"/>
            <a:ext cx="10128600" cy="1131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b="1"/>
              <a:t>Parent Refusal (cont.)</a:t>
            </a:r>
            <a:endParaRPr b="1"/>
          </a:p>
        </p:txBody>
      </p:sp>
      <p:sp>
        <p:nvSpPr>
          <p:cNvPr id="398" name="Google Shape;398;gb7f52f8fae_17_20"/>
          <p:cNvSpPr txBox="1">
            <a:spLocks noGrp="1"/>
          </p:cNvSpPr>
          <p:nvPr>
            <p:ph type="body" idx="1"/>
          </p:nvPr>
        </p:nvSpPr>
        <p:spPr>
          <a:xfrm>
            <a:off x="1393150" y="1054800"/>
            <a:ext cx="10128600" cy="3945000"/>
          </a:xfrm>
          <a:prstGeom prst="rect">
            <a:avLst/>
          </a:prstGeom>
          <a:noFill/>
          <a:ln>
            <a:noFill/>
          </a:ln>
        </p:spPr>
        <p:txBody>
          <a:bodyPr spcFirstLastPara="1" wrap="square" lIns="91425" tIns="45700" rIns="91425" bIns="45700" anchor="ctr" anchorCtr="0">
            <a:noAutofit/>
          </a:bodyPr>
          <a:lstStyle/>
          <a:p>
            <a:pPr marL="457200" lvl="0" indent="-355600" algn="l" rtl="0">
              <a:lnSpc>
                <a:spcPct val="115000"/>
              </a:lnSpc>
              <a:spcBef>
                <a:spcPts val="0"/>
              </a:spcBef>
              <a:spcAft>
                <a:spcPts val="0"/>
              </a:spcAft>
              <a:buClr>
                <a:srgbClr val="000000"/>
              </a:buClr>
              <a:buSzPts val="2000"/>
              <a:buChar char="•"/>
            </a:pPr>
            <a:r>
              <a:rPr lang="en-US" sz="2000">
                <a:solidFill>
                  <a:srgbClr val="000000"/>
                </a:solidFill>
                <a:latin typeface="Arial"/>
                <a:ea typeface="Arial"/>
                <a:cs typeface="Arial"/>
                <a:sym typeface="Arial"/>
              </a:rPr>
              <a:t>Principal can designate others to perform responsibilities as the principal sees fit. </a:t>
            </a:r>
            <a:endParaRPr sz="2000">
              <a:solidFill>
                <a:srgbClr val="000000"/>
              </a:solidFill>
              <a:latin typeface="Arial"/>
              <a:ea typeface="Arial"/>
              <a:cs typeface="Arial"/>
              <a:sym typeface="Arial"/>
            </a:endParaRPr>
          </a:p>
          <a:p>
            <a:pPr marL="457200" lvl="0" indent="-355600" algn="l" rtl="0">
              <a:lnSpc>
                <a:spcPct val="115000"/>
              </a:lnSpc>
              <a:spcBef>
                <a:spcPts val="1000"/>
              </a:spcBef>
              <a:spcAft>
                <a:spcPts val="0"/>
              </a:spcAft>
              <a:buClr>
                <a:srgbClr val="000000"/>
              </a:buClr>
              <a:buSzPts val="2000"/>
              <a:buChar char="•"/>
            </a:pPr>
            <a:r>
              <a:rPr lang="en-US" sz="2000">
                <a:solidFill>
                  <a:srgbClr val="000000"/>
                </a:solidFill>
                <a:latin typeface="Arial"/>
                <a:ea typeface="Arial"/>
                <a:cs typeface="Arial"/>
                <a:sym typeface="Arial"/>
              </a:rPr>
              <a:t>If a parent/legal guardian does not want their child to be tested even after school administrators have followed the Opt-Out Guidance procedures, they will need to send in a letter indicating the reason for the Opt-Out, then a copy of the parent refusal of testing letter, handwritten or via email, shall be filed in a folder at the school and entered in a spreadsheet. Consider creating a spreadsheet that includes student last name, first name, grade level, school contact, letter received Y/N .</a:t>
            </a:r>
            <a:endParaRPr sz="2000">
              <a:solidFill>
                <a:srgbClr val="000000"/>
              </a:solidFill>
              <a:latin typeface="Arial"/>
              <a:ea typeface="Arial"/>
              <a:cs typeface="Arial"/>
              <a:sym typeface="Arial"/>
            </a:endParaRPr>
          </a:p>
          <a:p>
            <a:pPr marL="457200" lvl="0" indent="-355600" algn="l" rtl="0">
              <a:lnSpc>
                <a:spcPct val="115000"/>
              </a:lnSpc>
              <a:spcBef>
                <a:spcPts val="1000"/>
              </a:spcBef>
              <a:spcAft>
                <a:spcPts val="1000"/>
              </a:spcAft>
              <a:buClr>
                <a:srgbClr val="000000"/>
              </a:buClr>
              <a:buSzPts val="2000"/>
              <a:buChar char="•"/>
            </a:pPr>
            <a:r>
              <a:rPr lang="en-US" sz="2000">
                <a:solidFill>
                  <a:srgbClr val="000000"/>
                </a:solidFill>
                <a:latin typeface="Arial"/>
                <a:ea typeface="Arial"/>
                <a:cs typeface="Arial"/>
                <a:sym typeface="Arial"/>
              </a:rPr>
              <a:t>A copy of the Opt Out Guidance document can be found on the HIDOE Intranet </a:t>
            </a:r>
            <a:endParaRPr sz="20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b7f52f8fae_17_25"/>
          <p:cNvSpPr txBox="1">
            <a:spLocks noGrp="1"/>
          </p:cNvSpPr>
          <p:nvPr>
            <p:ph type="title"/>
          </p:nvPr>
        </p:nvSpPr>
        <p:spPr>
          <a:xfrm>
            <a:off x="1533562" y="99525"/>
            <a:ext cx="10128600" cy="818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b="1"/>
              <a:t>SOME USEFUL LINKS</a:t>
            </a:r>
            <a:endParaRPr b="1"/>
          </a:p>
        </p:txBody>
      </p:sp>
      <p:sp>
        <p:nvSpPr>
          <p:cNvPr id="404" name="Google Shape;404;gb7f52f8fae_17_25"/>
          <p:cNvSpPr txBox="1">
            <a:spLocks noGrp="1"/>
          </p:cNvSpPr>
          <p:nvPr>
            <p:ph type="body" idx="1"/>
          </p:nvPr>
        </p:nvSpPr>
        <p:spPr>
          <a:xfrm>
            <a:off x="1875200" y="1207500"/>
            <a:ext cx="9352200" cy="44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SzPts val="1800"/>
              <a:buNone/>
            </a:pPr>
            <a:r>
              <a:rPr lang="en-US" sz="2000" u="sng">
                <a:solidFill>
                  <a:srgbClr val="000000"/>
                </a:solidFill>
              </a:rPr>
              <a:t>COVID-19 Related Guidelines</a:t>
            </a:r>
            <a:endParaRPr sz="2000" u="sng">
              <a:solidFill>
                <a:srgbClr val="000000"/>
              </a:solidFill>
            </a:endParaRPr>
          </a:p>
          <a:p>
            <a:pPr marL="457200" lvl="0" indent="0" algn="l" rtl="0">
              <a:lnSpc>
                <a:spcPct val="100000"/>
              </a:lnSpc>
              <a:spcBef>
                <a:spcPts val="1000"/>
              </a:spcBef>
              <a:spcAft>
                <a:spcPts val="0"/>
              </a:spcAft>
              <a:buSzPts val="1800"/>
              <a:buNone/>
            </a:pPr>
            <a:r>
              <a:rPr lang="en-US" sz="2000" u="sng">
                <a:solidFill>
                  <a:srgbClr val="0000FF"/>
                </a:solidFill>
                <a:hlinkClick r:id="rId3">
                  <a:extLst>
                    <a:ext uri="{A12FA001-AC4F-418D-AE19-62706E023703}">
                      <ahyp:hlinkClr xmlns:ahyp="http://schemas.microsoft.com/office/drawing/2018/hyperlinkcolor" val="tx"/>
                    </a:ext>
                  </a:extLst>
                </a:hlinkClick>
              </a:rPr>
              <a:t>Hawaii DOE Assessments Considerations for Spring 2021</a:t>
            </a:r>
            <a:endParaRPr sz="2000">
              <a:solidFill>
                <a:srgbClr val="0000FF"/>
              </a:solidFill>
            </a:endParaRPr>
          </a:p>
          <a:p>
            <a:pPr marL="457200" lvl="0" indent="0" algn="l" rtl="0">
              <a:lnSpc>
                <a:spcPct val="100000"/>
              </a:lnSpc>
              <a:spcBef>
                <a:spcPts val="1000"/>
              </a:spcBef>
              <a:spcAft>
                <a:spcPts val="0"/>
              </a:spcAft>
              <a:buSzPts val="1800"/>
              <a:buNone/>
            </a:pPr>
            <a:r>
              <a:rPr lang="en-US" sz="2000" u="sng">
                <a:solidFill>
                  <a:srgbClr val="0000FF"/>
                </a:solidFill>
                <a:hlinkClick r:id="rId4">
                  <a:extLst>
                    <a:ext uri="{A12FA001-AC4F-418D-AE19-62706E023703}">
                      <ahyp:hlinkClr xmlns:ahyp="http://schemas.microsoft.com/office/drawing/2018/hyperlinkcolor" val="tx"/>
                    </a:ext>
                  </a:extLst>
                </a:hlinkClick>
              </a:rPr>
              <a:t>Hawaii DOE Suggested Guidelines for Spring 2021 In-Person Test Administration</a:t>
            </a:r>
            <a:endParaRPr sz="2000">
              <a:solidFill>
                <a:srgbClr val="0000FF"/>
              </a:solidFill>
            </a:endParaRPr>
          </a:p>
          <a:p>
            <a:pPr marL="0" lvl="0" indent="0" algn="l" rtl="0">
              <a:lnSpc>
                <a:spcPct val="100000"/>
              </a:lnSpc>
              <a:spcBef>
                <a:spcPts val="1000"/>
              </a:spcBef>
              <a:spcAft>
                <a:spcPts val="0"/>
              </a:spcAft>
              <a:buSzPts val="1800"/>
              <a:buNone/>
            </a:pPr>
            <a:r>
              <a:rPr lang="en-US" sz="2000" u="sng">
                <a:solidFill>
                  <a:srgbClr val="000000"/>
                </a:solidFill>
              </a:rPr>
              <a:t>Communicating with Parents</a:t>
            </a:r>
            <a:endParaRPr sz="2000" u="sng">
              <a:solidFill>
                <a:srgbClr val="000000"/>
              </a:solidFill>
            </a:endParaRPr>
          </a:p>
          <a:p>
            <a:pPr marL="457200" lvl="0" indent="0" algn="l" rtl="0">
              <a:lnSpc>
                <a:spcPct val="100000"/>
              </a:lnSpc>
              <a:spcBef>
                <a:spcPts val="1000"/>
              </a:spcBef>
              <a:spcAft>
                <a:spcPts val="0"/>
              </a:spcAft>
              <a:buSzPts val="1800"/>
              <a:buNone/>
            </a:pPr>
            <a:r>
              <a:rPr lang="en-US" sz="2000" u="sng">
                <a:solidFill>
                  <a:srgbClr val="0000FF"/>
                </a:solidFill>
                <a:hlinkClick r:id="rId5">
                  <a:extLst>
                    <a:ext uri="{A12FA001-AC4F-418D-AE19-62706E023703}">
                      <ahyp:hlinkClr xmlns:ahyp="http://schemas.microsoft.com/office/drawing/2018/hyperlinkcolor" val="tx"/>
                    </a:ext>
                  </a:extLst>
                </a:hlinkClick>
              </a:rPr>
              <a:t>Parent Letter Template for In-Person Test Administration</a:t>
            </a:r>
            <a:endParaRPr sz="2000">
              <a:solidFill>
                <a:srgbClr val="0000FF"/>
              </a:solidFill>
            </a:endParaRPr>
          </a:p>
          <a:p>
            <a:pPr marL="457200" lvl="0" indent="0" algn="l" rtl="0">
              <a:lnSpc>
                <a:spcPct val="100000"/>
              </a:lnSpc>
              <a:spcBef>
                <a:spcPts val="1000"/>
              </a:spcBef>
              <a:spcAft>
                <a:spcPts val="1000"/>
              </a:spcAft>
              <a:buSzPts val="1800"/>
              <a:buNone/>
            </a:pPr>
            <a:r>
              <a:rPr lang="en-US" sz="2000" u="sng">
                <a:solidFill>
                  <a:srgbClr val="0000FF"/>
                </a:solidFill>
                <a:hlinkClick r:id="rId6">
                  <a:extLst>
                    <a:ext uri="{A12FA001-AC4F-418D-AE19-62706E023703}">
                      <ahyp:hlinkClr xmlns:ahyp="http://schemas.microsoft.com/office/drawing/2018/hyperlinkcolor" val="tx"/>
                    </a:ext>
                  </a:extLst>
                </a:hlinkClick>
              </a:rPr>
              <a:t>Opt-Out Guidance</a:t>
            </a:r>
            <a:r>
              <a:rPr lang="en-US" sz="2000">
                <a:solidFill>
                  <a:srgbClr val="0000FF"/>
                </a:solidFill>
              </a:rPr>
              <a:t> </a:t>
            </a:r>
            <a:r>
              <a:rPr lang="en-US" sz="2000">
                <a:solidFill>
                  <a:srgbClr val="000000"/>
                </a:solidFill>
              </a:rPr>
              <a:t>(DOE Login Required)</a:t>
            </a:r>
            <a:endParaRPr sz="20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1"/>
          <p:cNvSpPr txBox="1">
            <a:spLocks noGrp="1"/>
          </p:cNvSpPr>
          <p:nvPr>
            <p:ph type="title"/>
          </p:nvPr>
        </p:nvSpPr>
        <p:spPr>
          <a:xfrm>
            <a:off x="1747344" y="1218949"/>
            <a:ext cx="9782801" cy="68227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800"/>
              <a:buNone/>
            </a:pPr>
            <a:r>
              <a:rPr lang="en-US" sz="5400" b="1">
                <a:solidFill>
                  <a:srgbClr val="674EA7"/>
                </a:solidFill>
              </a:rPr>
              <a:t>The Test Coordinator and Assessment Team</a:t>
            </a:r>
            <a:endParaRPr>
              <a:solidFill>
                <a:srgbClr val="674EA7"/>
              </a:solidFill>
            </a:endParaRPr>
          </a:p>
        </p:txBody>
      </p:sp>
      <p:pic>
        <p:nvPicPr>
          <p:cNvPr id="410" name="Google Shape;410;p21"/>
          <p:cNvPicPr preferRelativeResize="0"/>
          <p:nvPr/>
        </p:nvPicPr>
        <p:blipFill rotWithShape="1">
          <a:blip r:embed="rId3">
            <a:alphaModFix/>
          </a:blip>
          <a:srcRect/>
          <a:stretch/>
        </p:blipFill>
        <p:spPr>
          <a:xfrm>
            <a:off x="2621541" y="2783107"/>
            <a:ext cx="2292149" cy="2219765"/>
          </a:xfrm>
          <a:prstGeom prst="rect">
            <a:avLst/>
          </a:prstGeom>
          <a:noFill/>
          <a:ln>
            <a:noFill/>
          </a:ln>
        </p:spPr>
      </p:pic>
      <p:pic>
        <p:nvPicPr>
          <p:cNvPr id="411" name="Google Shape;411;p21"/>
          <p:cNvPicPr preferRelativeResize="0"/>
          <p:nvPr/>
        </p:nvPicPr>
        <p:blipFill rotWithShape="1">
          <a:blip r:embed="rId4">
            <a:alphaModFix/>
          </a:blip>
          <a:srcRect/>
          <a:stretch/>
        </p:blipFill>
        <p:spPr>
          <a:xfrm rot="808180">
            <a:off x="6566317" y="2580237"/>
            <a:ext cx="4218894" cy="3150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3"/>
          <p:cNvPicPr preferRelativeResize="0"/>
          <p:nvPr/>
        </p:nvPicPr>
        <p:blipFill rotWithShape="1">
          <a:blip r:embed="rId3">
            <a:alphaModFix/>
          </a:blip>
          <a:srcRect/>
          <a:stretch/>
        </p:blipFill>
        <p:spPr>
          <a:xfrm rot="625223">
            <a:off x="8389677" y="3449475"/>
            <a:ext cx="3604226" cy="2483973"/>
          </a:xfrm>
          <a:prstGeom prst="rect">
            <a:avLst/>
          </a:prstGeom>
          <a:noFill/>
          <a:ln>
            <a:noFill/>
          </a:ln>
        </p:spPr>
      </p:pic>
      <p:pic>
        <p:nvPicPr>
          <p:cNvPr id="417" name="Google Shape;417;p23"/>
          <p:cNvPicPr preferRelativeResize="0"/>
          <p:nvPr/>
        </p:nvPicPr>
        <p:blipFill>
          <a:blip r:embed="rId4">
            <a:alphaModFix/>
          </a:blip>
          <a:stretch>
            <a:fillRect/>
          </a:stretch>
        </p:blipFill>
        <p:spPr>
          <a:xfrm>
            <a:off x="4626850" y="294299"/>
            <a:ext cx="3836200" cy="5102150"/>
          </a:xfrm>
          <a:prstGeom prst="rect">
            <a:avLst/>
          </a:prstGeom>
          <a:noFill/>
          <a:ln>
            <a:noFill/>
          </a:ln>
        </p:spPr>
      </p:pic>
      <p:pic>
        <p:nvPicPr>
          <p:cNvPr id="418" name="Google Shape;418;p23"/>
          <p:cNvPicPr preferRelativeResize="0"/>
          <p:nvPr/>
        </p:nvPicPr>
        <p:blipFill>
          <a:blip r:embed="rId5">
            <a:alphaModFix/>
          </a:blip>
          <a:stretch>
            <a:fillRect/>
          </a:stretch>
        </p:blipFill>
        <p:spPr>
          <a:xfrm rot="-780769">
            <a:off x="1618575" y="426750"/>
            <a:ext cx="2857500" cy="2857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4"/>
          <p:cNvSpPr txBox="1">
            <a:spLocks noGrp="1"/>
          </p:cNvSpPr>
          <p:nvPr>
            <p:ph type="title"/>
          </p:nvPr>
        </p:nvSpPr>
        <p:spPr>
          <a:xfrm>
            <a:off x="5394680" y="139341"/>
            <a:ext cx="5092800" cy="665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dirty="0"/>
              <a:t>Preparing for Testing</a:t>
            </a:r>
            <a:endParaRPr dirty="0"/>
          </a:p>
        </p:txBody>
      </p:sp>
      <p:sp>
        <p:nvSpPr>
          <p:cNvPr id="425" name="Google Shape;425;p24"/>
          <p:cNvSpPr txBox="1">
            <a:spLocks noGrp="1"/>
          </p:cNvSpPr>
          <p:nvPr>
            <p:ph type="body" idx="1"/>
          </p:nvPr>
        </p:nvSpPr>
        <p:spPr>
          <a:xfrm>
            <a:off x="3391552" y="1835782"/>
            <a:ext cx="7412043" cy="3610987"/>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Getting the Team on the same page</a:t>
            </a:r>
            <a:endParaRPr>
              <a:solidFill>
                <a:srgbClr val="000000"/>
              </a:solidFill>
            </a:endParaRPr>
          </a:p>
          <a:p>
            <a:pPr marL="742950" lvl="1" indent="-285750" algn="l" rtl="0">
              <a:lnSpc>
                <a:spcPct val="90000"/>
              </a:lnSpc>
              <a:spcBef>
                <a:spcPts val="1000"/>
              </a:spcBef>
              <a:spcAft>
                <a:spcPts val="0"/>
              </a:spcAft>
              <a:buClr>
                <a:srgbClr val="000000"/>
              </a:buClr>
              <a:buSzPts val="2000"/>
              <a:buFont typeface="Arial"/>
              <a:buChar char="•"/>
            </a:pPr>
            <a:r>
              <a:rPr lang="en-US" sz="2000">
                <a:solidFill>
                  <a:srgbClr val="000000"/>
                </a:solidFill>
              </a:rPr>
              <a:t>Developing a Testing Schedule</a:t>
            </a:r>
            <a:endParaRPr>
              <a:solidFill>
                <a:srgbClr val="000000"/>
              </a:solidFill>
            </a:endParaRPr>
          </a:p>
          <a:p>
            <a:pPr marL="742950" lvl="1" indent="-285750" algn="l" rtl="0">
              <a:lnSpc>
                <a:spcPct val="90000"/>
              </a:lnSpc>
              <a:spcBef>
                <a:spcPts val="1000"/>
              </a:spcBef>
              <a:spcAft>
                <a:spcPts val="0"/>
              </a:spcAft>
              <a:buClr>
                <a:srgbClr val="000000"/>
              </a:buClr>
              <a:buSzPts val="2000"/>
              <a:buFont typeface="Arial"/>
              <a:buChar char="•"/>
            </a:pPr>
            <a:r>
              <a:rPr lang="en-US" sz="2000">
                <a:solidFill>
                  <a:srgbClr val="000000"/>
                </a:solidFill>
              </a:rPr>
              <a:t>Ensuring the “technology” is ready</a:t>
            </a:r>
            <a:endParaRPr>
              <a:solidFill>
                <a:srgbClr val="000000"/>
              </a:solidFill>
            </a:endParaRPr>
          </a:p>
          <a:p>
            <a:pPr marL="742950" lvl="1" indent="-285750" algn="l" rtl="0">
              <a:lnSpc>
                <a:spcPct val="90000"/>
              </a:lnSpc>
              <a:spcBef>
                <a:spcPts val="1000"/>
              </a:spcBef>
              <a:spcAft>
                <a:spcPts val="0"/>
              </a:spcAft>
              <a:buClr>
                <a:srgbClr val="000000"/>
              </a:buClr>
              <a:buSzPts val="2000"/>
              <a:buFont typeface="Arial"/>
              <a:buChar char="•"/>
            </a:pPr>
            <a:r>
              <a:rPr lang="en-US" sz="2000">
                <a:solidFill>
                  <a:srgbClr val="000000"/>
                </a:solidFill>
              </a:rPr>
              <a:t>Setting up Users in TIDE</a:t>
            </a:r>
            <a:endParaRPr>
              <a:solidFill>
                <a:srgbClr val="000000"/>
              </a:solidFill>
            </a:endParaRPr>
          </a:p>
          <a:p>
            <a:pPr marL="742950" lvl="1" indent="-285750" algn="l" rtl="0">
              <a:lnSpc>
                <a:spcPct val="90000"/>
              </a:lnSpc>
              <a:spcBef>
                <a:spcPts val="1000"/>
              </a:spcBef>
              <a:spcAft>
                <a:spcPts val="0"/>
              </a:spcAft>
              <a:buClr>
                <a:srgbClr val="000000"/>
              </a:buClr>
              <a:buSzPts val="2000"/>
              <a:buFont typeface="Arial"/>
              <a:buChar char="•"/>
            </a:pPr>
            <a:r>
              <a:rPr lang="en-US" sz="2000">
                <a:solidFill>
                  <a:srgbClr val="000000"/>
                </a:solidFill>
              </a:rPr>
              <a:t>Preparing and Training Test Administrators</a:t>
            </a:r>
            <a:endParaRPr>
              <a:solidFill>
                <a:srgbClr val="000000"/>
              </a:solidFill>
            </a:endParaRPr>
          </a:p>
          <a:p>
            <a:pPr marL="742950" lvl="1" indent="-285750" algn="l" rtl="0">
              <a:lnSpc>
                <a:spcPct val="90000"/>
              </a:lnSpc>
              <a:spcBef>
                <a:spcPts val="1000"/>
              </a:spcBef>
              <a:spcAft>
                <a:spcPts val="0"/>
              </a:spcAft>
              <a:buClr>
                <a:srgbClr val="000000"/>
              </a:buClr>
              <a:buSzPts val="2000"/>
              <a:buFont typeface="Arial"/>
              <a:buChar char="•"/>
            </a:pPr>
            <a:r>
              <a:rPr lang="en-US" sz="2000">
                <a:solidFill>
                  <a:srgbClr val="000000"/>
                </a:solidFill>
              </a:rPr>
              <a:t>Identifying Designated Supports and Accommodations for Students</a:t>
            </a:r>
            <a:endParaRPr>
              <a:solidFill>
                <a:srgbClr val="000000"/>
              </a:solidFill>
            </a:endParaRPr>
          </a:p>
          <a:p>
            <a:pPr marL="742950" lvl="1" indent="-285750" algn="l" rtl="0">
              <a:lnSpc>
                <a:spcPct val="90000"/>
              </a:lnSpc>
              <a:spcBef>
                <a:spcPts val="1000"/>
              </a:spcBef>
              <a:spcAft>
                <a:spcPts val="0"/>
              </a:spcAft>
              <a:buClr>
                <a:srgbClr val="000000"/>
              </a:buClr>
              <a:buSzPts val="2000"/>
              <a:buFont typeface="Arial"/>
              <a:buChar char="•"/>
            </a:pPr>
            <a:r>
              <a:rPr lang="en-US" sz="2000">
                <a:solidFill>
                  <a:srgbClr val="000000"/>
                </a:solidFill>
              </a:rPr>
              <a:t>Adjusting Student Settings in TIDE </a:t>
            </a:r>
            <a:endParaRPr>
              <a:solidFill>
                <a:srgbClr val="000000"/>
              </a:solidFill>
            </a:endParaRPr>
          </a:p>
        </p:txBody>
      </p:sp>
      <p:pic>
        <p:nvPicPr>
          <p:cNvPr id="426" name="Google Shape;426;p24"/>
          <p:cNvPicPr preferRelativeResize="0"/>
          <p:nvPr/>
        </p:nvPicPr>
        <p:blipFill rotWithShape="1">
          <a:blip r:embed="rId3">
            <a:alphaModFix/>
          </a:blip>
          <a:srcRect/>
          <a:stretch/>
        </p:blipFill>
        <p:spPr>
          <a:xfrm rot="2118914">
            <a:off x="9091052" y="1341664"/>
            <a:ext cx="2725195" cy="2156521"/>
          </a:xfrm>
          <a:prstGeom prst="rect">
            <a:avLst/>
          </a:prstGeom>
          <a:noFill/>
          <a:ln>
            <a:noFill/>
          </a:ln>
        </p:spPr>
      </p:pic>
      <p:pic>
        <p:nvPicPr>
          <p:cNvPr id="427" name="Google Shape;427;p24"/>
          <p:cNvPicPr preferRelativeResize="0"/>
          <p:nvPr/>
        </p:nvPicPr>
        <p:blipFill rotWithShape="1">
          <a:blip r:embed="rId4">
            <a:alphaModFix/>
          </a:blip>
          <a:srcRect/>
          <a:stretch/>
        </p:blipFill>
        <p:spPr>
          <a:xfrm rot="34588">
            <a:off x="1716808" y="144035"/>
            <a:ext cx="943685" cy="1236453"/>
          </a:xfrm>
          <a:prstGeom prst="rect">
            <a:avLst/>
          </a:prstGeom>
          <a:noFill/>
          <a:ln>
            <a:noFill/>
          </a:ln>
        </p:spPr>
      </p:pic>
      <p:pic>
        <p:nvPicPr>
          <p:cNvPr id="428" name="Google Shape;428;p24"/>
          <p:cNvPicPr preferRelativeResize="0"/>
          <p:nvPr/>
        </p:nvPicPr>
        <p:blipFill rotWithShape="1">
          <a:blip r:embed="rId5">
            <a:alphaModFix/>
          </a:blip>
          <a:srcRect l="-3008" t="-13408" r="-2923" b="9867"/>
          <a:stretch/>
        </p:blipFill>
        <p:spPr>
          <a:xfrm rot="34589">
            <a:off x="2441336" y="628467"/>
            <a:ext cx="2823202" cy="810515"/>
          </a:xfrm>
          <a:prstGeom prst="rect">
            <a:avLst/>
          </a:prstGeom>
          <a:noFill/>
          <a:ln>
            <a:noFill/>
          </a:ln>
        </p:spPr>
      </p:pic>
      <p:pic>
        <p:nvPicPr>
          <p:cNvPr id="429" name="Google Shape;429;p24"/>
          <p:cNvPicPr preferRelativeResize="0"/>
          <p:nvPr/>
        </p:nvPicPr>
        <p:blipFill rotWithShape="1">
          <a:blip r:embed="rId6">
            <a:alphaModFix/>
          </a:blip>
          <a:srcRect t="13741" b="31512"/>
          <a:stretch/>
        </p:blipFill>
        <p:spPr>
          <a:xfrm flipH="1">
            <a:off x="1396749" y="4755650"/>
            <a:ext cx="2775826" cy="15329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6"/>
          <p:cNvSpPr txBox="1">
            <a:spLocks noGrp="1"/>
          </p:cNvSpPr>
          <p:nvPr>
            <p:ph type="title"/>
          </p:nvPr>
        </p:nvSpPr>
        <p:spPr>
          <a:xfrm>
            <a:off x="1522398" y="100525"/>
            <a:ext cx="10284900" cy="531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dirty="0"/>
              <a:t>Key Tasks for the Test Coordinator</a:t>
            </a:r>
            <a:endParaRPr dirty="0"/>
          </a:p>
        </p:txBody>
      </p:sp>
      <p:sp>
        <p:nvSpPr>
          <p:cNvPr id="436" name="Google Shape;436;p26"/>
          <p:cNvSpPr txBox="1">
            <a:spLocks noGrp="1"/>
          </p:cNvSpPr>
          <p:nvPr>
            <p:ph type="body" idx="1"/>
          </p:nvPr>
        </p:nvSpPr>
        <p:spPr>
          <a:xfrm>
            <a:off x="1522400" y="552600"/>
            <a:ext cx="10487400" cy="575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000"/>
              <a:buNone/>
            </a:pPr>
            <a:r>
              <a:rPr lang="en-US" sz="2000" b="1" dirty="0">
                <a:solidFill>
                  <a:srgbClr val="000000"/>
                </a:solidFill>
                <a:latin typeface="Calibri"/>
                <a:ea typeface="Calibri"/>
                <a:cs typeface="Calibri"/>
                <a:sym typeface="Calibri"/>
              </a:rPr>
              <a:t>Key Responsibilities:</a:t>
            </a:r>
            <a:endParaRPr sz="2000" dirty="0">
              <a:solidFill>
                <a:srgbClr val="000000"/>
              </a:solidFill>
              <a:latin typeface="Calibri"/>
              <a:ea typeface="Calibri"/>
              <a:cs typeface="Calibri"/>
              <a:sym typeface="Calibri"/>
            </a:endParaRPr>
          </a:p>
          <a:p>
            <a:pPr marL="342900" lvl="0" indent="-355600" algn="l" rtl="0">
              <a:lnSpc>
                <a:spcPct val="115000"/>
              </a:lnSpc>
              <a:spcBef>
                <a:spcPts val="36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General oversight of all test administration activities in their schools and for all </a:t>
            </a:r>
            <a:r>
              <a:rPr lang="en-US" sz="2000" dirty="0" err="1">
                <a:solidFill>
                  <a:srgbClr val="000000"/>
                </a:solidFill>
                <a:latin typeface="Calibri"/>
                <a:ea typeface="Calibri"/>
                <a:cs typeface="Calibri"/>
                <a:sym typeface="Calibri"/>
              </a:rPr>
              <a:t>TAs.</a:t>
            </a:r>
            <a:r>
              <a:rPr lang="en-US" sz="2000" dirty="0">
                <a:solidFill>
                  <a:srgbClr val="000000"/>
                </a:solidFill>
                <a:latin typeface="Calibri"/>
                <a:ea typeface="Calibri"/>
                <a:cs typeface="Calibri"/>
                <a:sym typeface="Calibri"/>
              </a:rPr>
              <a:t> </a:t>
            </a:r>
            <a:endParaRPr sz="2000" dirty="0">
              <a:solidFill>
                <a:srgbClr val="000000"/>
              </a:solidFill>
              <a:latin typeface="Calibri"/>
              <a:ea typeface="Calibri"/>
              <a:cs typeface="Calibri"/>
              <a:sym typeface="Calibri"/>
            </a:endParaRPr>
          </a:p>
          <a:p>
            <a:pPr marL="342900" lvl="0" indent="-355600" algn="l" rtl="0">
              <a:lnSpc>
                <a:spcPct val="115000"/>
              </a:lnSpc>
              <a:spcBef>
                <a:spcPts val="36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Complete the online TA Certification Course and review all relevant manuals and guides.  </a:t>
            </a:r>
            <a:endParaRPr sz="2000" dirty="0">
              <a:solidFill>
                <a:srgbClr val="000000"/>
              </a:solidFill>
              <a:latin typeface="Calibri"/>
              <a:ea typeface="Calibri"/>
              <a:cs typeface="Calibri"/>
              <a:sym typeface="Calibri"/>
            </a:endParaRPr>
          </a:p>
          <a:p>
            <a:pPr marL="342900" lvl="0" indent="-355600" algn="l" rtl="0">
              <a:lnSpc>
                <a:spcPct val="115000"/>
              </a:lnSpc>
              <a:spcBef>
                <a:spcPts val="360"/>
              </a:spcBef>
              <a:spcAft>
                <a:spcPts val="0"/>
              </a:spcAft>
              <a:buClr>
                <a:srgbClr val="000000"/>
              </a:buClr>
              <a:buSzPts val="2000"/>
              <a:buChar char="•"/>
            </a:pPr>
            <a:r>
              <a:rPr lang="en-US" sz="2000" dirty="0">
                <a:solidFill>
                  <a:srgbClr val="000000"/>
                </a:solidFill>
                <a:latin typeface="Calibri"/>
                <a:ea typeface="Calibri"/>
                <a:cs typeface="Calibri"/>
                <a:sym typeface="Calibri"/>
              </a:rPr>
              <a:t>Identify Test Administrators, Teachers, and Proctors, and </a:t>
            </a:r>
            <a:r>
              <a:rPr lang="en-US" sz="2000" b="1" dirty="0">
                <a:solidFill>
                  <a:srgbClr val="000000"/>
                </a:solidFill>
                <a:latin typeface="Calibri"/>
                <a:ea typeface="Calibri"/>
                <a:cs typeface="Calibri"/>
                <a:sym typeface="Calibri"/>
              </a:rPr>
              <a:t>ensure that they are all properly trained and certified</a:t>
            </a:r>
            <a:r>
              <a:rPr lang="en-US" sz="2000" dirty="0">
                <a:solidFill>
                  <a:srgbClr val="000000"/>
                </a:solidFill>
                <a:latin typeface="Calibri"/>
                <a:ea typeface="Calibri"/>
                <a:cs typeface="Calibri"/>
                <a:sym typeface="Calibri"/>
              </a:rPr>
              <a:t>.</a:t>
            </a:r>
            <a:endParaRPr sz="2000" dirty="0">
              <a:solidFill>
                <a:srgbClr val="000000"/>
              </a:solidFill>
              <a:latin typeface="Calibri"/>
              <a:ea typeface="Calibri"/>
              <a:cs typeface="Calibri"/>
              <a:sym typeface="Calibri"/>
            </a:endParaRPr>
          </a:p>
          <a:p>
            <a:pPr marL="342900" lvl="0" indent="-355600" algn="l" rtl="0">
              <a:lnSpc>
                <a:spcPct val="115000"/>
              </a:lnSpc>
              <a:spcBef>
                <a:spcPts val="36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Work with the School Assessment Team to create testing schedules and procedures.</a:t>
            </a:r>
            <a:endParaRPr sz="2000" dirty="0">
              <a:solidFill>
                <a:srgbClr val="000000"/>
              </a:solidFill>
              <a:latin typeface="Calibri"/>
              <a:ea typeface="Calibri"/>
              <a:cs typeface="Calibri"/>
              <a:sym typeface="Calibri"/>
            </a:endParaRPr>
          </a:p>
          <a:p>
            <a:pPr marL="342900" lvl="0" indent="-355600" algn="l" rtl="0">
              <a:lnSpc>
                <a:spcPct val="115000"/>
              </a:lnSpc>
              <a:spcBef>
                <a:spcPts val="36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Work with Technology Coordinator to ensure that all computers to be used for testing are ready and any other technical issues are resolved.</a:t>
            </a:r>
            <a:endParaRPr sz="2000" dirty="0">
              <a:solidFill>
                <a:srgbClr val="000000"/>
              </a:solidFill>
              <a:latin typeface="Calibri"/>
              <a:ea typeface="Calibri"/>
              <a:cs typeface="Calibri"/>
              <a:sym typeface="Calibri"/>
            </a:endParaRPr>
          </a:p>
          <a:p>
            <a:pPr marL="342900" lvl="0" indent="-355600" algn="l" rtl="0">
              <a:lnSpc>
                <a:spcPct val="115000"/>
              </a:lnSpc>
              <a:spcBef>
                <a:spcPts val="36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Work with the Student Services Coordinator to ensure that the appropriate designated supports and accommodations are set in TIDE for all students.</a:t>
            </a:r>
            <a:endParaRPr sz="2000" dirty="0">
              <a:solidFill>
                <a:srgbClr val="000000"/>
              </a:solidFill>
              <a:latin typeface="Calibri"/>
              <a:ea typeface="Calibri"/>
              <a:cs typeface="Calibri"/>
              <a:sym typeface="Calibri"/>
            </a:endParaRPr>
          </a:p>
          <a:p>
            <a:pPr marL="342900" lvl="0" indent="-355600" algn="l" rtl="0">
              <a:lnSpc>
                <a:spcPct val="115000"/>
              </a:lnSpc>
              <a:spcBef>
                <a:spcPts val="36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Monitor testing sessions and progress and ensure that all students participate as appropriate.</a:t>
            </a:r>
            <a:endParaRPr sz="2000" dirty="0">
              <a:solidFill>
                <a:srgbClr val="000000"/>
              </a:solidFill>
              <a:latin typeface="Calibri"/>
              <a:ea typeface="Calibri"/>
              <a:cs typeface="Calibri"/>
              <a:sym typeface="Calibri"/>
            </a:endParaRPr>
          </a:p>
          <a:p>
            <a:pPr marL="342900" lvl="0" indent="-355600" algn="l" rtl="0">
              <a:lnSpc>
                <a:spcPct val="115000"/>
              </a:lnSpc>
              <a:spcBef>
                <a:spcPts val="36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Collaborate with the Curriculum Coordinator to arrange for training and practice tests as well as the Interim Assessments.</a:t>
            </a:r>
            <a:endParaRPr sz="2000" dirty="0">
              <a:solidFill>
                <a:srgbClr val="000000"/>
              </a:solidFill>
              <a:latin typeface="Calibri"/>
              <a:ea typeface="Calibri"/>
              <a:cs typeface="Calibri"/>
              <a:sym typeface="Calibri"/>
            </a:endParaRPr>
          </a:p>
          <a:p>
            <a:pPr marL="342900" lvl="0" indent="-355600" algn="l" rtl="0">
              <a:lnSpc>
                <a:spcPct val="115000"/>
              </a:lnSpc>
              <a:spcBef>
                <a:spcPts val="360"/>
              </a:spcBef>
              <a:spcAft>
                <a:spcPts val="0"/>
              </a:spcAft>
              <a:buClr>
                <a:srgbClr val="000000"/>
              </a:buClr>
              <a:buSzPts val="2000"/>
              <a:buFont typeface="Calibri"/>
              <a:buChar char="•"/>
            </a:pPr>
            <a:r>
              <a:rPr lang="en-US" sz="2000" dirty="0">
                <a:solidFill>
                  <a:srgbClr val="000000"/>
                </a:solidFill>
                <a:latin typeface="Calibri"/>
                <a:ea typeface="Calibri"/>
                <a:cs typeface="Calibri"/>
                <a:sym typeface="Calibri"/>
              </a:rPr>
              <a:t>Disseminate information about testing to families, including Parent Information Booklets and appropriate parent letters.  This may be “electronic communication”.</a:t>
            </a:r>
            <a:endParaRPr sz="2000" dirty="0">
              <a:solidFill>
                <a:srgbClr val="000000"/>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2000"/>
              <a:buNone/>
            </a:pPr>
            <a:br>
              <a:rPr lang="en-US" sz="2000" dirty="0">
                <a:latin typeface="Calibri"/>
                <a:ea typeface="Calibri"/>
                <a:cs typeface="Calibri"/>
                <a:sym typeface="Calibri"/>
              </a:rPr>
            </a:br>
            <a:endParaRPr sz="2000" dirty="0">
              <a:latin typeface="Calibri"/>
              <a:ea typeface="Calibri"/>
              <a:cs typeface="Calibri"/>
              <a:sym typeface="Calibri"/>
            </a:endParaRPr>
          </a:p>
          <a:p>
            <a:pPr marL="342900" lvl="0" indent="-215900" algn="l" rtl="0">
              <a:lnSpc>
                <a:spcPct val="115000"/>
              </a:lnSpc>
              <a:spcBef>
                <a:spcPts val="400"/>
              </a:spcBef>
              <a:spcAft>
                <a:spcPts val="0"/>
              </a:spcAft>
              <a:buClr>
                <a:schemeClr val="dk1"/>
              </a:buClr>
              <a:buSzPts val="2000"/>
              <a:buNone/>
            </a:pPr>
            <a:endParaRPr sz="20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5"/>
          <p:cNvSpPr txBox="1">
            <a:spLocks noGrp="1"/>
          </p:cNvSpPr>
          <p:nvPr>
            <p:ph type="title"/>
          </p:nvPr>
        </p:nvSpPr>
        <p:spPr>
          <a:xfrm>
            <a:off x="1598625" y="223700"/>
            <a:ext cx="7962000" cy="63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Get the Team on Board </a:t>
            </a:r>
            <a:endParaRPr>
              <a:solidFill>
                <a:srgbClr val="674EA7"/>
              </a:solidFill>
            </a:endParaRPr>
          </a:p>
        </p:txBody>
      </p:sp>
      <p:sp>
        <p:nvSpPr>
          <p:cNvPr id="443" name="Google Shape;443;p25"/>
          <p:cNvSpPr txBox="1">
            <a:spLocks noGrp="1"/>
          </p:cNvSpPr>
          <p:nvPr>
            <p:ph type="body" idx="1"/>
          </p:nvPr>
        </p:nvSpPr>
        <p:spPr>
          <a:xfrm>
            <a:off x="3992225" y="861500"/>
            <a:ext cx="6091800" cy="3564000"/>
          </a:xfrm>
          <a:prstGeom prst="rect">
            <a:avLst/>
          </a:prstGeom>
          <a:noFill/>
          <a:ln>
            <a:noFill/>
          </a:ln>
        </p:spPr>
        <p:txBody>
          <a:bodyPr spcFirstLastPara="1" wrap="square" lIns="91425" tIns="45700" rIns="91425" bIns="45700" anchor="t" anchorCtr="0">
            <a:noAutofit/>
          </a:bodyPr>
          <a:lstStyle/>
          <a:p>
            <a:pPr marL="342900" lvl="0" indent="-355600" algn="l" rtl="0">
              <a:lnSpc>
                <a:spcPct val="100000"/>
              </a:lnSpc>
              <a:spcBef>
                <a:spcPts val="0"/>
              </a:spcBef>
              <a:spcAft>
                <a:spcPts val="0"/>
              </a:spcAft>
              <a:buClr>
                <a:srgbClr val="000000"/>
              </a:buClr>
              <a:buSzPts val="2000"/>
              <a:buChar char="•"/>
            </a:pPr>
            <a:r>
              <a:rPr lang="en-US" sz="2000">
                <a:solidFill>
                  <a:srgbClr val="000000"/>
                </a:solidFill>
              </a:rPr>
              <a:t>Test Coordinator</a:t>
            </a:r>
            <a:endParaRPr sz="2000">
              <a:solidFill>
                <a:srgbClr val="000000"/>
              </a:solidFill>
            </a:endParaRPr>
          </a:p>
          <a:p>
            <a:pPr marL="342900" lvl="0" indent="-355600" algn="l" rtl="0">
              <a:lnSpc>
                <a:spcPct val="100000"/>
              </a:lnSpc>
              <a:spcBef>
                <a:spcPts val="0"/>
              </a:spcBef>
              <a:spcAft>
                <a:spcPts val="0"/>
              </a:spcAft>
              <a:buClr>
                <a:srgbClr val="000000"/>
              </a:buClr>
              <a:buSzPts val="2000"/>
              <a:buFont typeface="Arial"/>
              <a:buChar char="•"/>
            </a:pPr>
            <a:r>
              <a:rPr lang="en-US" sz="2000">
                <a:solidFill>
                  <a:srgbClr val="000000"/>
                </a:solidFill>
              </a:rPr>
              <a:t>Principal or Vice Principal</a:t>
            </a:r>
            <a:endParaRPr sz="2000">
              <a:solidFill>
                <a:srgbClr val="000000"/>
              </a:solidFill>
            </a:endParaRPr>
          </a:p>
          <a:p>
            <a:pPr marL="342900" lvl="0" indent="-355600" algn="l" rtl="0">
              <a:lnSpc>
                <a:spcPct val="100000"/>
              </a:lnSpc>
              <a:spcBef>
                <a:spcPts val="0"/>
              </a:spcBef>
              <a:spcAft>
                <a:spcPts val="0"/>
              </a:spcAft>
              <a:buClr>
                <a:srgbClr val="000000"/>
              </a:buClr>
              <a:buSzPts val="2000"/>
              <a:buFont typeface="Arial"/>
              <a:buChar char="•"/>
            </a:pPr>
            <a:r>
              <a:rPr lang="en-US" sz="2000">
                <a:solidFill>
                  <a:srgbClr val="000000"/>
                </a:solidFill>
              </a:rPr>
              <a:t>Technology Coordinator</a:t>
            </a:r>
            <a:endParaRPr sz="2000">
              <a:solidFill>
                <a:srgbClr val="000000"/>
              </a:solidFill>
            </a:endParaRPr>
          </a:p>
          <a:p>
            <a:pPr marL="342900" lvl="0" indent="-355600" algn="l" rtl="0">
              <a:lnSpc>
                <a:spcPct val="100000"/>
              </a:lnSpc>
              <a:spcBef>
                <a:spcPts val="600"/>
              </a:spcBef>
              <a:spcAft>
                <a:spcPts val="0"/>
              </a:spcAft>
              <a:buClr>
                <a:srgbClr val="000000"/>
              </a:buClr>
              <a:buSzPts val="2000"/>
              <a:buChar char="•"/>
            </a:pPr>
            <a:r>
              <a:rPr lang="en-US" sz="2000">
                <a:solidFill>
                  <a:srgbClr val="000000"/>
                </a:solidFill>
              </a:rPr>
              <a:t>Test Administrators </a:t>
            </a:r>
            <a:endParaRPr sz="2000">
              <a:solidFill>
                <a:srgbClr val="000000"/>
              </a:solidFill>
            </a:endParaRPr>
          </a:p>
          <a:p>
            <a:pPr marL="342900" lvl="0" indent="-355600" algn="l" rtl="0">
              <a:lnSpc>
                <a:spcPct val="100000"/>
              </a:lnSpc>
              <a:spcBef>
                <a:spcPts val="600"/>
              </a:spcBef>
              <a:spcAft>
                <a:spcPts val="0"/>
              </a:spcAft>
              <a:buClr>
                <a:srgbClr val="000000"/>
              </a:buClr>
              <a:buSzPts val="2000"/>
              <a:buChar char="•"/>
            </a:pPr>
            <a:r>
              <a:rPr lang="en-US" sz="2000">
                <a:solidFill>
                  <a:srgbClr val="000000"/>
                </a:solidFill>
              </a:rPr>
              <a:t>Student Services Coordinator</a:t>
            </a:r>
            <a:endParaRPr sz="2000">
              <a:solidFill>
                <a:srgbClr val="000000"/>
              </a:solidFill>
            </a:endParaRPr>
          </a:p>
          <a:p>
            <a:pPr marL="342900" lvl="0" indent="-355600" algn="l" rtl="0">
              <a:lnSpc>
                <a:spcPct val="100000"/>
              </a:lnSpc>
              <a:spcBef>
                <a:spcPts val="600"/>
              </a:spcBef>
              <a:spcAft>
                <a:spcPts val="0"/>
              </a:spcAft>
              <a:buClr>
                <a:srgbClr val="000000"/>
              </a:buClr>
              <a:buSzPts val="2000"/>
              <a:buChar char="•"/>
            </a:pPr>
            <a:r>
              <a:rPr lang="en-US" sz="2000">
                <a:solidFill>
                  <a:srgbClr val="000000"/>
                </a:solidFill>
              </a:rPr>
              <a:t>Curriculum Coordinator/ Data Team</a:t>
            </a:r>
            <a:endParaRPr sz="2000">
              <a:solidFill>
                <a:srgbClr val="000000"/>
              </a:solidFill>
            </a:endParaRPr>
          </a:p>
          <a:p>
            <a:pPr marL="342900" lvl="0" indent="-228600" algn="l" rtl="0">
              <a:lnSpc>
                <a:spcPct val="70000"/>
              </a:lnSpc>
              <a:spcBef>
                <a:spcPts val="600"/>
              </a:spcBef>
              <a:spcAft>
                <a:spcPts val="0"/>
              </a:spcAft>
              <a:buClr>
                <a:schemeClr val="dk1"/>
              </a:buClr>
              <a:buSzPts val="1800"/>
              <a:buNone/>
            </a:pPr>
            <a:endParaRPr sz="2000">
              <a:solidFill>
                <a:srgbClr val="000000"/>
              </a:solidFill>
              <a:latin typeface="Arial"/>
              <a:ea typeface="Arial"/>
              <a:cs typeface="Arial"/>
              <a:sym typeface="Arial"/>
            </a:endParaRPr>
          </a:p>
          <a:p>
            <a:pPr marL="0" lvl="0" indent="457200" algn="l" rtl="0">
              <a:lnSpc>
                <a:spcPct val="70000"/>
              </a:lnSpc>
              <a:spcBef>
                <a:spcPts val="600"/>
              </a:spcBef>
              <a:spcAft>
                <a:spcPts val="0"/>
              </a:spcAft>
              <a:buClr>
                <a:schemeClr val="dk1"/>
              </a:buClr>
              <a:buSzPts val="1800"/>
              <a:buNone/>
            </a:pPr>
            <a:r>
              <a:rPr lang="en-US" sz="2000">
                <a:solidFill>
                  <a:srgbClr val="000000"/>
                </a:solidFill>
                <a:latin typeface="Arial"/>
                <a:ea typeface="Arial"/>
                <a:cs typeface="Arial"/>
                <a:sym typeface="Arial"/>
              </a:rPr>
              <a:t>Also: </a:t>
            </a:r>
            <a:endParaRPr sz="2000">
              <a:solidFill>
                <a:srgbClr val="000000"/>
              </a:solidFill>
            </a:endParaRPr>
          </a:p>
          <a:p>
            <a:pPr marL="1371600" lvl="2" indent="-355600" algn="l" rtl="0">
              <a:lnSpc>
                <a:spcPct val="70000"/>
              </a:lnSpc>
              <a:spcBef>
                <a:spcPts val="600"/>
              </a:spcBef>
              <a:spcAft>
                <a:spcPts val="0"/>
              </a:spcAft>
              <a:buClr>
                <a:srgbClr val="000000"/>
              </a:buClr>
              <a:buSzPts val="2000"/>
              <a:buChar char="›"/>
            </a:pPr>
            <a:r>
              <a:rPr lang="en-US" sz="2000">
                <a:solidFill>
                  <a:srgbClr val="000000"/>
                </a:solidFill>
                <a:latin typeface="Arial"/>
                <a:ea typeface="Arial"/>
                <a:cs typeface="Arial"/>
                <a:sym typeface="Arial"/>
              </a:rPr>
              <a:t>Assessment Section staff</a:t>
            </a:r>
            <a:endParaRPr sz="2000">
              <a:solidFill>
                <a:srgbClr val="000000"/>
              </a:solidFill>
            </a:endParaRPr>
          </a:p>
          <a:p>
            <a:pPr marL="1371600" lvl="2" indent="-355600" algn="l" rtl="0">
              <a:lnSpc>
                <a:spcPct val="70000"/>
              </a:lnSpc>
              <a:spcBef>
                <a:spcPts val="600"/>
              </a:spcBef>
              <a:spcAft>
                <a:spcPts val="0"/>
              </a:spcAft>
              <a:buClr>
                <a:srgbClr val="000000"/>
              </a:buClr>
              <a:buSzPts val="2000"/>
              <a:buChar char="›"/>
            </a:pPr>
            <a:r>
              <a:rPr lang="en-US" sz="2000">
                <a:solidFill>
                  <a:srgbClr val="000000"/>
                </a:solidFill>
                <a:latin typeface="Arial"/>
                <a:ea typeface="Arial"/>
                <a:cs typeface="Arial"/>
                <a:sym typeface="Arial"/>
              </a:rPr>
              <a:t>HSAP Help Desk </a:t>
            </a:r>
            <a:endParaRPr sz="1800">
              <a:latin typeface="Arial"/>
              <a:ea typeface="Arial"/>
              <a:cs typeface="Arial"/>
              <a:sym typeface="Arial"/>
            </a:endParaRPr>
          </a:p>
          <a:p>
            <a:pPr marL="0" lvl="0" indent="0" algn="ctr" rtl="0">
              <a:lnSpc>
                <a:spcPct val="70000"/>
              </a:lnSpc>
              <a:spcBef>
                <a:spcPts val="600"/>
              </a:spcBef>
              <a:spcAft>
                <a:spcPts val="0"/>
              </a:spcAft>
              <a:buClr>
                <a:schemeClr val="dk1"/>
              </a:buClr>
              <a:buSzPts val="1800"/>
              <a:buNone/>
            </a:pPr>
            <a:r>
              <a:rPr lang="en-US" sz="1800">
                <a:solidFill>
                  <a:srgbClr val="FF0000"/>
                </a:solidFill>
                <a:latin typeface="Arial"/>
                <a:ea typeface="Arial"/>
                <a:cs typeface="Arial"/>
                <a:sym typeface="Arial"/>
              </a:rPr>
              <a:t>See Overview of Roles in TAM pg</a:t>
            </a:r>
            <a:r>
              <a:rPr lang="en-US" sz="1800">
                <a:solidFill>
                  <a:srgbClr val="FF0000"/>
                </a:solidFill>
              </a:rPr>
              <a:t> 6-9</a:t>
            </a:r>
            <a:endParaRPr sz="1800">
              <a:solidFill>
                <a:srgbClr val="FF0000"/>
              </a:solidFill>
            </a:endParaRPr>
          </a:p>
          <a:p>
            <a:pPr marL="342900" lvl="0" indent="-292100" algn="l" rtl="0">
              <a:lnSpc>
                <a:spcPct val="70000"/>
              </a:lnSpc>
              <a:spcBef>
                <a:spcPts val="600"/>
              </a:spcBef>
              <a:spcAft>
                <a:spcPts val="0"/>
              </a:spcAft>
              <a:buClr>
                <a:schemeClr val="dk1"/>
              </a:buClr>
              <a:buSzPts val="800"/>
              <a:buNone/>
            </a:pPr>
            <a:endParaRPr sz="800"/>
          </a:p>
        </p:txBody>
      </p:sp>
      <p:pic>
        <p:nvPicPr>
          <p:cNvPr id="444" name="Google Shape;444;p25"/>
          <p:cNvPicPr preferRelativeResize="0"/>
          <p:nvPr/>
        </p:nvPicPr>
        <p:blipFill rotWithShape="1">
          <a:blip r:embed="rId3">
            <a:alphaModFix/>
          </a:blip>
          <a:srcRect/>
          <a:stretch/>
        </p:blipFill>
        <p:spPr>
          <a:xfrm rot="967806">
            <a:off x="10274411" y="413946"/>
            <a:ext cx="1595766" cy="1595766"/>
          </a:xfrm>
          <a:prstGeom prst="rect">
            <a:avLst/>
          </a:prstGeom>
          <a:noFill/>
          <a:ln>
            <a:noFill/>
          </a:ln>
        </p:spPr>
      </p:pic>
      <p:pic>
        <p:nvPicPr>
          <p:cNvPr id="445" name="Google Shape;445;p25"/>
          <p:cNvPicPr preferRelativeResize="0"/>
          <p:nvPr/>
        </p:nvPicPr>
        <p:blipFill rotWithShape="1">
          <a:blip r:embed="rId4">
            <a:alphaModFix/>
          </a:blip>
          <a:srcRect/>
          <a:stretch/>
        </p:blipFill>
        <p:spPr>
          <a:xfrm>
            <a:off x="1360475" y="1131554"/>
            <a:ext cx="2716242" cy="2573873"/>
          </a:xfrm>
          <a:prstGeom prst="rect">
            <a:avLst/>
          </a:prstGeom>
          <a:noFill/>
          <a:ln>
            <a:noFill/>
          </a:ln>
        </p:spPr>
      </p:pic>
      <p:pic>
        <p:nvPicPr>
          <p:cNvPr id="446" name="Google Shape;446;p25"/>
          <p:cNvPicPr preferRelativeResize="0"/>
          <p:nvPr/>
        </p:nvPicPr>
        <p:blipFill rotWithShape="1">
          <a:blip r:embed="rId5">
            <a:alphaModFix/>
          </a:blip>
          <a:srcRect/>
          <a:stretch/>
        </p:blipFill>
        <p:spPr>
          <a:xfrm>
            <a:off x="2286047" y="4425510"/>
            <a:ext cx="7477125" cy="1476375"/>
          </a:xfrm>
          <a:prstGeom prst="rect">
            <a:avLst/>
          </a:prstGeom>
          <a:noFill/>
          <a:ln w="19050" cap="flat" cmpd="sng">
            <a:solidFill>
              <a:schemeClr val="dk1"/>
            </a:solidFill>
            <a:prstDash val="solid"/>
            <a:round/>
            <a:headEnd type="none" w="sm" len="sm"/>
            <a:tailEnd type="none" w="sm" len="sm"/>
          </a:ln>
        </p:spPr>
      </p:pic>
      <p:sp>
        <p:nvSpPr>
          <p:cNvPr id="447" name="Google Shape;447;p25"/>
          <p:cNvSpPr txBox="1"/>
          <p:nvPr/>
        </p:nvSpPr>
        <p:spPr>
          <a:xfrm>
            <a:off x="3395675" y="5969450"/>
            <a:ext cx="5891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a:solidFill>
                  <a:srgbClr val="0000FF"/>
                </a:solidFill>
                <a:hlinkClick r:id="rId6">
                  <a:extLst>
                    <a:ext uri="{A12FA001-AC4F-418D-AE19-62706E023703}">
                      <ahyp:hlinkClr xmlns:ahyp="http://schemas.microsoft.com/office/drawing/2018/hyperlinkcolor" val="tx"/>
                    </a:ext>
                  </a:extLst>
                </a:hlinkClick>
              </a:rPr>
              <a:t>Smarter Balanced Summative Test Administration Manual</a:t>
            </a:r>
            <a:endParaRPr sz="160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gb623dbe253_0_0"/>
          <p:cNvGrpSpPr/>
          <p:nvPr/>
        </p:nvGrpSpPr>
        <p:grpSpPr>
          <a:xfrm rot="-959571">
            <a:off x="7062925" y="128599"/>
            <a:ext cx="3753344" cy="2620526"/>
            <a:chOff x="7497382" y="1122864"/>
            <a:chExt cx="3902309" cy="2575626"/>
          </a:xfrm>
        </p:grpSpPr>
        <p:pic>
          <p:nvPicPr>
            <p:cNvPr id="454" name="Google Shape;454;gb623dbe253_0_0"/>
            <p:cNvPicPr preferRelativeResize="0"/>
            <p:nvPr/>
          </p:nvPicPr>
          <p:blipFill>
            <a:blip r:embed="rId3">
              <a:alphaModFix/>
            </a:blip>
            <a:stretch>
              <a:fillRect/>
            </a:stretch>
          </p:blipFill>
          <p:spPr>
            <a:xfrm rot="935240">
              <a:off x="7610212" y="1592138"/>
              <a:ext cx="3676649" cy="1343025"/>
            </a:xfrm>
            <a:prstGeom prst="rect">
              <a:avLst/>
            </a:prstGeom>
            <a:noFill/>
            <a:ln>
              <a:noFill/>
            </a:ln>
          </p:spPr>
        </p:pic>
        <p:sp>
          <p:nvSpPr>
            <p:cNvPr id="455" name="Google Shape;455;gb623dbe253_0_0"/>
            <p:cNvSpPr txBox="1"/>
            <p:nvPr/>
          </p:nvSpPr>
          <p:spPr>
            <a:xfrm rot="915484">
              <a:off x="7606417" y="2906562"/>
              <a:ext cx="3067633" cy="395255"/>
            </a:xfrm>
            <a:prstGeom prst="rect">
              <a:avLst/>
            </a:prstGeom>
            <a:noFill/>
            <a:ln w="28575" cap="flat" cmpd="sng">
              <a:solidFill>
                <a:srgbClr val="6FA8D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Technology Coordinator Resources</a:t>
              </a:r>
              <a:r>
                <a:rPr lang="en-US"/>
                <a:t> </a:t>
              </a:r>
              <a:endParaRPr/>
            </a:p>
          </p:txBody>
        </p:sp>
      </p:grpSp>
      <p:grpSp>
        <p:nvGrpSpPr>
          <p:cNvPr id="456" name="Google Shape;456;gb623dbe253_0_0"/>
          <p:cNvGrpSpPr/>
          <p:nvPr/>
        </p:nvGrpSpPr>
        <p:grpSpPr>
          <a:xfrm>
            <a:off x="2401051" y="2133994"/>
            <a:ext cx="4483702" cy="1744851"/>
            <a:chOff x="1835600" y="1308045"/>
            <a:chExt cx="4483702" cy="2076215"/>
          </a:xfrm>
        </p:grpSpPr>
        <p:pic>
          <p:nvPicPr>
            <p:cNvPr id="457" name="Google Shape;457;gb623dbe253_0_0"/>
            <p:cNvPicPr preferRelativeResize="0"/>
            <p:nvPr/>
          </p:nvPicPr>
          <p:blipFill>
            <a:blip r:embed="rId5">
              <a:alphaModFix/>
            </a:blip>
            <a:stretch>
              <a:fillRect/>
            </a:stretch>
          </p:blipFill>
          <p:spPr>
            <a:xfrm>
              <a:off x="1835600" y="1308045"/>
              <a:ext cx="4483702" cy="1598905"/>
            </a:xfrm>
            <a:prstGeom prst="rect">
              <a:avLst/>
            </a:prstGeom>
            <a:noFill/>
            <a:ln>
              <a:noFill/>
            </a:ln>
          </p:spPr>
        </p:pic>
        <p:sp>
          <p:nvSpPr>
            <p:cNvPr id="458" name="Google Shape;458;gb623dbe253_0_0"/>
            <p:cNvSpPr txBox="1"/>
            <p:nvPr/>
          </p:nvSpPr>
          <p:spPr>
            <a:xfrm rot="-1056">
              <a:off x="2254450" y="2907560"/>
              <a:ext cx="3906600" cy="4761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6"/>
                </a:rPr>
                <a:t>Accessibility and Accommodations Resources</a:t>
              </a:r>
              <a:r>
                <a:rPr lang="en-US"/>
                <a:t> </a:t>
              </a:r>
              <a:endParaRPr/>
            </a:p>
          </p:txBody>
        </p:sp>
      </p:grpSp>
      <p:pic>
        <p:nvPicPr>
          <p:cNvPr id="459" name="Google Shape;459;gb623dbe253_0_0"/>
          <p:cNvPicPr preferRelativeResize="0"/>
          <p:nvPr/>
        </p:nvPicPr>
        <p:blipFill>
          <a:blip r:embed="rId7">
            <a:alphaModFix/>
          </a:blip>
          <a:stretch>
            <a:fillRect/>
          </a:stretch>
        </p:blipFill>
        <p:spPr>
          <a:xfrm>
            <a:off x="2019775" y="343000"/>
            <a:ext cx="3879169" cy="1538975"/>
          </a:xfrm>
          <a:prstGeom prst="rect">
            <a:avLst/>
          </a:prstGeom>
          <a:noFill/>
          <a:ln>
            <a:noFill/>
          </a:ln>
        </p:spPr>
      </p:pic>
      <p:grpSp>
        <p:nvGrpSpPr>
          <p:cNvPr id="460" name="Google Shape;460;gb623dbe253_0_0"/>
          <p:cNvGrpSpPr/>
          <p:nvPr/>
        </p:nvGrpSpPr>
        <p:grpSpPr>
          <a:xfrm>
            <a:off x="7269923" y="2898573"/>
            <a:ext cx="4733974" cy="2543217"/>
            <a:chOff x="7269923" y="2898573"/>
            <a:chExt cx="4733974" cy="2543217"/>
          </a:xfrm>
        </p:grpSpPr>
        <p:pic>
          <p:nvPicPr>
            <p:cNvPr id="461" name="Google Shape;461;gb623dbe253_0_0"/>
            <p:cNvPicPr preferRelativeResize="0"/>
            <p:nvPr/>
          </p:nvPicPr>
          <p:blipFill>
            <a:blip r:embed="rId8">
              <a:alphaModFix/>
            </a:blip>
            <a:stretch>
              <a:fillRect/>
            </a:stretch>
          </p:blipFill>
          <p:spPr>
            <a:xfrm>
              <a:off x="7269923" y="2898573"/>
              <a:ext cx="4733974" cy="1660050"/>
            </a:xfrm>
            <a:prstGeom prst="rect">
              <a:avLst/>
            </a:prstGeom>
            <a:noFill/>
            <a:ln>
              <a:noFill/>
            </a:ln>
          </p:spPr>
        </p:pic>
        <p:sp>
          <p:nvSpPr>
            <p:cNvPr id="462" name="Google Shape;462;gb623dbe253_0_0"/>
            <p:cNvSpPr txBox="1"/>
            <p:nvPr/>
          </p:nvSpPr>
          <p:spPr>
            <a:xfrm rot="-720">
              <a:off x="7554875" y="4610040"/>
              <a:ext cx="4295400" cy="831300"/>
            </a:xfrm>
            <a:prstGeom prst="rect">
              <a:avLst/>
            </a:prstGeom>
            <a:noFill/>
            <a:ln w="28575" cap="flat" cmpd="sng">
              <a:solidFill>
                <a:srgbClr val="E066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hlink"/>
                  </a:solidFill>
                  <a:hlinkClick r:id="rId9"/>
                </a:rPr>
                <a:t>Smarter Balanced Test Administration Manual </a:t>
              </a:r>
              <a:endParaRPr/>
            </a:p>
            <a:p>
              <a:pPr marL="0" lvl="0" indent="0" algn="ctr" rtl="0">
                <a:spcBef>
                  <a:spcPts val="0"/>
                </a:spcBef>
                <a:spcAft>
                  <a:spcPts val="0"/>
                </a:spcAft>
                <a:buNone/>
              </a:pPr>
              <a:r>
                <a:rPr lang="en-US" u="sng">
                  <a:solidFill>
                    <a:schemeClr val="hlink"/>
                  </a:solidFill>
                  <a:hlinkClick r:id="rId10"/>
                </a:rPr>
                <a:t>HSA Science /EOC Test Administration Manual</a:t>
              </a:r>
              <a:endParaRPr>
                <a:solidFill>
                  <a:schemeClr val="dk2"/>
                </a:solidFill>
              </a:endParaRPr>
            </a:p>
            <a:p>
              <a:pPr marL="0" lvl="0" indent="0" algn="ctr" rtl="0">
                <a:spcBef>
                  <a:spcPts val="0"/>
                </a:spcBef>
                <a:spcAft>
                  <a:spcPts val="0"/>
                </a:spcAft>
                <a:buNone/>
              </a:pPr>
              <a:r>
                <a:rPr lang="en-US" u="sng">
                  <a:solidFill>
                    <a:schemeClr val="hlink"/>
                  </a:solidFill>
                  <a:hlinkClick r:id="rId11"/>
                </a:rPr>
                <a:t>Guide to Navigating Online HSAP Administration</a:t>
              </a:r>
              <a:r>
                <a:rPr lang="en-US">
                  <a:solidFill>
                    <a:schemeClr val="dk2"/>
                  </a:solidFill>
                </a:rPr>
                <a:t> </a:t>
              </a:r>
              <a:endParaRPr/>
            </a:p>
          </p:txBody>
        </p:sp>
      </p:grpSp>
      <p:grpSp>
        <p:nvGrpSpPr>
          <p:cNvPr id="463" name="Google Shape;463;gb623dbe253_0_0"/>
          <p:cNvGrpSpPr/>
          <p:nvPr/>
        </p:nvGrpSpPr>
        <p:grpSpPr>
          <a:xfrm>
            <a:off x="1415238" y="4250838"/>
            <a:ext cx="4483700" cy="1945163"/>
            <a:chOff x="2575888" y="4182863"/>
            <a:chExt cx="4483700" cy="1945163"/>
          </a:xfrm>
        </p:grpSpPr>
        <p:pic>
          <p:nvPicPr>
            <p:cNvPr id="464" name="Google Shape;464;gb623dbe253_0_0"/>
            <p:cNvPicPr preferRelativeResize="0"/>
            <p:nvPr/>
          </p:nvPicPr>
          <p:blipFill>
            <a:blip r:embed="rId12">
              <a:alphaModFix/>
            </a:blip>
            <a:stretch>
              <a:fillRect/>
            </a:stretch>
          </p:blipFill>
          <p:spPr>
            <a:xfrm>
              <a:off x="2575888" y="4182863"/>
              <a:ext cx="4483700" cy="1538974"/>
            </a:xfrm>
            <a:prstGeom prst="rect">
              <a:avLst/>
            </a:prstGeom>
            <a:noFill/>
            <a:ln>
              <a:noFill/>
            </a:ln>
          </p:spPr>
        </p:pic>
        <p:sp>
          <p:nvSpPr>
            <p:cNvPr id="465" name="Google Shape;465;gb623dbe253_0_0"/>
            <p:cNvSpPr txBox="1"/>
            <p:nvPr/>
          </p:nvSpPr>
          <p:spPr>
            <a:xfrm rot="5507">
              <a:off x="2837923" y="5724748"/>
              <a:ext cx="3745805" cy="400354"/>
            </a:xfrm>
            <a:prstGeom prst="rect">
              <a:avLst/>
            </a:prstGeom>
            <a:noFill/>
            <a:ln w="28575" cap="flat" cmpd="sng">
              <a:solidFill>
                <a:srgbClr val="274E13"/>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hlink"/>
                  </a:solidFill>
                  <a:hlinkClick r:id="rId13"/>
                </a:rPr>
                <a:t>Interim Assessments / Tools for Teachers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1598625" y="103824"/>
            <a:ext cx="9782700" cy="788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800"/>
              <a:buNone/>
            </a:pPr>
            <a:r>
              <a:rPr lang="en-US" b="1"/>
              <a:t>Agenda: Day 1</a:t>
            </a:r>
            <a:endParaRPr b="1"/>
          </a:p>
        </p:txBody>
      </p:sp>
      <p:sp>
        <p:nvSpPr>
          <p:cNvPr id="171" name="Google Shape;171;p6"/>
          <p:cNvSpPr txBox="1">
            <a:spLocks noGrp="1"/>
          </p:cNvSpPr>
          <p:nvPr>
            <p:ph type="body" idx="1"/>
          </p:nvPr>
        </p:nvSpPr>
        <p:spPr>
          <a:xfrm>
            <a:off x="1660874" y="1186000"/>
            <a:ext cx="97827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400"/>
              </a:spcBef>
              <a:spcAft>
                <a:spcPts val="0"/>
              </a:spcAft>
              <a:buClr>
                <a:srgbClr val="000000"/>
              </a:buClr>
              <a:buSzPts val="1800"/>
              <a:buChar char="●"/>
            </a:pPr>
            <a:r>
              <a:rPr lang="en-US">
                <a:solidFill>
                  <a:srgbClr val="000000"/>
                </a:solidFill>
              </a:rPr>
              <a:t>Overview of the Statewide Assessments</a:t>
            </a:r>
            <a:endParaRPr>
              <a:solidFill>
                <a:srgbClr val="000000"/>
              </a:solidFill>
            </a:endParaRPr>
          </a:p>
          <a:p>
            <a:pPr marL="457200" lvl="0" indent="-342900" algn="l" rtl="0">
              <a:lnSpc>
                <a:spcPct val="115000"/>
              </a:lnSpc>
              <a:spcBef>
                <a:spcPts val="1000"/>
              </a:spcBef>
              <a:spcAft>
                <a:spcPts val="0"/>
              </a:spcAft>
              <a:buClr>
                <a:srgbClr val="000000"/>
              </a:buClr>
              <a:buSzPts val="1800"/>
              <a:buChar char="●"/>
            </a:pPr>
            <a:r>
              <a:rPr lang="en-US">
                <a:solidFill>
                  <a:srgbClr val="000000"/>
                </a:solidFill>
              </a:rPr>
              <a:t>General Information on Statewide Assessment </a:t>
            </a:r>
            <a:endParaRPr>
              <a:solidFill>
                <a:srgbClr val="000000"/>
              </a:solidFill>
            </a:endParaRPr>
          </a:p>
          <a:p>
            <a:pPr marL="457200" lvl="0" indent="-342900" algn="l" rtl="0">
              <a:lnSpc>
                <a:spcPct val="115000"/>
              </a:lnSpc>
              <a:spcBef>
                <a:spcPts val="1000"/>
              </a:spcBef>
              <a:spcAft>
                <a:spcPts val="0"/>
              </a:spcAft>
              <a:buClr>
                <a:srgbClr val="000000"/>
              </a:buClr>
              <a:buSzPts val="1800"/>
              <a:buChar char="●"/>
            </a:pPr>
            <a:r>
              <a:rPr lang="en-US">
                <a:solidFill>
                  <a:srgbClr val="000000"/>
                </a:solidFill>
              </a:rPr>
              <a:t>The Systems and Tools Related to Smarter Balanced and HSA Science Assessments and End of Course Exams</a:t>
            </a:r>
            <a:endParaRPr>
              <a:solidFill>
                <a:srgbClr val="000000"/>
              </a:solidFill>
            </a:endParaRPr>
          </a:p>
          <a:p>
            <a:pPr marL="457200" lvl="0" indent="-342900" algn="l" rtl="0">
              <a:lnSpc>
                <a:spcPct val="115000"/>
              </a:lnSpc>
              <a:spcBef>
                <a:spcPts val="1000"/>
              </a:spcBef>
              <a:spcAft>
                <a:spcPts val="0"/>
              </a:spcAft>
              <a:buClr>
                <a:srgbClr val="000000"/>
              </a:buClr>
              <a:buSzPts val="1800"/>
              <a:buChar char="●"/>
            </a:pPr>
            <a:r>
              <a:rPr lang="en-US">
                <a:solidFill>
                  <a:srgbClr val="000000"/>
                </a:solidFill>
              </a:rPr>
              <a:t>Alohahsap portal navigation</a:t>
            </a:r>
            <a:endParaRPr>
              <a:solidFill>
                <a:srgbClr val="000000"/>
              </a:solidFill>
            </a:endParaRPr>
          </a:p>
          <a:p>
            <a:pPr marL="457200" lvl="0" indent="-342900" algn="l" rtl="0">
              <a:lnSpc>
                <a:spcPct val="115000"/>
              </a:lnSpc>
              <a:spcBef>
                <a:spcPts val="1000"/>
              </a:spcBef>
              <a:spcAft>
                <a:spcPts val="0"/>
              </a:spcAft>
              <a:buClr>
                <a:srgbClr val="000000"/>
              </a:buClr>
              <a:buSzPts val="1800"/>
              <a:buChar char="●"/>
            </a:pPr>
            <a:r>
              <a:rPr lang="en-US">
                <a:solidFill>
                  <a:srgbClr val="000000"/>
                </a:solidFill>
              </a:rPr>
              <a:t>Dealing with COVID in assessments</a:t>
            </a:r>
            <a:endParaRPr>
              <a:solidFill>
                <a:srgbClr val="000000"/>
              </a:solidFill>
            </a:endParaRPr>
          </a:p>
          <a:p>
            <a:pPr marL="457200" lvl="0" indent="-342900" algn="l" rtl="0">
              <a:lnSpc>
                <a:spcPct val="115000"/>
              </a:lnSpc>
              <a:spcBef>
                <a:spcPts val="1400"/>
              </a:spcBef>
              <a:spcAft>
                <a:spcPts val="0"/>
              </a:spcAft>
              <a:buClr>
                <a:srgbClr val="000000"/>
              </a:buClr>
              <a:buSzPts val="1800"/>
              <a:buChar char="●"/>
            </a:pPr>
            <a:r>
              <a:rPr lang="en-US">
                <a:solidFill>
                  <a:srgbClr val="000000"/>
                </a:solidFill>
              </a:rPr>
              <a:t>Navigating TIDE</a:t>
            </a:r>
            <a:endParaRPr>
              <a:solidFill>
                <a:srgbClr val="000000"/>
              </a:solidFill>
            </a:endParaRPr>
          </a:p>
          <a:p>
            <a:pPr marL="914400" lvl="0" indent="0" algn="l" rtl="0">
              <a:lnSpc>
                <a:spcPct val="90000"/>
              </a:lnSpc>
              <a:spcBef>
                <a:spcPts val="1000"/>
              </a:spcBef>
              <a:spcAft>
                <a:spcPts val="0"/>
              </a:spcAft>
              <a:buNone/>
            </a:pPr>
            <a:endParaRPr/>
          </a:p>
        </p:txBody>
      </p:sp>
      <p:sp>
        <p:nvSpPr>
          <p:cNvPr id="172" name="Google Shape;172;p6"/>
          <p:cNvSpPr txBox="1"/>
          <p:nvPr/>
        </p:nvSpPr>
        <p:spPr>
          <a:xfrm>
            <a:off x="4599159" y="5758005"/>
            <a:ext cx="339505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Agenda: </a:t>
            </a:r>
            <a:r>
              <a:rPr lang="en-US" sz="1800" u="sng">
                <a:solidFill>
                  <a:schemeClr val="hlink"/>
                </a:solidFill>
                <a:hlinkClick r:id="rId3"/>
              </a:rPr>
              <a:t>http://bit.ly/3iZuKze</a:t>
            </a:r>
            <a:endParaRPr sz="1800" b="0" i="0" u="none" strike="noStrike" cap="none">
              <a:solidFill>
                <a:srgbClr val="000000"/>
              </a:solidFill>
              <a:latin typeface="Arial"/>
              <a:ea typeface="Arial"/>
              <a:cs typeface="Arial"/>
              <a:sym typeface="Arial"/>
            </a:endParaRPr>
          </a:p>
        </p:txBody>
      </p:sp>
      <p:pic>
        <p:nvPicPr>
          <p:cNvPr id="173" name="Google Shape;173;p6"/>
          <p:cNvPicPr preferRelativeResize="0"/>
          <p:nvPr/>
        </p:nvPicPr>
        <p:blipFill>
          <a:blip r:embed="rId4">
            <a:alphaModFix/>
          </a:blip>
          <a:stretch>
            <a:fillRect/>
          </a:stretch>
        </p:blipFill>
        <p:spPr>
          <a:xfrm rot="1050500">
            <a:off x="8906525" y="3977566"/>
            <a:ext cx="2708951" cy="20212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0"/>
          <p:cNvSpPr txBox="1">
            <a:spLocks noGrp="1"/>
          </p:cNvSpPr>
          <p:nvPr>
            <p:ph type="title"/>
          </p:nvPr>
        </p:nvSpPr>
        <p:spPr>
          <a:xfrm>
            <a:off x="1522413" y="440353"/>
            <a:ext cx="8134351"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Calibri"/>
              <a:buNone/>
            </a:pPr>
            <a:r>
              <a:rPr lang="en-US" b="1">
                <a:solidFill>
                  <a:srgbClr val="674EA7"/>
                </a:solidFill>
                <a:latin typeface="Calibri"/>
                <a:ea typeface="Calibri"/>
                <a:cs typeface="Calibri"/>
                <a:sym typeface="Calibri"/>
              </a:rPr>
              <a:t>Personnel Who May Serve as Test Administrators</a:t>
            </a:r>
            <a:endParaRPr>
              <a:solidFill>
                <a:srgbClr val="674EA7"/>
              </a:solidFill>
            </a:endParaRPr>
          </a:p>
        </p:txBody>
      </p:sp>
      <p:pic>
        <p:nvPicPr>
          <p:cNvPr id="472" name="Google Shape;472;p30"/>
          <p:cNvPicPr preferRelativeResize="0">
            <a:picLocks noGrp="1"/>
          </p:cNvPicPr>
          <p:nvPr>
            <p:ph type="body" idx="1"/>
          </p:nvPr>
        </p:nvPicPr>
        <p:blipFill rotWithShape="1">
          <a:blip r:embed="rId3">
            <a:alphaModFix/>
          </a:blip>
          <a:srcRect/>
          <a:stretch/>
        </p:blipFill>
        <p:spPr>
          <a:xfrm>
            <a:off x="1914709" y="1872138"/>
            <a:ext cx="8400297" cy="3741853"/>
          </a:xfrm>
          <a:prstGeom prst="rect">
            <a:avLst/>
          </a:prstGeom>
          <a:noFill/>
          <a:ln>
            <a:noFill/>
          </a:ln>
        </p:spPr>
      </p:pic>
      <p:pic>
        <p:nvPicPr>
          <p:cNvPr id="473" name="Google Shape;473;p30"/>
          <p:cNvPicPr preferRelativeResize="0"/>
          <p:nvPr/>
        </p:nvPicPr>
        <p:blipFill rotWithShape="1">
          <a:blip r:embed="rId4">
            <a:alphaModFix/>
          </a:blip>
          <a:srcRect/>
          <a:stretch/>
        </p:blipFill>
        <p:spPr>
          <a:xfrm>
            <a:off x="9310121" y="220175"/>
            <a:ext cx="2412853" cy="1554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1"/>
          <p:cNvSpPr txBox="1">
            <a:spLocks noGrp="1"/>
          </p:cNvSpPr>
          <p:nvPr>
            <p:ph type="title"/>
          </p:nvPr>
        </p:nvSpPr>
        <p:spPr>
          <a:xfrm>
            <a:off x="1793100" y="186350"/>
            <a:ext cx="7673700" cy="111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TA Training Packet</a:t>
            </a:r>
            <a:endParaRPr>
              <a:solidFill>
                <a:srgbClr val="674EA7"/>
              </a:solidFill>
            </a:endParaRPr>
          </a:p>
        </p:txBody>
      </p:sp>
      <p:sp>
        <p:nvSpPr>
          <p:cNvPr id="480" name="Google Shape;480;p31"/>
          <p:cNvSpPr txBox="1">
            <a:spLocks noGrp="1"/>
          </p:cNvSpPr>
          <p:nvPr>
            <p:ph type="body" idx="1"/>
          </p:nvPr>
        </p:nvSpPr>
        <p:spPr>
          <a:xfrm>
            <a:off x="1634427" y="1203925"/>
            <a:ext cx="9206100" cy="3456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1976"/>
              <a:buChar char="•"/>
            </a:pPr>
            <a:r>
              <a:rPr lang="en-US" sz="1900">
                <a:solidFill>
                  <a:srgbClr val="000000"/>
                </a:solidFill>
              </a:rPr>
              <a:t>Assessment Section will also be monitoring training of TA’s held at school sites. </a:t>
            </a:r>
            <a:endParaRPr sz="1900">
              <a:solidFill>
                <a:srgbClr val="000000"/>
              </a:solidFill>
            </a:endParaRPr>
          </a:p>
          <a:p>
            <a:pPr marL="342900" lvl="0" indent="-342900" algn="l" rtl="0">
              <a:lnSpc>
                <a:spcPct val="100000"/>
              </a:lnSpc>
              <a:spcBef>
                <a:spcPts val="995"/>
              </a:spcBef>
              <a:spcAft>
                <a:spcPts val="0"/>
              </a:spcAft>
              <a:buClr>
                <a:srgbClr val="000000"/>
              </a:buClr>
              <a:buSzPts val="1976"/>
              <a:buChar char="•"/>
            </a:pPr>
            <a:r>
              <a:rPr lang="en-US" sz="1900">
                <a:solidFill>
                  <a:srgbClr val="000000"/>
                </a:solidFill>
              </a:rPr>
              <a:t>Document where, when and who attended the trainings with sign in sheets and file at the school.</a:t>
            </a:r>
            <a:endParaRPr sz="1900">
              <a:solidFill>
                <a:srgbClr val="000000"/>
              </a:solidFill>
            </a:endParaRPr>
          </a:p>
          <a:p>
            <a:pPr marL="342900" lvl="0" indent="-342900" algn="l" rtl="0">
              <a:lnSpc>
                <a:spcPct val="100000"/>
              </a:lnSpc>
              <a:spcBef>
                <a:spcPts val="995"/>
              </a:spcBef>
              <a:spcAft>
                <a:spcPts val="0"/>
              </a:spcAft>
              <a:buClr>
                <a:srgbClr val="000000"/>
              </a:buClr>
              <a:buSzPts val="1976"/>
              <a:buChar char="•"/>
            </a:pPr>
            <a:r>
              <a:rPr lang="en-US" sz="1900">
                <a:solidFill>
                  <a:srgbClr val="000000"/>
                </a:solidFill>
              </a:rPr>
              <a:t>All TA’s need to be certified and complete the TA Certification course in TIDE or they cannot administer the Assessments.</a:t>
            </a:r>
            <a:endParaRPr sz="1900">
              <a:solidFill>
                <a:srgbClr val="000000"/>
              </a:solidFill>
            </a:endParaRPr>
          </a:p>
          <a:p>
            <a:pPr marL="342900" lvl="0" indent="-342900" algn="l" rtl="0">
              <a:lnSpc>
                <a:spcPct val="100000"/>
              </a:lnSpc>
              <a:spcBef>
                <a:spcPts val="995"/>
              </a:spcBef>
              <a:spcAft>
                <a:spcPts val="0"/>
              </a:spcAft>
              <a:buClr>
                <a:srgbClr val="000000"/>
              </a:buClr>
              <a:buSzPts val="1976"/>
              <a:buChar char="•"/>
            </a:pPr>
            <a:r>
              <a:rPr lang="en-US" sz="1900">
                <a:solidFill>
                  <a:srgbClr val="000000"/>
                </a:solidFill>
              </a:rPr>
              <a:t>Assessment Section will make available TA training packets on alohasp.org site under Trainings and Webinars to assist in your trainings.</a:t>
            </a:r>
            <a:endParaRPr>
              <a:solidFill>
                <a:srgbClr val="000000"/>
              </a:solidFill>
            </a:endParaRPr>
          </a:p>
          <a:p>
            <a:pPr marL="0" lvl="0" indent="0" algn="ctr" rtl="0">
              <a:lnSpc>
                <a:spcPct val="80000"/>
              </a:lnSpc>
              <a:spcBef>
                <a:spcPts val="1003"/>
              </a:spcBef>
              <a:spcAft>
                <a:spcPts val="0"/>
              </a:spcAft>
              <a:buClr>
                <a:schemeClr val="dk1"/>
              </a:buClr>
              <a:buSzPts val="2015"/>
              <a:buNone/>
            </a:pPr>
            <a:r>
              <a:rPr lang="en-US" sz="1900" u="sng">
                <a:solidFill>
                  <a:srgbClr val="0000FF"/>
                </a:solidFill>
                <a:hlinkClick r:id="rId3">
                  <a:extLst>
                    <a:ext uri="{A12FA001-AC4F-418D-AE19-62706E023703}">
                      <ahyp:hlinkClr xmlns:ahyp="http://schemas.microsoft.com/office/drawing/2018/hyperlinkcolor" val="tx"/>
                    </a:ext>
                  </a:extLst>
                </a:hlinkClick>
              </a:rPr>
              <a:t>Test Administrator Training Packet</a:t>
            </a:r>
            <a:endParaRPr sz="1900" u="sng">
              <a:solidFill>
                <a:srgbClr val="0000FF"/>
              </a:solidFill>
              <a:hlinkClick r:id="rId4">
                <a:extLst>
                  <a:ext uri="{A12FA001-AC4F-418D-AE19-62706E023703}">
                    <ahyp:hlinkClr xmlns:ahyp="http://schemas.microsoft.com/office/drawing/2018/hyperlinkcolor" val="tx"/>
                  </a:ext>
                </a:extLst>
              </a:hlinkClick>
            </a:endParaRPr>
          </a:p>
          <a:p>
            <a:pPr marL="0" lvl="0" indent="0" algn="l" rtl="0">
              <a:lnSpc>
                <a:spcPct val="80000"/>
              </a:lnSpc>
              <a:spcBef>
                <a:spcPts val="310"/>
              </a:spcBef>
              <a:spcAft>
                <a:spcPts val="0"/>
              </a:spcAft>
              <a:buClr>
                <a:srgbClr val="FF0000"/>
              </a:buClr>
              <a:buSzPts val="1550"/>
              <a:buNone/>
            </a:pPr>
            <a:r>
              <a:rPr lang="en-US" sz="1550">
                <a:solidFill>
                  <a:srgbClr val="000000"/>
                </a:solidFill>
              </a:rPr>
              <a:t>                              </a:t>
            </a:r>
            <a:endParaRPr sz="1336">
              <a:solidFill>
                <a:srgbClr val="000000"/>
              </a:solidFill>
            </a:endParaRPr>
          </a:p>
        </p:txBody>
      </p:sp>
      <p:pic>
        <p:nvPicPr>
          <p:cNvPr id="481" name="Google Shape;481;p31"/>
          <p:cNvPicPr preferRelativeResize="0"/>
          <p:nvPr/>
        </p:nvPicPr>
        <p:blipFill rotWithShape="1">
          <a:blip r:embed="rId5">
            <a:alphaModFix/>
          </a:blip>
          <a:srcRect/>
          <a:stretch/>
        </p:blipFill>
        <p:spPr>
          <a:xfrm>
            <a:off x="9635605" y="113214"/>
            <a:ext cx="1827089" cy="1260692"/>
          </a:xfrm>
          <a:prstGeom prst="rect">
            <a:avLst/>
          </a:prstGeom>
          <a:noFill/>
          <a:ln>
            <a:noFill/>
          </a:ln>
        </p:spPr>
      </p:pic>
      <p:graphicFrame>
        <p:nvGraphicFramePr>
          <p:cNvPr id="482" name="Google Shape;482;p31"/>
          <p:cNvGraphicFramePr/>
          <p:nvPr/>
        </p:nvGraphicFramePr>
        <p:xfrm>
          <a:off x="2812913" y="5110224"/>
          <a:ext cx="7842850" cy="1164400"/>
        </p:xfrm>
        <a:graphic>
          <a:graphicData uri="http://schemas.openxmlformats.org/drawingml/2006/table">
            <a:tbl>
              <a:tblPr firstRow="1" firstCol="1" bandRow="1">
                <a:noFill/>
                <a:tableStyleId>{6E8AF187-CDEF-45FA-9F21-8D3259E2E5AC}</a:tableStyleId>
              </a:tblPr>
              <a:tblGrid>
                <a:gridCol w="4072000">
                  <a:extLst>
                    <a:ext uri="{9D8B030D-6E8A-4147-A177-3AD203B41FA5}">
                      <a16:colId xmlns:a16="http://schemas.microsoft.com/office/drawing/2014/main" val="20000"/>
                    </a:ext>
                  </a:extLst>
                </a:gridCol>
                <a:gridCol w="3770850">
                  <a:extLst>
                    <a:ext uri="{9D8B030D-6E8A-4147-A177-3AD203B41FA5}">
                      <a16:colId xmlns:a16="http://schemas.microsoft.com/office/drawing/2014/main" val="20001"/>
                    </a:ext>
                  </a:extLst>
                </a:gridCol>
              </a:tblGrid>
              <a:tr h="152400">
                <a:tc>
                  <a:txBody>
                    <a:bodyPr/>
                    <a:lstStyle/>
                    <a:p>
                      <a:pPr marL="342900" marR="0" lvl="0" indent="-231775" algn="l" rtl="0">
                        <a:lnSpc>
                          <a:spcPct val="107000"/>
                        </a:lnSpc>
                        <a:spcBef>
                          <a:spcPts val="0"/>
                        </a:spcBef>
                        <a:spcAft>
                          <a:spcPts val="0"/>
                        </a:spcAft>
                        <a:buClr>
                          <a:srgbClr val="000000"/>
                        </a:buClr>
                        <a:buSzPts val="1200"/>
                        <a:buFont typeface="Noto Sans Symbols"/>
                        <a:buChar char="∙"/>
                      </a:pPr>
                      <a:r>
                        <a:rPr lang="en-US" sz="1200" u="none" strike="noStrike" cap="none"/>
                        <a:t>2020-2021 Smarter Balanced Assessments Procedures </a:t>
                      </a:r>
                      <a:endParaRPr sz="1100" u="none" strike="noStrike" cap="none"/>
                    </a:p>
                    <a:p>
                      <a:pPr marL="342900" marR="0" lvl="0" indent="-231775" algn="l" rtl="0">
                        <a:lnSpc>
                          <a:spcPct val="107000"/>
                        </a:lnSpc>
                        <a:spcBef>
                          <a:spcPts val="0"/>
                        </a:spcBef>
                        <a:spcAft>
                          <a:spcPts val="0"/>
                        </a:spcAft>
                        <a:buClr>
                          <a:srgbClr val="000000"/>
                        </a:buClr>
                        <a:buSzPts val="1200"/>
                        <a:buFont typeface="Noto Sans Symbols"/>
                        <a:buChar char="∙"/>
                      </a:pPr>
                      <a:r>
                        <a:rPr lang="en-US" sz="1200" u="none" strike="noStrike" cap="none"/>
                        <a:t>HSAP Test Administrator Training PowerPoint (Part 1) </a:t>
                      </a:r>
                      <a:endParaRPr sz="1100" u="none" strike="noStrike" cap="none"/>
                    </a:p>
                    <a:p>
                      <a:pPr marL="342900" marR="0" lvl="0" indent="-231775" algn="l" rtl="0">
                        <a:lnSpc>
                          <a:spcPct val="107000"/>
                        </a:lnSpc>
                        <a:spcBef>
                          <a:spcPts val="0"/>
                        </a:spcBef>
                        <a:spcAft>
                          <a:spcPts val="0"/>
                        </a:spcAft>
                        <a:buClr>
                          <a:srgbClr val="000000"/>
                        </a:buClr>
                        <a:buSzPts val="1200"/>
                        <a:buFont typeface="Noto Sans Symbols"/>
                        <a:buChar char="∙"/>
                      </a:pPr>
                      <a:r>
                        <a:rPr lang="en-US" sz="1200" u="none" strike="noStrike" cap="none"/>
                        <a:t>HSAP Test Administrator Training PowerPoint (Part 2) </a:t>
                      </a:r>
                      <a:endParaRPr sz="1100" u="none" strike="noStrike" cap="none"/>
                    </a:p>
                    <a:p>
                      <a:pPr marL="342900" marR="0" lvl="0" indent="-231775" algn="l" rtl="0">
                        <a:lnSpc>
                          <a:spcPct val="107000"/>
                        </a:lnSpc>
                        <a:spcBef>
                          <a:spcPts val="0"/>
                        </a:spcBef>
                        <a:spcAft>
                          <a:spcPts val="0"/>
                        </a:spcAft>
                        <a:buClr>
                          <a:srgbClr val="000000"/>
                        </a:buClr>
                        <a:buSzPts val="1200"/>
                        <a:buFont typeface="Noto Sans Symbols"/>
                        <a:buChar char="∙"/>
                      </a:pPr>
                      <a:r>
                        <a:rPr lang="en-US" sz="1200" u="none" strike="noStrike" cap="none"/>
                        <a:t>Test Sessions ID Log </a:t>
                      </a:r>
                      <a:endParaRPr sz="1100" u="none" strike="noStrike" cap="none"/>
                    </a:p>
                    <a:p>
                      <a:pPr marL="342900" marR="0" lvl="0" indent="-231775" algn="l" rtl="0">
                        <a:lnSpc>
                          <a:spcPct val="107000"/>
                        </a:lnSpc>
                        <a:spcBef>
                          <a:spcPts val="0"/>
                        </a:spcBef>
                        <a:spcAft>
                          <a:spcPts val="0"/>
                        </a:spcAft>
                        <a:buClr>
                          <a:srgbClr val="000000"/>
                        </a:buClr>
                        <a:buSzPts val="1200"/>
                        <a:buFont typeface="Noto Sans Symbols"/>
                        <a:buChar char="∙"/>
                      </a:pPr>
                      <a:r>
                        <a:rPr lang="en-US" sz="1200" u="none" strike="noStrike" cap="none"/>
                        <a:t>2020-2021 Testing Incident Report Form </a:t>
                      </a:r>
                      <a:endParaRPr sz="1100" u="none" strike="noStrike" cap="none">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5563" marR="0" lvl="0" indent="0" algn="l" rtl="0">
                        <a:lnSpc>
                          <a:spcPct val="107000"/>
                        </a:lnSpc>
                        <a:spcBef>
                          <a:spcPts val="0"/>
                        </a:spcBef>
                        <a:spcAft>
                          <a:spcPts val="0"/>
                        </a:spcAft>
                        <a:buNone/>
                      </a:pPr>
                      <a:r>
                        <a:rPr lang="en-US" sz="1200" u="none" strike="noStrike" cap="none"/>
                        <a:t>These materials are available for schools to provide TA trainings at their schools. </a:t>
                      </a:r>
                      <a:r>
                        <a:rPr lang="en-US" sz="1200"/>
                        <a:t>They </a:t>
                      </a:r>
                      <a:r>
                        <a:rPr lang="en-US" sz="1200" u="none" strike="noStrike" cap="none"/>
                        <a:t>can be </a:t>
                      </a:r>
                      <a:r>
                        <a:rPr lang="en-US" sz="1200"/>
                        <a:t>modified </a:t>
                      </a:r>
                      <a:r>
                        <a:rPr lang="en-US" sz="1200" u="none" strike="noStrike" cap="none"/>
                        <a:t>to </a:t>
                      </a:r>
                      <a:r>
                        <a:rPr lang="en-US" sz="1200"/>
                        <a:t>meet</a:t>
                      </a:r>
                      <a:r>
                        <a:rPr lang="en-US" sz="1200" u="none" strike="noStrike" cap="none"/>
                        <a:t> to your school's policies and procedures so long as they are consistent with the Test Administration Manual (TAM).</a:t>
                      </a:r>
                      <a:endParaRPr sz="1100" u="none" strike="noStrike" cap="none">
                        <a:latin typeface="Calibri"/>
                        <a:ea typeface="Calibri"/>
                        <a:cs typeface="Calibri"/>
                        <a:sym typeface="Calibri"/>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483" name="Google Shape;483;p31"/>
          <p:cNvGrpSpPr/>
          <p:nvPr/>
        </p:nvGrpSpPr>
        <p:grpSpPr>
          <a:xfrm>
            <a:off x="2961513" y="4205347"/>
            <a:ext cx="6447428" cy="714375"/>
            <a:chOff x="2681063" y="4222322"/>
            <a:chExt cx="6447428" cy="714375"/>
          </a:xfrm>
        </p:grpSpPr>
        <p:pic>
          <p:nvPicPr>
            <p:cNvPr id="484" name="Google Shape;484;p31"/>
            <p:cNvPicPr preferRelativeResize="0"/>
            <p:nvPr/>
          </p:nvPicPr>
          <p:blipFill rotWithShape="1">
            <a:blip r:embed="rId6">
              <a:alphaModFix/>
            </a:blip>
            <a:srcRect l="38563" r="13959"/>
            <a:stretch/>
          </p:blipFill>
          <p:spPr>
            <a:xfrm>
              <a:off x="2681063" y="4222322"/>
              <a:ext cx="1089852" cy="714375"/>
            </a:xfrm>
            <a:prstGeom prst="rect">
              <a:avLst/>
            </a:prstGeom>
            <a:noFill/>
            <a:ln>
              <a:noFill/>
            </a:ln>
          </p:spPr>
        </p:pic>
        <p:pic>
          <p:nvPicPr>
            <p:cNvPr id="485" name="Google Shape;485;p31"/>
            <p:cNvPicPr preferRelativeResize="0"/>
            <p:nvPr/>
          </p:nvPicPr>
          <p:blipFill rotWithShape="1">
            <a:blip r:embed="rId7">
              <a:alphaModFix/>
            </a:blip>
            <a:srcRect/>
            <a:stretch/>
          </p:blipFill>
          <p:spPr>
            <a:xfrm>
              <a:off x="4482818" y="4314168"/>
              <a:ext cx="2095351" cy="530706"/>
            </a:xfrm>
            <a:prstGeom prst="rect">
              <a:avLst/>
            </a:prstGeom>
            <a:noFill/>
            <a:ln w="12700" cap="flat" cmpd="sng">
              <a:solidFill>
                <a:schemeClr val="dk1"/>
              </a:solidFill>
              <a:prstDash val="solid"/>
              <a:round/>
              <a:headEnd type="none" w="sm" len="sm"/>
              <a:tailEnd type="none" w="sm" len="sm"/>
            </a:ln>
          </p:spPr>
        </p:pic>
        <p:pic>
          <p:nvPicPr>
            <p:cNvPr id="486" name="Google Shape;486;p31"/>
            <p:cNvPicPr preferRelativeResize="0"/>
            <p:nvPr/>
          </p:nvPicPr>
          <p:blipFill rotWithShape="1">
            <a:blip r:embed="rId8">
              <a:alphaModFix/>
            </a:blip>
            <a:srcRect/>
            <a:stretch/>
          </p:blipFill>
          <p:spPr>
            <a:xfrm>
              <a:off x="7442566" y="4269959"/>
              <a:ext cx="1685925" cy="619125"/>
            </a:xfrm>
            <a:prstGeom prst="rect">
              <a:avLst/>
            </a:prstGeom>
            <a:solidFill>
              <a:srgbClr val="FFCC66"/>
            </a:solidFill>
            <a:ln>
              <a:noFill/>
            </a:ln>
          </p:spPr>
        </p:pic>
        <p:cxnSp>
          <p:nvCxnSpPr>
            <p:cNvPr id="487" name="Google Shape;487;p31"/>
            <p:cNvCxnSpPr/>
            <p:nvPr/>
          </p:nvCxnSpPr>
          <p:spPr>
            <a:xfrm>
              <a:off x="3906890" y="4576509"/>
              <a:ext cx="146700" cy="600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6470"/>
                </a:srgbClr>
              </a:outerShdw>
            </a:effectLst>
          </p:spPr>
        </p:cxnSp>
        <p:cxnSp>
          <p:nvCxnSpPr>
            <p:cNvPr id="488" name="Google Shape;488;p31"/>
            <p:cNvCxnSpPr/>
            <p:nvPr/>
          </p:nvCxnSpPr>
          <p:spPr>
            <a:xfrm>
              <a:off x="6789694" y="4579521"/>
              <a:ext cx="253500"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6470"/>
                </a:srgbClr>
              </a:outerShdw>
            </a:effectLst>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4"/>
          <p:cNvSpPr txBox="1">
            <a:spLocks noGrp="1"/>
          </p:cNvSpPr>
          <p:nvPr>
            <p:ph type="title"/>
          </p:nvPr>
        </p:nvSpPr>
        <p:spPr>
          <a:xfrm>
            <a:off x="1461700" y="160225"/>
            <a:ext cx="10546200" cy="111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Adding Accommodations/Designated Supports </a:t>
            </a:r>
            <a:endParaRPr>
              <a:solidFill>
                <a:srgbClr val="674EA7"/>
              </a:solidFill>
            </a:endParaRPr>
          </a:p>
        </p:txBody>
      </p:sp>
      <p:sp>
        <p:nvSpPr>
          <p:cNvPr id="495" name="Google Shape;495;p34"/>
          <p:cNvSpPr txBox="1">
            <a:spLocks noGrp="1"/>
          </p:cNvSpPr>
          <p:nvPr>
            <p:ph type="body" idx="1"/>
          </p:nvPr>
        </p:nvSpPr>
        <p:spPr>
          <a:xfrm>
            <a:off x="1759125" y="1274725"/>
            <a:ext cx="9619800" cy="33576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rgbClr val="000000"/>
              </a:buClr>
              <a:buSzPts val="2000"/>
              <a:buChar char="•"/>
            </a:pPr>
            <a:r>
              <a:rPr lang="en-US" sz="2000">
                <a:solidFill>
                  <a:srgbClr val="000000"/>
                </a:solidFill>
              </a:rPr>
              <a:t>Get together with your SSC and review students and enter IEP/504 Student Designated  Supports in TIDE and submit the request forms for  Accommodations to the Assessment Section – hopefully submitted </a:t>
            </a:r>
            <a:r>
              <a:rPr lang="en-US" sz="2000" b="1" i="1">
                <a:solidFill>
                  <a:srgbClr val="000000"/>
                </a:solidFill>
              </a:rPr>
              <a:t>ASAP</a:t>
            </a:r>
            <a:r>
              <a:rPr lang="en-US" sz="2000">
                <a:solidFill>
                  <a:srgbClr val="000000"/>
                </a:solidFill>
              </a:rPr>
              <a:t>.</a:t>
            </a:r>
            <a:endParaRPr sz="2000">
              <a:solidFill>
                <a:srgbClr val="000000"/>
              </a:solidFill>
            </a:endParaRPr>
          </a:p>
          <a:p>
            <a:pPr marL="342900" lvl="0" indent="-342900" algn="l" rtl="0">
              <a:lnSpc>
                <a:spcPct val="115000"/>
              </a:lnSpc>
              <a:spcBef>
                <a:spcPts val="1600"/>
              </a:spcBef>
              <a:spcAft>
                <a:spcPts val="0"/>
              </a:spcAft>
              <a:buClr>
                <a:srgbClr val="000000"/>
              </a:buClr>
              <a:buSzPts val="2000"/>
              <a:buChar char="•"/>
            </a:pPr>
            <a:r>
              <a:rPr lang="en-US" sz="2000">
                <a:solidFill>
                  <a:srgbClr val="000000"/>
                </a:solidFill>
              </a:rPr>
              <a:t>Remember that a student’s teachers can meet and, based upon student needs, identify appropriate supports and “set” them in TIDE </a:t>
            </a:r>
            <a:endParaRPr sz="2000">
              <a:solidFill>
                <a:srgbClr val="000000"/>
              </a:solidFill>
            </a:endParaRPr>
          </a:p>
          <a:p>
            <a:pPr marL="342900" lvl="0" indent="-342900" algn="l" rtl="0">
              <a:lnSpc>
                <a:spcPct val="115000"/>
              </a:lnSpc>
              <a:spcBef>
                <a:spcPts val="1600"/>
              </a:spcBef>
              <a:spcAft>
                <a:spcPts val="0"/>
              </a:spcAft>
              <a:buClr>
                <a:srgbClr val="000000"/>
              </a:buClr>
              <a:buSzPts val="2000"/>
              <a:buChar char="•"/>
            </a:pPr>
            <a:r>
              <a:rPr lang="en-US" sz="2000">
                <a:solidFill>
                  <a:srgbClr val="000000"/>
                </a:solidFill>
              </a:rPr>
              <a:t>For SPED and EL Students accommodations and designated supports will also need to be entered in eCSSS.</a:t>
            </a:r>
            <a:endParaRPr sz="2000">
              <a:solidFill>
                <a:srgbClr val="000000"/>
              </a:solidFill>
            </a:endParaRPr>
          </a:p>
          <a:p>
            <a:pPr marL="0" lvl="0" indent="0" algn="ctr" rtl="0">
              <a:lnSpc>
                <a:spcPct val="115000"/>
              </a:lnSpc>
              <a:spcBef>
                <a:spcPts val="1600"/>
              </a:spcBef>
              <a:spcAft>
                <a:spcPts val="0"/>
              </a:spcAft>
              <a:buClr>
                <a:schemeClr val="dk1"/>
              </a:buClr>
              <a:buSzPts val="2000"/>
              <a:buNone/>
            </a:pPr>
            <a:r>
              <a:rPr lang="en-US" sz="2000" i="1">
                <a:solidFill>
                  <a:srgbClr val="000000"/>
                </a:solidFill>
              </a:rPr>
              <a:t>Supports will be discussed in depth during Day 2</a:t>
            </a:r>
            <a:endParaRPr sz="2000">
              <a:solidFill>
                <a:srgbClr val="000000"/>
              </a:solidFill>
            </a:endParaRPr>
          </a:p>
        </p:txBody>
      </p:sp>
      <p:pic>
        <p:nvPicPr>
          <p:cNvPr id="496" name="Google Shape;496;p34"/>
          <p:cNvPicPr preferRelativeResize="0"/>
          <p:nvPr/>
        </p:nvPicPr>
        <p:blipFill rotWithShape="1">
          <a:blip r:embed="rId3">
            <a:alphaModFix/>
          </a:blip>
          <a:srcRect l="2808" t="10469" b="8806"/>
          <a:stretch/>
        </p:blipFill>
        <p:spPr>
          <a:xfrm>
            <a:off x="4521000" y="4835450"/>
            <a:ext cx="3870676" cy="1461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12"/>
          <p:cNvSpPr txBox="1">
            <a:spLocks noGrp="1"/>
          </p:cNvSpPr>
          <p:nvPr>
            <p:ph type="title"/>
          </p:nvPr>
        </p:nvSpPr>
        <p:spPr>
          <a:xfrm>
            <a:off x="1251344" y="121447"/>
            <a:ext cx="9872828" cy="818487"/>
          </a:xfrm>
          <a:prstGeom prst="rect">
            <a:avLst/>
          </a:prstGeom>
          <a:noFill/>
          <a:ln>
            <a:noFill/>
          </a:ln>
        </p:spPr>
        <p:txBody>
          <a:bodyPr spcFirstLastPara="1" wrap="square" lIns="91400" tIns="45675" rIns="91400" bIns="45675" anchor="ctr" anchorCtr="0">
            <a:noAutofit/>
          </a:bodyPr>
          <a:lstStyle/>
          <a:p>
            <a:pPr marL="0" lvl="0" indent="0" algn="ctr" rtl="0">
              <a:lnSpc>
                <a:spcPct val="90000"/>
              </a:lnSpc>
              <a:spcBef>
                <a:spcPts val="0"/>
              </a:spcBef>
              <a:spcAft>
                <a:spcPts val="0"/>
              </a:spcAft>
              <a:buSzPts val="1800"/>
              <a:buNone/>
            </a:pPr>
            <a:r>
              <a:rPr lang="en-US" b="1">
                <a:solidFill>
                  <a:srgbClr val="674EA7"/>
                </a:solidFill>
              </a:rPr>
              <a:t>Breakout Room Discussions</a:t>
            </a:r>
            <a:endParaRPr b="1">
              <a:solidFill>
                <a:srgbClr val="674EA7"/>
              </a:solidFill>
            </a:endParaRPr>
          </a:p>
        </p:txBody>
      </p:sp>
      <p:sp>
        <p:nvSpPr>
          <p:cNvPr id="503" name="Google Shape;503;p112"/>
          <p:cNvSpPr txBox="1">
            <a:spLocks noGrp="1"/>
          </p:cNvSpPr>
          <p:nvPr>
            <p:ph type="body" idx="1"/>
          </p:nvPr>
        </p:nvSpPr>
        <p:spPr>
          <a:xfrm>
            <a:off x="1442608" y="1121505"/>
            <a:ext cx="9870300" cy="4037400"/>
          </a:xfrm>
          <a:prstGeom prst="rect">
            <a:avLst/>
          </a:prstGeom>
          <a:noFill/>
          <a:ln>
            <a:noFill/>
          </a:ln>
        </p:spPr>
        <p:txBody>
          <a:bodyPr spcFirstLastPara="1" wrap="square" lIns="91400" tIns="45675" rIns="91400" bIns="45675" anchor="t" anchorCtr="0">
            <a:noAutofit/>
          </a:bodyPr>
          <a:lstStyle/>
          <a:p>
            <a:pPr marL="0" lvl="0" indent="0" algn="l" rtl="0">
              <a:lnSpc>
                <a:spcPct val="115000"/>
              </a:lnSpc>
              <a:spcBef>
                <a:spcPts val="1400"/>
              </a:spcBef>
              <a:spcAft>
                <a:spcPts val="0"/>
              </a:spcAft>
              <a:buSzPts val="1800"/>
              <a:buNone/>
            </a:pPr>
            <a:r>
              <a:rPr lang="en-US" sz="2000">
                <a:solidFill>
                  <a:srgbClr val="000000"/>
                </a:solidFill>
              </a:rPr>
              <a:t>We will be going into “Breakout Rooms” several times during today’s session so that there can be small group discussions. </a:t>
            </a:r>
            <a:endParaRPr sz="2000">
              <a:solidFill>
                <a:srgbClr val="000000"/>
              </a:solidFill>
            </a:endParaRPr>
          </a:p>
          <a:p>
            <a:pPr marL="914126" lvl="0" indent="-355503" algn="l" rtl="0">
              <a:lnSpc>
                <a:spcPct val="115000"/>
              </a:lnSpc>
              <a:spcBef>
                <a:spcPts val="1400"/>
              </a:spcBef>
              <a:spcAft>
                <a:spcPts val="0"/>
              </a:spcAft>
              <a:buClr>
                <a:srgbClr val="000000"/>
              </a:buClr>
              <a:buSzPts val="2000"/>
              <a:buChar char="•"/>
            </a:pPr>
            <a:r>
              <a:rPr lang="en-US" sz="2000">
                <a:solidFill>
                  <a:srgbClr val="000000"/>
                </a:solidFill>
              </a:rPr>
              <a:t>You will be in the Breakout Room for about 10 minutes.</a:t>
            </a:r>
            <a:endParaRPr sz="2000">
              <a:solidFill>
                <a:srgbClr val="000000"/>
              </a:solidFill>
            </a:endParaRPr>
          </a:p>
          <a:p>
            <a:pPr marL="914126" lvl="0" indent="-355503" algn="l" rtl="0">
              <a:lnSpc>
                <a:spcPct val="115000"/>
              </a:lnSpc>
              <a:spcBef>
                <a:spcPts val="1000"/>
              </a:spcBef>
              <a:spcAft>
                <a:spcPts val="0"/>
              </a:spcAft>
              <a:buClr>
                <a:srgbClr val="000000"/>
              </a:buClr>
              <a:buSzPts val="2000"/>
              <a:buChar char="•"/>
            </a:pPr>
            <a:r>
              <a:rPr lang="en-US" sz="2000">
                <a:solidFill>
                  <a:srgbClr val="000000"/>
                </a:solidFill>
              </a:rPr>
              <a:t>While in the Breakout Room you can unmute yourself and turn on your video (camera).</a:t>
            </a:r>
            <a:endParaRPr sz="2000">
              <a:solidFill>
                <a:srgbClr val="000000"/>
              </a:solidFill>
            </a:endParaRPr>
          </a:p>
          <a:p>
            <a:pPr marL="914126" lvl="0" indent="-355503" algn="l" rtl="0">
              <a:lnSpc>
                <a:spcPct val="115000"/>
              </a:lnSpc>
              <a:spcBef>
                <a:spcPts val="1000"/>
              </a:spcBef>
              <a:spcAft>
                <a:spcPts val="0"/>
              </a:spcAft>
              <a:buClr>
                <a:srgbClr val="000000"/>
              </a:buClr>
              <a:buSzPts val="2000"/>
              <a:buChar char="•"/>
            </a:pPr>
            <a:r>
              <a:rPr lang="en-US" sz="2000">
                <a:solidFill>
                  <a:srgbClr val="000000"/>
                </a:solidFill>
              </a:rPr>
              <a:t>There will be several discussion questions for each breakout.</a:t>
            </a:r>
            <a:endParaRPr sz="2000">
              <a:solidFill>
                <a:srgbClr val="000000"/>
              </a:solidFill>
            </a:endParaRPr>
          </a:p>
          <a:p>
            <a:pPr marL="914125" lvl="0" indent="-355503" algn="l" rtl="0">
              <a:lnSpc>
                <a:spcPct val="115000"/>
              </a:lnSpc>
              <a:spcBef>
                <a:spcPts val="1000"/>
              </a:spcBef>
              <a:spcAft>
                <a:spcPts val="1000"/>
              </a:spcAft>
              <a:buClr>
                <a:srgbClr val="000000"/>
              </a:buClr>
              <a:buSzPts val="2000"/>
              <a:buChar char="•"/>
            </a:pPr>
            <a:r>
              <a:rPr lang="en-US" sz="2000">
                <a:solidFill>
                  <a:srgbClr val="000000"/>
                </a:solidFill>
              </a:rPr>
              <a:t>While in the group you will be asked to select a scribe to take a few notes and report out when the group comes back together.</a:t>
            </a:r>
            <a:endParaRPr>
              <a:solidFill>
                <a:srgbClr val="000000"/>
              </a:solidFill>
            </a:endParaRPr>
          </a:p>
        </p:txBody>
      </p:sp>
      <p:pic>
        <p:nvPicPr>
          <p:cNvPr id="504" name="Google Shape;504;p112"/>
          <p:cNvPicPr preferRelativeResize="0"/>
          <p:nvPr/>
        </p:nvPicPr>
        <p:blipFill>
          <a:blip r:embed="rId3">
            <a:alphaModFix/>
          </a:blip>
          <a:stretch>
            <a:fillRect/>
          </a:stretch>
        </p:blipFill>
        <p:spPr>
          <a:xfrm>
            <a:off x="5316875" y="4734299"/>
            <a:ext cx="1870500" cy="1540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5"/>
          <p:cNvSpPr txBox="1">
            <a:spLocks noGrp="1"/>
          </p:cNvSpPr>
          <p:nvPr>
            <p:ph type="title"/>
          </p:nvPr>
        </p:nvSpPr>
        <p:spPr>
          <a:xfrm>
            <a:off x="3069363" y="331809"/>
            <a:ext cx="67125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43F49"/>
              </a:buClr>
              <a:buSzPts val="3600"/>
              <a:buFont typeface="Arial"/>
              <a:buNone/>
            </a:pPr>
            <a:r>
              <a:rPr lang="en-US" b="1">
                <a:solidFill>
                  <a:srgbClr val="674EA7"/>
                </a:solidFill>
              </a:rPr>
              <a:t>Activity #1: Breakouts</a:t>
            </a:r>
            <a:br>
              <a:rPr lang="en-US" sz="1800">
                <a:solidFill>
                  <a:srgbClr val="674EA7"/>
                </a:solidFill>
              </a:rPr>
            </a:br>
            <a:br>
              <a:rPr lang="en-US" sz="1800">
                <a:solidFill>
                  <a:srgbClr val="674EA7"/>
                </a:solidFill>
              </a:rPr>
            </a:br>
            <a:r>
              <a:rPr lang="en-US">
                <a:solidFill>
                  <a:srgbClr val="674EA7"/>
                </a:solidFill>
              </a:rPr>
              <a:t>Discussion </a:t>
            </a:r>
            <a:endParaRPr>
              <a:solidFill>
                <a:srgbClr val="674EA7"/>
              </a:solidFill>
            </a:endParaRPr>
          </a:p>
        </p:txBody>
      </p:sp>
      <p:sp>
        <p:nvSpPr>
          <p:cNvPr id="510" name="Google Shape;510;p35"/>
          <p:cNvSpPr txBox="1">
            <a:spLocks noGrp="1"/>
          </p:cNvSpPr>
          <p:nvPr>
            <p:ph type="body" idx="1"/>
          </p:nvPr>
        </p:nvSpPr>
        <p:spPr>
          <a:xfrm>
            <a:off x="3744400" y="1821099"/>
            <a:ext cx="5923200" cy="3962665"/>
          </a:xfrm>
          <a:prstGeom prst="rect">
            <a:avLst/>
          </a:prstGeom>
          <a:noFill/>
          <a:ln w="19050" cap="flat" cmpd="sng">
            <a:solidFill>
              <a:srgbClr val="348BA4"/>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dirty="0">
              <a:solidFill>
                <a:schemeClr val="dk2"/>
              </a:solidFill>
              <a:latin typeface="Lobster"/>
              <a:ea typeface="Lobster"/>
              <a:cs typeface="Lobster"/>
              <a:sym typeface="Lobster"/>
            </a:endParaRPr>
          </a:p>
          <a:p>
            <a:pPr marL="0" lvl="0" indent="0" algn="ctr" rtl="0">
              <a:lnSpc>
                <a:spcPct val="90000"/>
              </a:lnSpc>
              <a:spcBef>
                <a:spcPts val="0"/>
              </a:spcBef>
              <a:spcAft>
                <a:spcPts val="0"/>
              </a:spcAft>
              <a:buClr>
                <a:schemeClr val="dk1"/>
              </a:buClr>
              <a:buSzPts val="2400"/>
              <a:buNone/>
            </a:pPr>
            <a:r>
              <a:rPr lang="en-US" sz="2400" dirty="0">
                <a:solidFill>
                  <a:schemeClr val="dk2"/>
                </a:solidFill>
                <a:latin typeface="Lobster"/>
                <a:ea typeface="Lobster"/>
                <a:cs typeface="Lobster"/>
                <a:sym typeface="Lobster"/>
              </a:rPr>
              <a:t>The challenges are many but we can pull it off !!</a:t>
            </a:r>
            <a:endParaRPr sz="2400" dirty="0">
              <a:solidFill>
                <a:schemeClr val="dk2"/>
              </a:solidFill>
              <a:latin typeface="Lobster"/>
              <a:ea typeface="Lobster"/>
              <a:cs typeface="Lobster"/>
              <a:sym typeface="Lobster"/>
            </a:endParaRPr>
          </a:p>
          <a:p>
            <a:pPr marL="0" lvl="0" indent="0" algn="l" rtl="0">
              <a:lnSpc>
                <a:spcPct val="90000"/>
              </a:lnSpc>
              <a:spcBef>
                <a:spcPts val="0"/>
              </a:spcBef>
              <a:spcAft>
                <a:spcPts val="0"/>
              </a:spcAft>
              <a:buClr>
                <a:schemeClr val="dk1"/>
              </a:buClr>
              <a:buSzPts val="2400"/>
              <a:buNone/>
            </a:pPr>
            <a:endParaRPr sz="2300" dirty="0">
              <a:solidFill>
                <a:schemeClr val="dk2"/>
              </a:solidFill>
            </a:endParaRPr>
          </a:p>
          <a:p>
            <a:pPr marL="0" lvl="0" indent="0" algn="l" rtl="0">
              <a:lnSpc>
                <a:spcPct val="115000"/>
              </a:lnSpc>
              <a:spcBef>
                <a:spcPts val="0"/>
              </a:spcBef>
              <a:spcAft>
                <a:spcPts val="0"/>
              </a:spcAft>
              <a:buClr>
                <a:schemeClr val="dk1"/>
              </a:buClr>
              <a:buSzPts val="2400"/>
              <a:buNone/>
            </a:pPr>
            <a:r>
              <a:rPr lang="en-US" sz="2000" dirty="0">
                <a:solidFill>
                  <a:schemeClr val="dk2"/>
                </a:solidFill>
              </a:rPr>
              <a:t>How are we doing with getting your team together and planning for the tasks that need to be completed? </a:t>
            </a:r>
            <a:endParaRPr sz="2000" dirty="0">
              <a:solidFill>
                <a:schemeClr val="dk2"/>
              </a:solidFill>
            </a:endParaRPr>
          </a:p>
          <a:p>
            <a:pPr marL="0" lvl="0" indent="0" algn="l" rtl="0">
              <a:lnSpc>
                <a:spcPct val="115000"/>
              </a:lnSpc>
              <a:spcBef>
                <a:spcPts val="0"/>
              </a:spcBef>
              <a:spcAft>
                <a:spcPts val="0"/>
              </a:spcAft>
              <a:buClr>
                <a:schemeClr val="dk1"/>
              </a:buClr>
              <a:buSzPts val="2400"/>
              <a:buNone/>
            </a:pPr>
            <a:endParaRPr sz="2000" dirty="0">
              <a:solidFill>
                <a:srgbClr val="000000"/>
              </a:solidFill>
            </a:endParaRPr>
          </a:p>
          <a:p>
            <a:pPr marL="0" lvl="0" indent="0" algn="l" rtl="0">
              <a:lnSpc>
                <a:spcPct val="115000"/>
              </a:lnSpc>
              <a:spcBef>
                <a:spcPts val="0"/>
              </a:spcBef>
              <a:spcAft>
                <a:spcPts val="0"/>
              </a:spcAft>
              <a:buClr>
                <a:schemeClr val="dk1"/>
              </a:buClr>
              <a:buSzPts val="2400"/>
              <a:buNone/>
            </a:pPr>
            <a:r>
              <a:rPr lang="en-US" sz="2000" dirty="0">
                <a:solidFill>
                  <a:srgbClr val="000000"/>
                </a:solidFill>
              </a:rPr>
              <a:t>In addition to what has been discussed, talk within your group and see what additional administration tips or advice do you use at your school during testing.</a:t>
            </a:r>
            <a:endParaRPr sz="2000" dirty="0">
              <a:solidFill>
                <a:srgbClr val="000000"/>
              </a:solidFill>
            </a:endParaRPr>
          </a:p>
          <a:p>
            <a:pPr marL="0" lvl="0" indent="0" algn="ctr" rtl="0">
              <a:lnSpc>
                <a:spcPct val="90000"/>
              </a:lnSpc>
              <a:spcBef>
                <a:spcPts val="0"/>
              </a:spcBef>
              <a:spcAft>
                <a:spcPts val="0"/>
              </a:spcAft>
              <a:buClr>
                <a:schemeClr val="dk1"/>
              </a:buClr>
              <a:buSzPts val="2400"/>
              <a:buNone/>
            </a:pPr>
            <a:endParaRPr sz="2400" dirty="0">
              <a:solidFill>
                <a:schemeClr val="dk2"/>
              </a:solidFill>
            </a:endParaRPr>
          </a:p>
          <a:p>
            <a:pPr marL="0" lvl="0" indent="0" algn="ctr" rtl="0">
              <a:lnSpc>
                <a:spcPct val="90000"/>
              </a:lnSpc>
              <a:spcBef>
                <a:spcPts val="0"/>
              </a:spcBef>
              <a:spcAft>
                <a:spcPts val="0"/>
              </a:spcAft>
              <a:buClr>
                <a:schemeClr val="dk1"/>
              </a:buClr>
              <a:buSzPts val="2400"/>
              <a:buNone/>
            </a:pPr>
            <a:endParaRPr sz="2400" dirty="0">
              <a:solidFill>
                <a:schemeClr val="dk2"/>
              </a:solidFill>
            </a:endParaRPr>
          </a:p>
        </p:txBody>
      </p:sp>
      <p:pic>
        <p:nvPicPr>
          <p:cNvPr id="511" name="Google Shape;511;p35"/>
          <p:cNvPicPr preferRelativeResize="0"/>
          <p:nvPr/>
        </p:nvPicPr>
        <p:blipFill rotWithShape="1">
          <a:blip r:embed="rId3">
            <a:alphaModFix/>
          </a:blip>
          <a:srcRect/>
          <a:stretch/>
        </p:blipFill>
        <p:spPr>
          <a:xfrm rot="1399497">
            <a:off x="10028990" y="509356"/>
            <a:ext cx="1585344" cy="1575418"/>
          </a:xfrm>
          <a:prstGeom prst="rect">
            <a:avLst/>
          </a:prstGeom>
          <a:noFill/>
          <a:ln>
            <a:noFill/>
          </a:ln>
        </p:spPr>
      </p:pic>
      <p:pic>
        <p:nvPicPr>
          <p:cNvPr id="512" name="Google Shape;512;p35"/>
          <p:cNvPicPr preferRelativeResize="0"/>
          <p:nvPr/>
        </p:nvPicPr>
        <p:blipFill rotWithShape="1">
          <a:blip r:embed="rId4">
            <a:alphaModFix/>
          </a:blip>
          <a:srcRect/>
          <a:stretch/>
        </p:blipFill>
        <p:spPr>
          <a:xfrm rot="-1185848">
            <a:off x="1511722" y="884676"/>
            <a:ext cx="1591888" cy="1505875"/>
          </a:xfrm>
          <a:prstGeom prst="rect">
            <a:avLst/>
          </a:prstGeom>
          <a:solidFill>
            <a:schemeClr val="lt1"/>
          </a:solidFill>
          <a:ln>
            <a:noFill/>
          </a:ln>
        </p:spPr>
      </p:pic>
      <p:pic>
        <p:nvPicPr>
          <p:cNvPr id="513" name="Google Shape;513;p35"/>
          <p:cNvPicPr preferRelativeResize="0"/>
          <p:nvPr/>
        </p:nvPicPr>
        <p:blipFill rotWithShape="1">
          <a:blip r:embed="rId5">
            <a:alphaModFix/>
          </a:blip>
          <a:srcRect/>
          <a:stretch/>
        </p:blipFill>
        <p:spPr>
          <a:xfrm rot="-763122">
            <a:off x="2131928" y="3928761"/>
            <a:ext cx="1360523" cy="1418779"/>
          </a:xfrm>
          <a:prstGeom prst="rect">
            <a:avLst/>
          </a:prstGeom>
          <a:noFill/>
          <a:ln>
            <a:noFill/>
          </a:ln>
        </p:spPr>
      </p:pic>
      <p:pic>
        <p:nvPicPr>
          <p:cNvPr id="514" name="Google Shape;514;p35"/>
          <p:cNvPicPr preferRelativeResize="0"/>
          <p:nvPr/>
        </p:nvPicPr>
        <p:blipFill rotWithShape="1">
          <a:blip r:embed="rId6">
            <a:alphaModFix/>
          </a:blip>
          <a:srcRect/>
          <a:stretch/>
        </p:blipFill>
        <p:spPr>
          <a:xfrm rot="1184953">
            <a:off x="9892059" y="3890848"/>
            <a:ext cx="1784854" cy="16395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6"/>
          <p:cNvSpPr txBox="1">
            <a:spLocks noGrp="1"/>
          </p:cNvSpPr>
          <p:nvPr>
            <p:ph type="title"/>
          </p:nvPr>
        </p:nvSpPr>
        <p:spPr>
          <a:xfrm>
            <a:off x="1412341" y="486905"/>
            <a:ext cx="10266629"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sz="5400" b="1">
                <a:solidFill>
                  <a:srgbClr val="674EA7"/>
                </a:solidFill>
              </a:rPr>
              <a:t>General Facts About the Test Administration</a:t>
            </a:r>
            <a:endParaRPr sz="5400">
              <a:solidFill>
                <a:srgbClr val="674EA7"/>
              </a:solidFill>
            </a:endParaRPr>
          </a:p>
        </p:txBody>
      </p:sp>
      <p:pic>
        <p:nvPicPr>
          <p:cNvPr id="527" name="Google Shape;527;p36"/>
          <p:cNvPicPr preferRelativeResize="0">
            <a:picLocks noGrp="1"/>
          </p:cNvPicPr>
          <p:nvPr>
            <p:ph type="body" idx="1"/>
          </p:nvPr>
        </p:nvPicPr>
        <p:blipFill rotWithShape="1">
          <a:blip r:embed="rId3">
            <a:alphaModFix/>
          </a:blip>
          <a:srcRect/>
          <a:stretch/>
        </p:blipFill>
        <p:spPr>
          <a:xfrm rot="1056080">
            <a:off x="3859992" y="2549816"/>
            <a:ext cx="4013812" cy="2675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7"/>
          <p:cNvSpPr txBox="1">
            <a:spLocks noGrp="1"/>
          </p:cNvSpPr>
          <p:nvPr>
            <p:ph type="title"/>
          </p:nvPr>
        </p:nvSpPr>
        <p:spPr>
          <a:xfrm>
            <a:off x="1629948" y="533400"/>
            <a:ext cx="10368376" cy="1295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43F49"/>
              </a:buClr>
              <a:buSzPts val="3600"/>
              <a:buFont typeface="Arial"/>
              <a:buNone/>
            </a:pPr>
            <a:r>
              <a:rPr lang="en-US" sz="3600" b="1">
                <a:solidFill>
                  <a:srgbClr val="674EA7"/>
                </a:solidFill>
                <a:latin typeface="Arial"/>
                <a:ea typeface="Arial"/>
                <a:cs typeface="Arial"/>
                <a:sym typeface="Arial"/>
              </a:rPr>
              <a:t>Procedures Prior to Administration of Assessments</a:t>
            </a:r>
            <a:br>
              <a:rPr lang="en-US" sz="3240">
                <a:solidFill>
                  <a:srgbClr val="674EA7"/>
                </a:solidFill>
              </a:rPr>
            </a:br>
            <a:endParaRPr sz="3240">
              <a:solidFill>
                <a:srgbClr val="674EA7"/>
              </a:solidFill>
            </a:endParaRPr>
          </a:p>
        </p:txBody>
      </p:sp>
      <p:sp>
        <p:nvSpPr>
          <p:cNvPr id="533" name="Google Shape;533;p37"/>
          <p:cNvSpPr txBox="1">
            <a:spLocks noGrp="1"/>
          </p:cNvSpPr>
          <p:nvPr>
            <p:ph type="body" idx="1"/>
          </p:nvPr>
        </p:nvSpPr>
        <p:spPr>
          <a:xfrm>
            <a:off x="1629948" y="2286000"/>
            <a:ext cx="10368376" cy="28194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Assessments are to be administered at a secure testing site such as a school computer lab, library, or classroom. </a:t>
            </a:r>
            <a:endParaRPr sz="2000">
              <a:solidFill>
                <a:srgbClr val="000000"/>
              </a:solidFill>
            </a:endParaRPr>
          </a:p>
          <a:p>
            <a:pPr marL="457200" lvl="0" indent="-355600" algn="l" rtl="0">
              <a:lnSpc>
                <a:spcPct val="115000"/>
              </a:lnSpc>
              <a:spcBef>
                <a:spcPts val="1000"/>
              </a:spcBef>
              <a:spcAft>
                <a:spcPts val="1000"/>
              </a:spcAft>
              <a:buClr>
                <a:srgbClr val="000000"/>
              </a:buClr>
              <a:buSzPts val="2000"/>
              <a:buFont typeface="Arial"/>
              <a:buChar char="●"/>
            </a:pPr>
            <a:r>
              <a:rPr lang="en-US" sz="2000">
                <a:solidFill>
                  <a:srgbClr val="000000"/>
                </a:solidFill>
                <a:latin typeface="Arial"/>
                <a:ea typeface="Arial"/>
                <a:cs typeface="Arial"/>
                <a:sym typeface="Arial"/>
              </a:rPr>
              <a:t>Students who are distance learning are required to be assessed in-person and school-level staff are expected to communicate the requirement to the parents/guardians of distance learning students and address concerns to ensure needs are met.</a:t>
            </a:r>
            <a:endParaRPr sz="20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0"/>
          <p:cNvSpPr txBox="1">
            <a:spLocks noGrp="1"/>
          </p:cNvSpPr>
          <p:nvPr>
            <p:ph type="title"/>
          </p:nvPr>
        </p:nvSpPr>
        <p:spPr>
          <a:xfrm>
            <a:off x="2774424" y="179557"/>
            <a:ext cx="7200900" cy="1181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Calibri"/>
              <a:buNone/>
            </a:pPr>
            <a:r>
              <a:rPr lang="en-US" b="1">
                <a:solidFill>
                  <a:srgbClr val="674EA7"/>
                </a:solidFill>
                <a:latin typeface="Calibri"/>
                <a:ea typeface="Calibri"/>
                <a:cs typeface="Calibri"/>
                <a:sym typeface="Calibri"/>
              </a:rPr>
              <a:t>Assessment Implementation</a:t>
            </a:r>
            <a:endParaRPr>
              <a:solidFill>
                <a:srgbClr val="674EA7"/>
              </a:solidFill>
            </a:endParaRPr>
          </a:p>
        </p:txBody>
      </p:sp>
      <p:sp>
        <p:nvSpPr>
          <p:cNvPr id="539" name="Google Shape;539;p40"/>
          <p:cNvSpPr txBox="1">
            <a:spLocks noGrp="1"/>
          </p:cNvSpPr>
          <p:nvPr>
            <p:ph type="body" idx="1"/>
          </p:nvPr>
        </p:nvSpPr>
        <p:spPr>
          <a:xfrm>
            <a:off x="3131250" y="1360659"/>
            <a:ext cx="7200900" cy="42741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rgbClr val="000000"/>
              </a:buClr>
              <a:buSzPts val="2000"/>
              <a:buFont typeface="Noto Sans Symbols"/>
              <a:buChar char="▪"/>
            </a:pPr>
            <a:r>
              <a:rPr lang="en-US" sz="2000">
                <a:solidFill>
                  <a:srgbClr val="000000"/>
                </a:solidFill>
              </a:rPr>
              <a:t>Students are to work at their own pace. </a:t>
            </a:r>
            <a:endParaRPr sz="2000">
              <a:solidFill>
                <a:srgbClr val="000000"/>
              </a:solidFill>
            </a:endParaRPr>
          </a:p>
          <a:p>
            <a:pPr marL="742950" lvl="1" indent="-298450" algn="l" rtl="0">
              <a:lnSpc>
                <a:spcPct val="115000"/>
              </a:lnSpc>
              <a:spcBef>
                <a:spcPts val="360"/>
              </a:spcBef>
              <a:spcAft>
                <a:spcPts val="0"/>
              </a:spcAft>
              <a:buClr>
                <a:srgbClr val="000000"/>
              </a:buClr>
              <a:buSzPts val="2000"/>
              <a:buFont typeface="Noto Sans Symbols"/>
              <a:buChar char="▪"/>
            </a:pPr>
            <a:r>
              <a:rPr lang="en-US" sz="2000">
                <a:solidFill>
                  <a:srgbClr val="000000"/>
                </a:solidFill>
              </a:rPr>
              <a:t>Test Administrators may not specify the number of questions a student must answer during a test session.</a:t>
            </a:r>
            <a:br>
              <a:rPr lang="en-US" sz="2000">
                <a:solidFill>
                  <a:srgbClr val="000000"/>
                </a:solidFill>
              </a:rPr>
            </a:br>
            <a:br>
              <a:rPr lang="en-US" sz="2000">
                <a:solidFill>
                  <a:srgbClr val="000000"/>
                </a:solidFill>
              </a:rPr>
            </a:br>
            <a:endParaRPr sz="2000">
              <a:solidFill>
                <a:srgbClr val="000000"/>
              </a:solidFill>
            </a:endParaRPr>
          </a:p>
          <a:p>
            <a:pPr marL="342900" lvl="0" indent="-330200" algn="l" rtl="0">
              <a:lnSpc>
                <a:spcPct val="115000"/>
              </a:lnSpc>
              <a:spcBef>
                <a:spcPts val="440"/>
              </a:spcBef>
              <a:spcAft>
                <a:spcPts val="0"/>
              </a:spcAft>
              <a:buClr>
                <a:srgbClr val="000000"/>
              </a:buClr>
              <a:buSzPts val="2000"/>
              <a:buFont typeface="Noto Sans Symbols"/>
              <a:buChar char="▪"/>
            </a:pPr>
            <a:r>
              <a:rPr lang="en-US" sz="2000">
                <a:solidFill>
                  <a:srgbClr val="000000"/>
                </a:solidFill>
              </a:rPr>
              <a:t>The </a:t>
            </a:r>
            <a:r>
              <a:rPr lang="en-US" sz="2000">
                <a:solidFill>
                  <a:schemeClr val="dk2"/>
                </a:solidFill>
              </a:rPr>
              <a:t>ELA/Literacy Performance Task</a:t>
            </a:r>
            <a:r>
              <a:rPr lang="en-US" sz="2000">
                <a:solidFill>
                  <a:srgbClr val="000000"/>
                </a:solidFill>
              </a:rPr>
              <a:t> should be completed in </a:t>
            </a:r>
            <a:r>
              <a:rPr lang="en-US" sz="2000" u="sng">
                <a:solidFill>
                  <a:srgbClr val="000000"/>
                </a:solidFill>
              </a:rPr>
              <a:t>one </a:t>
            </a:r>
            <a:r>
              <a:rPr lang="en-US" sz="2000">
                <a:solidFill>
                  <a:srgbClr val="000000"/>
                </a:solidFill>
              </a:rPr>
              <a:t>or two sessions with students transitioning from segment 1 to at least beginning segment 2 in the 1</a:t>
            </a:r>
            <a:r>
              <a:rPr lang="en-US" sz="2000" baseline="30000">
                <a:solidFill>
                  <a:srgbClr val="000000"/>
                </a:solidFill>
              </a:rPr>
              <a:t>st</a:t>
            </a:r>
            <a:r>
              <a:rPr lang="en-US" sz="2000">
                <a:solidFill>
                  <a:srgbClr val="000000"/>
                </a:solidFill>
              </a:rPr>
              <a:t> session.</a:t>
            </a:r>
            <a:endParaRPr sz="2000">
              <a:solidFill>
                <a:srgbClr val="000000"/>
              </a:solidFill>
            </a:endParaRPr>
          </a:p>
          <a:p>
            <a:pPr marL="927100" lvl="1" indent="-215900" algn="l" rtl="0">
              <a:lnSpc>
                <a:spcPct val="115000"/>
              </a:lnSpc>
              <a:spcBef>
                <a:spcPts val="400"/>
              </a:spcBef>
              <a:spcAft>
                <a:spcPts val="0"/>
              </a:spcAft>
              <a:buClr>
                <a:schemeClr val="dk1"/>
              </a:buClr>
              <a:buSzPts val="2000"/>
              <a:buNone/>
            </a:pPr>
            <a:endParaRPr sz="2000">
              <a:solidFill>
                <a:srgbClr val="000000"/>
              </a:solidFill>
            </a:endParaRPr>
          </a:p>
          <a:p>
            <a:pPr marL="342900" lvl="0" indent="-342900" algn="l" rtl="0">
              <a:lnSpc>
                <a:spcPct val="115000"/>
              </a:lnSpc>
              <a:spcBef>
                <a:spcPts val="400"/>
              </a:spcBef>
              <a:spcAft>
                <a:spcPts val="0"/>
              </a:spcAft>
              <a:buClr>
                <a:srgbClr val="000000"/>
              </a:buClr>
              <a:buSzPts val="2000"/>
              <a:buFont typeface="Noto Sans Symbols"/>
              <a:buChar char="▪"/>
            </a:pPr>
            <a:r>
              <a:rPr lang="en-US" sz="2000">
                <a:solidFill>
                  <a:srgbClr val="000000"/>
                </a:solidFill>
              </a:rPr>
              <a:t>There will monitoring of Test Security and provision of Accommodations with site visits (More detail to follow)</a:t>
            </a:r>
            <a:endParaRPr sz="2000">
              <a:solidFill>
                <a:srgbClr val="000000"/>
              </a:solidFill>
            </a:endParaRPr>
          </a:p>
          <a:p>
            <a:pPr marL="342900" lvl="0" indent="-228600" algn="l" rtl="0">
              <a:lnSpc>
                <a:spcPct val="90000"/>
              </a:lnSpc>
              <a:spcBef>
                <a:spcPts val="360"/>
              </a:spcBef>
              <a:spcAft>
                <a:spcPts val="0"/>
              </a:spcAft>
              <a:buClr>
                <a:schemeClr val="dk1"/>
              </a:buClr>
              <a:buSzPts val="1800"/>
              <a:buNone/>
            </a:pPr>
            <a:endParaRPr sz="2000">
              <a:solidFill>
                <a:srgbClr val="000000"/>
              </a:solidFill>
              <a:latin typeface="Arial"/>
              <a:ea typeface="Arial"/>
              <a:cs typeface="Arial"/>
              <a:sym typeface="Arial"/>
            </a:endParaRPr>
          </a:p>
        </p:txBody>
      </p:sp>
      <p:pic>
        <p:nvPicPr>
          <p:cNvPr id="540" name="Google Shape;540;p40"/>
          <p:cNvPicPr preferRelativeResize="0"/>
          <p:nvPr/>
        </p:nvPicPr>
        <p:blipFill rotWithShape="1">
          <a:blip r:embed="rId3">
            <a:alphaModFix/>
          </a:blip>
          <a:srcRect/>
          <a:stretch/>
        </p:blipFill>
        <p:spPr>
          <a:xfrm>
            <a:off x="2510352" y="1360659"/>
            <a:ext cx="580136" cy="580136"/>
          </a:xfrm>
          <a:prstGeom prst="rect">
            <a:avLst/>
          </a:prstGeom>
          <a:noFill/>
          <a:ln>
            <a:noFill/>
          </a:ln>
        </p:spPr>
      </p:pic>
      <p:pic>
        <p:nvPicPr>
          <p:cNvPr id="541" name="Google Shape;541;p40"/>
          <p:cNvPicPr preferRelativeResize="0"/>
          <p:nvPr/>
        </p:nvPicPr>
        <p:blipFill rotWithShape="1">
          <a:blip r:embed="rId3">
            <a:alphaModFix/>
          </a:blip>
          <a:srcRect/>
          <a:stretch/>
        </p:blipFill>
        <p:spPr>
          <a:xfrm>
            <a:off x="2510347" y="5228072"/>
            <a:ext cx="580136" cy="580136"/>
          </a:xfrm>
          <a:prstGeom prst="rect">
            <a:avLst/>
          </a:prstGeom>
          <a:noFill/>
          <a:ln>
            <a:noFill/>
          </a:ln>
        </p:spPr>
      </p:pic>
      <p:pic>
        <p:nvPicPr>
          <p:cNvPr id="542" name="Google Shape;542;p40"/>
          <p:cNvPicPr preferRelativeResize="0"/>
          <p:nvPr/>
        </p:nvPicPr>
        <p:blipFill rotWithShape="1">
          <a:blip r:embed="rId4">
            <a:alphaModFix/>
          </a:blip>
          <a:srcRect/>
          <a:stretch/>
        </p:blipFill>
        <p:spPr>
          <a:xfrm rot="-1279056">
            <a:off x="1456795" y="3170104"/>
            <a:ext cx="1804527" cy="897765"/>
          </a:xfrm>
          <a:prstGeom prst="rect">
            <a:avLst/>
          </a:prstGeom>
          <a:noFill/>
          <a:ln>
            <a:noFill/>
          </a:ln>
        </p:spPr>
      </p:pic>
      <p:pic>
        <p:nvPicPr>
          <p:cNvPr id="543" name="Google Shape;543;p40"/>
          <p:cNvPicPr preferRelativeResize="0"/>
          <p:nvPr/>
        </p:nvPicPr>
        <p:blipFill rotWithShape="1">
          <a:blip r:embed="rId5">
            <a:alphaModFix/>
          </a:blip>
          <a:srcRect/>
          <a:stretch/>
        </p:blipFill>
        <p:spPr>
          <a:xfrm rot="964530">
            <a:off x="10439805" y="1270587"/>
            <a:ext cx="1381073" cy="972587"/>
          </a:xfrm>
          <a:prstGeom prst="rect">
            <a:avLst/>
          </a:prstGeom>
          <a:noFill/>
          <a:ln>
            <a:noFill/>
          </a:ln>
        </p:spPr>
      </p:pic>
      <p:pic>
        <p:nvPicPr>
          <p:cNvPr id="544" name="Google Shape;544;p40"/>
          <p:cNvPicPr preferRelativeResize="0"/>
          <p:nvPr/>
        </p:nvPicPr>
        <p:blipFill rotWithShape="1">
          <a:blip r:embed="rId6">
            <a:alphaModFix/>
          </a:blip>
          <a:srcRect/>
          <a:stretch/>
        </p:blipFill>
        <p:spPr>
          <a:xfrm rot="1126770">
            <a:off x="10268397" y="4615914"/>
            <a:ext cx="1723887" cy="10043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1"/>
          <p:cNvSpPr txBox="1">
            <a:spLocks noGrp="1"/>
          </p:cNvSpPr>
          <p:nvPr>
            <p:ph type="title"/>
          </p:nvPr>
        </p:nvSpPr>
        <p:spPr>
          <a:xfrm>
            <a:off x="1724430" y="195420"/>
            <a:ext cx="9932581"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rPr>
              <a:t>Smarter  Balanced Summative </a:t>
            </a:r>
            <a:br>
              <a:rPr lang="en-US" b="1">
                <a:solidFill>
                  <a:srgbClr val="674EA7"/>
                </a:solidFill>
              </a:rPr>
            </a:br>
            <a:r>
              <a:rPr lang="en-US" b="1">
                <a:solidFill>
                  <a:srgbClr val="674EA7"/>
                </a:solidFill>
              </a:rPr>
              <a:t>ELA/Literacy and Mathematics Participation</a:t>
            </a:r>
            <a:endParaRPr>
              <a:solidFill>
                <a:srgbClr val="674EA7"/>
              </a:solidFill>
            </a:endParaRPr>
          </a:p>
        </p:txBody>
      </p:sp>
      <p:sp>
        <p:nvSpPr>
          <p:cNvPr id="551" name="Google Shape;551;p41"/>
          <p:cNvSpPr txBox="1">
            <a:spLocks noGrp="1"/>
          </p:cNvSpPr>
          <p:nvPr>
            <p:ph type="body" idx="1"/>
          </p:nvPr>
        </p:nvSpPr>
        <p:spPr>
          <a:xfrm>
            <a:off x="1376225" y="1370725"/>
            <a:ext cx="10629000" cy="4940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800"/>
              <a:buNone/>
            </a:pPr>
            <a:r>
              <a:rPr lang="en-US" sz="2000">
                <a:solidFill>
                  <a:srgbClr val="000000"/>
                </a:solidFill>
              </a:rPr>
              <a:t>All students enrolled in grades 3–8 and 11 are required to participate in the Smarter Balanced ELA/Literacy and Mathematics Assessments except:</a:t>
            </a:r>
            <a:endParaRPr sz="2000">
              <a:solidFill>
                <a:srgbClr val="000000"/>
              </a:solidFill>
            </a:endParaRPr>
          </a:p>
          <a:p>
            <a:pPr marL="571500" lvl="0" indent="-342900" algn="l" rtl="0">
              <a:lnSpc>
                <a:spcPct val="115000"/>
              </a:lnSpc>
              <a:spcBef>
                <a:spcPts val="360"/>
              </a:spcBef>
              <a:spcAft>
                <a:spcPts val="0"/>
              </a:spcAft>
              <a:buClr>
                <a:srgbClr val="000000"/>
              </a:buClr>
              <a:buSzPts val="1800"/>
              <a:buChar char="•"/>
            </a:pPr>
            <a:r>
              <a:rPr lang="en-US" sz="1800">
                <a:solidFill>
                  <a:srgbClr val="000000"/>
                </a:solidFill>
              </a:rPr>
              <a:t>Students with the most significant cognitive disabilities who meet the criteria for the HSA-Alternate Assessments.</a:t>
            </a:r>
            <a:endParaRPr sz="1800">
              <a:solidFill>
                <a:srgbClr val="000000"/>
              </a:solidFill>
            </a:endParaRPr>
          </a:p>
          <a:p>
            <a:pPr marL="571500" lvl="0" indent="-342900" algn="l" rtl="0">
              <a:lnSpc>
                <a:spcPct val="115000"/>
              </a:lnSpc>
              <a:spcBef>
                <a:spcPts val="360"/>
              </a:spcBef>
              <a:spcAft>
                <a:spcPts val="0"/>
              </a:spcAft>
              <a:buClr>
                <a:srgbClr val="000000"/>
              </a:buClr>
              <a:buSzPts val="1800"/>
              <a:buChar char="•"/>
            </a:pPr>
            <a:r>
              <a:rPr lang="en-US" sz="1800">
                <a:solidFill>
                  <a:srgbClr val="000000"/>
                </a:solidFill>
              </a:rPr>
              <a:t>ELL program students who first enrolled in a U.S. school this school year are not required to take the ELA/Literacy Assessment </a:t>
            </a:r>
            <a:r>
              <a:rPr lang="en-US" sz="1800" b="1">
                <a:solidFill>
                  <a:srgbClr val="000000"/>
                </a:solidFill>
              </a:rPr>
              <a:t>if </a:t>
            </a:r>
            <a:r>
              <a:rPr lang="en-US" sz="1800">
                <a:solidFill>
                  <a:srgbClr val="000000"/>
                </a:solidFill>
              </a:rPr>
              <a:t>they complete the WIDA Access. </a:t>
            </a:r>
            <a:r>
              <a:rPr lang="en-US" sz="1800" b="1">
                <a:solidFill>
                  <a:srgbClr val="000000"/>
                </a:solidFill>
              </a:rPr>
              <a:t>This only applies to ELA.</a:t>
            </a:r>
            <a:endParaRPr sz="1800">
              <a:solidFill>
                <a:srgbClr val="000000"/>
              </a:solidFill>
            </a:endParaRPr>
          </a:p>
          <a:p>
            <a:pPr marL="571500" lvl="0" indent="-342900" algn="l" rtl="0">
              <a:lnSpc>
                <a:spcPct val="115000"/>
              </a:lnSpc>
              <a:spcBef>
                <a:spcPts val="360"/>
              </a:spcBef>
              <a:spcAft>
                <a:spcPts val="0"/>
              </a:spcAft>
              <a:buClr>
                <a:srgbClr val="000000"/>
              </a:buClr>
              <a:buSzPts val="1800"/>
              <a:buChar char="•"/>
            </a:pPr>
            <a:r>
              <a:rPr lang="en-US" sz="1800">
                <a:solidFill>
                  <a:srgbClr val="000000"/>
                </a:solidFill>
              </a:rPr>
              <a:t>Home-schooled students may take the Smarter Balanced and HSA Science Assessments at least once at the request of their parents. </a:t>
            </a:r>
            <a:endParaRPr sz="1800">
              <a:solidFill>
                <a:srgbClr val="000000"/>
              </a:solidFill>
            </a:endParaRPr>
          </a:p>
          <a:p>
            <a:pPr marL="1828800" lvl="2" indent="-330200" algn="l" rtl="0">
              <a:lnSpc>
                <a:spcPct val="115000"/>
              </a:lnSpc>
              <a:spcBef>
                <a:spcPts val="320"/>
              </a:spcBef>
              <a:spcAft>
                <a:spcPts val="0"/>
              </a:spcAft>
              <a:buClr>
                <a:srgbClr val="000000"/>
              </a:buClr>
              <a:buSzPts val="1600"/>
              <a:buChar char="›"/>
            </a:pPr>
            <a:r>
              <a:rPr lang="en-US" sz="1600">
                <a:solidFill>
                  <a:srgbClr val="000000"/>
                </a:solidFill>
              </a:rPr>
              <a:t>NOTE: Schools must send a letter to parents/guardians informing them of the testing and inviting them to have their child(ren) tested. The family is responsible for responding if they would like their child(ren) “courtesy tested”.</a:t>
            </a:r>
            <a:endParaRPr sz="1600">
              <a:solidFill>
                <a:srgbClr val="000000"/>
              </a:solidFill>
            </a:endParaRPr>
          </a:p>
          <a:p>
            <a:pPr marL="571500" lvl="0" indent="-342900" algn="l" rtl="0">
              <a:lnSpc>
                <a:spcPct val="115000"/>
              </a:lnSpc>
              <a:spcBef>
                <a:spcPts val="360"/>
              </a:spcBef>
              <a:spcAft>
                <a:spcPts val="0"/>
              </a:spcAft>
              <a:buClr>
                <a:srgbClr val="000000"/>
              </a:buClr>
              <a:buSzPts val="1800"/>
              <a:buChar char="•"/>
            </a:pPr>
            <a:r>
              <a:rPr lang="en-US" sz="1800">
                <a:solidFill>
                  <a:srgbClr val="000000"/>
                </a:solidFill>
              </a:rPr>
              <a:t>Students who have a significant medical emergency, are receiving services at an </a:t>
            </a:r>
            <a:r>
              <a:rPr lang="en-US" sz="1800" u="sng">
                <a:solidFill>
                  <a:srgbClr val="000000"/>
                </a:solidFill>
              </a:rPr>
              <a:t>out-of-state</a:t>
            </a:r>
            <a:r>
              <a:rPr lang="en-US" sz="1800">
                <a:solidFill>
                  <a:srgbClr val="000000"/>
                </a:solidFill>
              </a:rPr>
              <a:t> residential program or meet the requirements of Regulation 4140, Exceptions to Compulsory School Attendance, are exempt for testing. Submit the Medical Emergency form to the Assessment Section.</a:t>
            </a:r>
            <a:endParaRPr sz="1800">
              <a:solidFill>
                <a:srgbClr val="000000"/>
              </a:solidFill>
            </a:endParaRPr>
          </a:p>
          <a:p>
            <a:pPr marL="342900" lvl="0" indent="-228600" algn="l" rtl="0">
              <a:lnSpc>
                <a:spcPct val="90000"/>
              </a:lnSpc>
              <a:spcBef>
                <a:spcPts val="360"/>
              </a:spcBef>
              <a:spcAft>
                <a:spcPts val="0"/>
              </a:spcAft>
              <a:buClr>
                <a:schemeClr val="dk1"/>
              </a:buClr>
              <a:buSzPts val="1800"/>
              <a:buNone/>
            </a:pPr>
            <a:endParaRPr sz="20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2"/>
          <p:cNvSpPr txBox="1">
            <a:spLocks noGrp="1"/>
          </p:cNvSpPr>
          <p:nvPr>
            <p:ph type="title"/>
          </p:nvPr>
        </p:nvSpPr>
        <p:spPr>
          <a:xfrm>
            <a:off x="1557491" y="0"/>
            <a:ext cx="7833584"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Calibri"/>
              <a:buNone/>
            </a:pPr>
            <a:r>
              <a:rPr lang="en-US" b="1">
                <a:solidFill>
                  <a:srgbClr val="674EA7"/>
                </a:solidFill>
                <a:latin typeface="Calibri"/>
                <a:ea typeface="Calibri"/>
                <a:cs typeface="Calibri"/>
                <a:sym typeface="Calibri"/>
              </a:rPr>
              <a:t>Administration Tips </a:t>
            </a:r>
            <a:endParaRPr>
              <a:solidFill>
                <a:srgbClr val="674EA7"/>
              </a:solidFill>
            </a:endParaRPr>
          </a:p>
        </p:txBody>
      </p:sp>
      <p:sp>
        <p:nvSpPr>
          <p:cNvPr id="557" name="Google Shape;557;p42"/>
          <p:cNvSpPr txBox="1">
            <a:spLocks noGrp="1"/>
          </p:cNvSpPr>
          <p:nvPr>
            <p:ph type="body" idx="1"/>
          </p:nvPr>
        </p:nvSpPr>
        <p:spPr>
          <a:xfrm>
            <a:off x="1754225" y="928900"/>
            <a:ext cx="7991400" cy="46581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Schools may test students at any time during school hours.</a:t>
            </a:r>
            <a:endParaRPr sz="2000">
              <a:solidFill>
                <a:srgbClr val="000000"/>
              </a:solidFill>
            </a:endParaRPr>
          </a:p>
          <a:p>
            <a:pPr marL="342900" lvl="0" indent="-342900" algn="l" rtl="0">
              <a:lnSpc>
                <a:spcPct val="115000"/>
              </a:lnSpc>
              <a:spcBef>
                <a:spcPts val="100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Students may take the interim assessments multiple times but can take the summative assessments only once!</a:t>
            </a:r>
            <a:endParaRPr sz="2000">
              <a:solidFill>
                <a:srgbClr val="000000"/>
              </a:solidFill>
              <a:latin typeface="Arial"/>
              <a:ea typeface="Arial"/>
              <a:cs typeface="Arial"/>
              <a:sym typeface="Arial"/>
            </a:endParaRPr>
          </a:p>
          <a:p>
            <a:pPr marL="1371600" lvl="0" indent="0" algn="l" rtl="0">
              <a:lnSpc>
                <a:spcPct val="115000"/>
              </a:lnSpc>
              <a:spcBef>
                <a:spcPts val="400"/>
              </a:spcBef>
              <a:spcAft>
                <a:spcPts val="0"/>
              </a:spcAft>
              <a:buNone/>
            </a:pPr>
            <a:r>
              <a:rPr lang="en-US" sz="1600">
                <a:solidFill>
                  <a:srgbClr val="000000"/>
                </a:solidFill>
              </a:rPr>
              <a:t>(Students in grades 5 and 8 have 2 opportunities)</a:t>
            </a:r>
            <a:endParaRPr sz="1600">
              <a:solidFill>
                <a:srgbClr val="000000"/>
              </a:solidFill>
            </a:endParaRPr>
          </a:p>
          <a:p>
            <a:pPr marL="685800" lvl="4" indent="0" algn="l" rtl="0">
              <a:lnSpc>
                <a:spcPct val="115000"/>
              </a:lnSpc>
              <a:spcBef>
                <a:spcPts val="1000"/>
              </a:spcBef>
              <a:spcAft>
                <a:spcPts val="0"/>
              </a:spcAft>
              <a:buClr>
                <a:srgbClr val="1CADE4"/>
              </a:buClr>
              <a:buSzPts val="2000"/>
              <a:buNone/>
            </a:pPr>
            <a:r>
              <a:rPr lang="en-US" sz="2000">
                <a:solidFill>
                  <a:srgbClr val="000000"/>
                </a:solidFill>
                <a:latin typeface="Arial"/>
                <a:ea typeface="Arial"/>
                <a:cs typeface="Arial"/>
                <a:sym typeface="Arial"/>
              </a:rPr>
              <a:t>Interim and </a:t>
            </a:r>
            <a:r>
              <a:rPr lang="en-US" sz="2000" u="sng">
                <a:solidFill>
                  <a:srgbClr val="000000"/>
                </a:solidFill>
                <a:latin typeface="Arial"/>
                <a:ea typeface="Arial"/>
                <a:cs typeface="Arial"/>
                <a:sym typeface="Arial"/>
              </a:rPr>
              <a:t>Summative</a:t>
            </a:r>
            <a:r>
              <a:rPr lang="en-US" sz="2000">
                <a:solidFill>
                  <a:srgbClr val="000000"/>
                </a:solidFill>
                <a:latin typeface="Arial"/>
                <a:ea typeface="Arial"/>
                <a:cs typeface="Arial"/>
                <a:sym typeface="Arial"/>
              </a:rPr>
              <a:t> results will only be found in Centralized Reporting System (CRS). Past results are in the ORS.</a:t>
            </a:r>
            <a:endParaRPr sz="2000">
              <a:solidFill>
                <a:srgbClr val="000000"/>
              </a:solidFill>
              <a:latin typeface="Arial"/>
              <a:ea typeface="Arial"/>
              <a:cs typeface="Arial"/>
              <a:sym typeface="Arial"/>
            </a:endParaRPr>
          </a:p>
          <a:p>
            <a:pPr marL="342900" lvl="0" indent="-342900" algn="l" rtl="0">
              <a:lnSpc>
                <a:spcPct val="115000"/>
              </a:lnSpc>
              <a:spcBef>
                <a:spcPts val="100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Ensure that each student receives their own test ticket and verify prior to the student logging in.</a:t>
            </a:r>
            <a:endParaRPr sz="2000">
              <a:solidFill>
                <a:srgbClr val="000000"/>
              </a:solidFill>
            </a:endParaRPr>
          </a:p>
          <a:p>
            <a:pPr marL="342900" lvl="0" indent="-342900" algn="l" rtl="0">
              <a:lnSpc>
                <a:spcPct val="115000"/>
              </a:lnSpc>
              <a:spcBef>
                <a:spcPts val="1000"/>
              </a:spcBef>
              <a:spcAft>
                <a:spcPts val="1000"/>
              </a:spcAft>
              <a:buClr>
                <a:srgbClr val="000000"/>
              </a:buClr>
              <a:buSzPts val="2000"/>
              <a:buFont typeface="Noto Sans Symbols"/>
              <a:buChar char="❖"/>
            </a:pPr>
            <a:r>
              <a:rPr lang="en-US" sz="2000">
                <a:solidFill>
                  <a:srgbClr val="000000"/>
                </a:solidFill>
                <a:latin typeface="Arial"/>
                <a:ea typeface="Arial"/>
                <a:cs typeface="Arial"/>
                <a:sym typeface="Arial"/>
              </a:rPr>
              <a:t>Assessments are not timed, however students who are not making an effort to complete the test do not need to be offered additional testing sessions.</a:t>
            </a:r>
            <a:endParaRPr sz="2000">
              <a:solidFill>
                <a:srgbClr val="000000"/>
              </a:solidFill>
              <a:latin typeface="Arial"/>
              <a:ea typeface="Arial"/>
              <a:cs typeface="Arial"/>
              <a:sym typeface="Arial"/>
            </a:endParaRPr>
          </a:p>
        </p:txBody>
      </p:sp>
      <p:pic>
        <p:nvPicPr>
          <p:cNvPr id="558" name="Google Shape;558;p42"/>
          <p:cNvPicPr preferRelativeResize="0"/>
          <p:nvPr/>
        </p:nvPicPr>
        <p:blipFill rotWithShape="1">
          <a:blip r:embed="rId3">
            <a:alphaModFix/>
          </a:blip>
          <a:srcRect/>
          <a:stretch/>
        </p:blipFill>
        <p:spPr>
          <a:xfrm>
            <a:off x="1854077" y="2757659"/>
            <a:ext cx="494030" cy="494030"/>
          </a:xfrm>
          <a:prstGeom prst="rect">
            <a:avLst/>
          </a:prstGeom>
          <a:noFill/>
          <a:ln>
            <a:noFill/>
          </a:ln>
        </p:spPr>
      </p:pic>
      <p:pic>
        <p:nvPicPr>
          <p:cNvPr id="559" name="Google Shape;559;p42"/>
          <p:cNvPicPr preferRelativeResize="0"/>
          <p:nvPr/>
        </p:nvPicPr>
        <p:blipFill rotWithShape="1">
          <a:blip r:embed="rId4">
            <a:alphaModFix/>
          </a:blip>
          <a:srcRect/>
          <a:stretch/>
        </p:blipFill>
        <p:spPr>
          <a:xfrm rot="997301">
            <a:off x="9794571" y="1418076"/>
            <a:ext cx="2014932" cy="21075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title"/>
          </p:nvPr>
        </p:nvSpPr>
        <p:spPr>
          <a:xfrm>
            <a:off x="1575800" y="154797"/>
            <a:ext cx="9782700" cy="977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800"/>
              <a:buNone/>
            </a:pPr>
            <a:r>
              <a:rPr lang="en-US" b="1"/>
              <a:t>Agenda: Day 2</a:t>
            </a:r>
            <a:endParaRPr b="1"/>
          </a:p>
        </p:txBody>
      </p:sp>
      <p:sp>
        <p:nvSpPr>
          <p:cNvPr id="179" name="Google Shape;179;p7"/>
          <p:cNvSpPr txBox="1">
            <a:spLocks noGrp="1"/>
          </p:cNvSpPr>
          <p:nvPr>
            <p:ph type="body" idx="1"/>
          </p:nvPr>
        </p:nvSpPr>
        <p:spPr>
          <a:xfrm>
            <a:off x="1496675" y="1458175"/>
            <a:ext cx="9782700" cy="35076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400"/>
              </a:spcBef>
              <a:spcAft>
                <a:spcPts val="0"/>
              </a:spcAft>
              <a:buClr>
                <a:srgbClr val="000000"/>
              </a:buClr>
              <a:buSzPts val="1800"/>
              <a:buChar char="●"/>
            </a:pPr>
            <a:r>
              <a:rPr lang="en-US">
                <a:solidFill>
                  <a:srgbClr val="000000"/>
                </a:solidFill>
              </a:rPr>
              <a:t>Accessibility and Accommodations</a:t>
            </a:r>
            <a:endParaRPr>
              <a:solidFill>
                <a:srgbClr val="000000"/>
              </a:solidFill>
            </a:endParaRPr>
          </a:p>
          <a:p>
            <a:pPr marL="457200" lvl="0" indent="-342900" algn="l" rtl="0">
              <a:lnSpc>
                <a:spcPct val="90000"/>
              </a:lnSpc>
              <a:spcBef>
                <a:spcPts val="1400"/>
              </a:spcBef>
              <a:spcAft>
                <a:spcPts val="0"/>
              </a:spcAft>
              <a:buClr>
                <a:srgbClr val="000000"/>
              </a:buClr>
              <a:buSzPts val="1800"/>
              <a:buChar char="●"/>
            </a:pPr>
            <a:r>
              <a:rPr lang="en-US">
                <a:solidFill>
                  <a:srgbClr val="000000"/>
                </a:solidFill>
              </a:rPr>
              <a:t>Administering the Tests</a:t>
            </a:r>
            <a:endParaRPr>
              <a:solidFill>
                <a:srgbClr val="000000"/>
              </a:solidFill>
            </a:endParaRPr>
          </a:p>
          <a:p>
            <a:pPr marL="457200" lvl="0" indent="-342900" algn="l" rtl="0">
              <a:lnSpc>
                <a:spcPct val="90000"/>
              </a:lnSpc>
              <a:spcBef>
                <a:spcPts val="1400"/>
              </a:spcBef>
              <a:spcAft>
                <a:spcPts val="0"/>
              </a:spcAft>
              <a:buClr>
                <a:srgbClr val="000000"/>
              </a:buClr>
              <a:buSzPts val="1800"/>
              <a:buChar char="●"/>
            </a:pPr>
            <a:r>
              <a:rPr lang="en-US">
                <a:solidFill>
                  <a:srgbClr val="000000"/>
                </a:solidFill>
              </a:rPr>
              <a:t>Test Security</a:t>
            </a:r>
            <a:endParaRPr>
              <a:solidFill>
                <a:srgbClr val="000000"/>
              </a:solidFill>
            </a:endParaRPr>
          </a:p>
          <a:p>
            <a:pPr marL="457200" lvl="0" indent="-342900" algn="l" rtl="0">
              <a:lnSpc>
                <a:spcPct val="90000"/>
              </a:lnSpc>
              <a:spcBef>
                <a:spcPts val="1400"/>
              </a:spcBef>
              <a:spcAft>
                <a:spcPts val="0"/>
              </a:spcAft>
              <a:buClr>
                <a:srgbClr val="000000"/>
              </a:buClr>
              <a:buSzPts val="1800"/>
              <a:buChar char="●"/>
            </a:pPr>
            <a:r>
              <a:rPr lang="en-US">
                <a:solidFill>
                  <a:srgbClr val="000000"/>
                </a:solidFill>
              </a:rPr>
              <a:t>The Centralized Reporting System</a:t>
            </a:r>
            <a:endParaRPr>
              <a:solidFill>
                <a:srgbClr val="000000"/>
              </a:solidFill>
            </a:endParaRPr>
          </a:p>
          <a:p>
            <a:pPr marL="457200" lvl="0" indent="-342900" algn="l" rtl="0">
              <a:lnSpc>
                <a:spcPct val="90000"/>
              </a:lnSpc>
              <a:spcBef>
                <a:spcPts val="1400"/>
              </a:spcBef>
              <a:spcAft>
                <a:spcPts val="0"/>
              </a:spcAft>
              <a:buClr>
                <a:srgbClr val="000000"/>
              </a:buClr>
              <a:buSzPts val="1800"/>
              <a:buChar char="●"/>
            </a:pPr>
            <a:r>
              <a:rPr lang="en-US">
                <a:solidFill>
                  <a:srgbClr val="000000"/>
                </a:solidFill>
              </a:rPr>
              <a:t>Interim Assessment and Tool for Teachers (formerly the Digital Library) Updates</a:t>
            </a:r>
            <a:endParaRPr>
              <a:solidFill>
                <a:srgbClr val="000000"/>
              </a:solidFill>
            </a:endParaRPr>
          </a:p>
        </p:txBody>
      </p:sp>
      <p:pic>
        <p:nvPicPr>
          <p:cNvPr id="180" name="Google Shape;180;p7"/>
          <p:cNvPicPr preferRelativeResize="0"/>
          <p:nvPr/>
        </p:nvPicPr>
        <p:blipFill>
          <a:blip r:embed="rId3">
            <a:alphaModFix/>
          </a:blip>
          <a:stretch>
            <a:fillRect/>
          </a:stretch>
        </p:blipFill>
        <p:spPr>
          <a:xfrm rot="1013580">
            <a:off x="8276193" y="838719"/>
            <a:ext cx="3565425" cy="29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3"/>
          <p:cNvSpPr txBox="1">
            <a:spLocks noGrp="1"/>
          </p:cNvSpPr>
          <p:nvPr>
            <p:ph type="title"/>
          </p:nvPr>
        </p:nvSpPr>
        <p:spPr>
          <a:xfrm>
            <a:off x="2523350" y="328614"/>
            <a:ext cx="6531546" cy="10572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More Administration Tips </a:t>
            </a:r>
            <a:endParaRPr>
              <a:solidFill>
                <a:srgbClr val="674EA7"/>
              </a:solidFill>
            </a:endParaRPr>
          </a:p>
        </p:txBody>
      </p:sp>
      <p:sp>
        <p:nvSpPr>
          <p:cNvPr id="565" name="Google Shape;565;p43"/>
          <p:cNvSpPr txBox="1">
            <a:spLocks noGrp="1"/>
          </p:cNvSpPr>
          <p:nvPr>
            <p:ph type="body" idx="1"/>
          </p:nvPr>
        </p:nvSpPr>
        <p:spPr>
          <a:xfrm>
            <a:off x="1947675" y="1399175"/>
            <a:ext cx="8010600" cy="47823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rgbClr val="000000"/>
              </a:buClr>
              <a:buSzPts val="2000"/>
              <a:buFont typeface="Noto Sans Symbols"/>
              <a:buChar char="❖"/>
            </a:pPr>
            <a:r>
              <a:rPr lang="en-US" sz="2000">
                <a:solidFill>
                  <a:srgbClr val="000000"/>
                </a:solidFill>
              </a:rPr>
              <a:t>Students can be tested in any room that provides a quiet environment free of distractions where other students are not participating in learning activities including not doing homework or accessing the internet.</a:t>
            </a:r>
            <a:endParaRPr sz="2000">
              <a:solidFill>
                <a:srgbClr val="000000"/>
              </a:solidFill>
            </a:endParaRPr>
          </a:p>
          <a:p>
            <a:pPr marL="342900" lvl="0" indent="-342900" algn="l" rtl="0">
              <a:lnSpc>
                <a:spcPct val="115000"/>
              </a:lnSpc>
              <a:spcBef>
                <a:spcPts val="1000"/>
              </a:spcBef>
              <a:spcAft>
                <a:spcPts val="0"/>
              </a:spcAft>
              <a:buClr>
                <a:srgbClr val="000000"/>
              </a:buClr>
              <a:buSzPts val="2000"/>
              <a:buFont typeface="Noto Sans Symbols"/>
              <a:buChar char="❖"/>
            </a:pPr>
            <a:r>
              <a:rPr lang="en-US" sz="2000">
                <a:solidFill>
                  <a:srgbClr val="000000"/>
                </a:solidFill>
              </a:rPr>
              <a:t>Remember that the script must be followed exactly and used each time a test is administered except when students are designated for the Simplified Directions.</a:t>
            </a:r>
            <a:endParaRPr sz="2000">
              <a:solidFill>
                <a:srgbClr val="000000"/>
              </a:solidFill>
            </a:endParaRPr>
          </a:p>
          <a:p>
            <a:pPr marL="342900" lvl="0" indent="-342900" algn="l" rtl="0">
              <a:lnSpc>
                <a:spcPct val="115000"/>
              </a:lnSpc>
              <a:spcBef>
                <a:spcPts val="1000"/>
              </a:spcBef>
              <a:spcAft>
                <a:spcPts val="0"/>
              </a:spcAft>
              <a:buClr>
                <a:srgbClr val="000000"/>
              </a:buClr>
              <a:buSzPts val="2000"/>
              <a:buFont typeface="Noto Sans Symbols"/>
              <a:buChar char="❖"/>
            </a:pPr>
            <a:r>
              <a:rPr lang="en-US" sz="2000">
                <a:solidFill>
                  <a:srgbClr val="000000"/>
                </a:solidFill>
              </a:rPr>
              <a:t>Collect or ensure that all electronic devices are put away in backpacks and placed under their desk.</a:t>
            </a:r>
            <a:endParaRPr sz="2000">
              <a:solidFill>
                <a:srgbClr val="000000"/>
              </a:solidFill>
            </a:endParaRPr>
          </a:p>
          <a:p>
            <a:pPr marL="342900" lvl="0" indent="-342900" algn="l" rtl="0">
              <a:lnSpc>
                <a:spcPct val="115000"/>
              </a:lnSpc>
              <a:spcBef>
                <a:spcPts val="1000"/>
              </a:spcBef>
              <a:spcAft>
                <a:spcPts val="0"/>
              </a:spcAft>
              <a:buClr>
                <a:srgbClr val="000000"/>
              </a:buClr>
              <a:buSzPts val="2000"/>
              <a:buFont typeface="Noto Sans Symbols"/>
              <a:buChar char="❖"/>
            </a:pPr>
            <a:r>
              <a:rPr lang="en-US" sz="2000">
                <a:solidFill>
                  <a:srgbClr val="000000"/>
                </a:solidFill>
              </a:rPr>
              <a:t>Remember to write the Test Session ID on a spreadsheet daily in case you need to refer to it.</a:t>
            </a:r>
            <a:endParaRPr sz="2000">
              <a:solidFill>
                <a:srgbClr val="000000"/>
              </a:solidFill>
            </a:endParaRPr>
          </a:p>
          <a:p>
            <a:pPr marL="342900" lvl="0" indent="-342900" algn="l" rtl="0">
              <a:lnSpc>
                <a:spcPct val="115000"/>
              </a:lnSpc>
              <a:spcBef>
                <a:spcPts val="1000"/>
              </a:spcBef>
              <a:spcAft>
                <a:spcPts val="0"/>
              </a:spcAft>
              <a:buClr>
                <a:srgbClr val="000000"/>
              </a:buClr>
              <a:buSzPts val="2000"/>
              <a:buFont typeface="Noto Sans Symbols"/>
              <a:buChar char="❖"/>
            </a:pPr>
            <a:r>
              <a:rPr lang="en-US" sz="2000">
                <a:solidFill>
                  <a:srgbClr val="000000"/>
                </a:solidFill>
              </a:rPr>
              <a:t>No food or drink allowed in the testing environment.</a:t>
            </a:r>
            <a:endParaRPr sz="2000">
              <a:solidFill>
                <a:srgbClr val="000000"/>
              </a:solidFill>
            </a:endParaRPr>
          </a:p>
          <a:p>
            <a:pPr marL="342900" lvl="0" indent="-139700" algn="l" rtl="0">
              <a:lnSpc>
                <a:spcPct val="115000"/>
              </a:lnSpc>
              <a:spcBef>
                <a:spcPts val="1000"/>
              </a:spcBef>
              <a:spcAft>
                <a:spcPts val="1000"/>
              </a:spcAft>
              <a:buClr>
                <a:schemeClr val="dk1"/>
              </a:buClr>
              <a:buSzPts val="3200"/>
              <a:buNone/>
            </a:pPr>
            <a:endParaRPr sz="2000"/>
          </a:p>
        </p:txBody>
      </p:sp>
      <p:pic>
        <p:nvPicPr>
          <p:cNvPr id="566" name="Google Shape;566;p43"/>
          <p:cNvPicPr preferRelativeResize="0"/>
          <p:nvPr/>
        </p:nvPicPr>
        <p:blipFill rotWithShape="1">
          <a:blip r:embed="rId3">
            <a:alphaModFix/>
          </a:blip>
          <a:srcRect/>
          <a:stretch/>
        </p:blipFill>
        <p:spPr>
          <a:xfrm>
            <a:off x="9927387" y="4685300"/>
            <a:ext cx="1782349" cy="1246019"/>
          </a:xfrm>
          <a:prstGeom prst="rect">
            <a:avLst/>
          </a:prstGeom>
          <a:noFill/>
          <a:ln>
            <a:noFill/>
          </a:ln>
        </p:spPr>
      </p:pic>
      <p:pic>
        <p:nvPicPr>
          <p:cNvPr id="567" name="Google Shape;567;p43"/>
          <p:cNvPicPr preferRelativeResize="0"/>
          <p:nvPr/>
        </p:nvPicPr>
        <p:blipFill rotWithShape="1">
          <a:blip r:embed="rId4">
            <a:alphaModFix/>
          </a:blip>
          <a:srcRect/>
          <a:stretch/>
        </p:blipFill>
        <p:spPr>
          <a:xfrm>
            <a:off x="1308755" y="5666370"/>
            <a:ext cx="579755" cy="579755"/>
          </a:xfrm>
          <a:prstGeom prst="rect">
            <a:avLst/>
          </a:prstGeom>
          <a:noFill/>
          <a:ln>
            <a:noFill/>
          </a:ln>
        </p:spPr>
      </p:pic>
      <p:pic>
        <p:nvPicPr>
          <p:cNvPr id="568" name="Google Shape;568;p43"/>
          <p:cNvPicPr preferRelativeResize="0"/>
          <p:nvPr/>
        </p:nvPicPr>
        <p:blipFill rotWithShape="1">
          <a:blip r:embed="rId5">
            <a:alphaModFix/>
          </a:blip>
          <a:srcRect/>
          <a:stretch/>
        </p:blipFill>
        <p:spPr>
          <a:xfrm rot="997322">
            <a:off x="9812310" y="251369"/>
            <a:ext cx="2012481" cy="1745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4"/>
          <p:cNvSpPr txBox="1">
            <a:spLocks noGrp="1"/>
          </p:cNvSpPr>
          <p:nvPr>
            <p:ph type="title"/>
          </p:nvPr>
        </p:nvSpPr>
        <p:spPr>
          <a:xfrm>
            <a:off x="1650004" y="300038"/>
            <a:ext cx="8856920"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Test Expiration</a:t>
            </a:r>
            <a:endParaRPr>
              <a:solidFill>
                <a:srgbClr val="674EA7"/>
              </a:solidFill>
            </a:endParaRPr>
          </a:p>
        </p:txBody>
      </p:sp>
      <p:sp>
        <p:nvSpPr>
          <p:cNvPr id="574" name="Google Shape;574;p44"/>
          <p:cNvSpPr txBox="1">
            <a:spLocks noGrp="1"/>
          </p:cNvSpPr>
          <p:nvPr>
            <p:ph type="body" idx="1"/>
          </p:nvPr>
        </p:nvSpPr>
        <p:spPr>
          <a:xfrm>
            <a:off x="2603750" y="1780402"/>
            <a:ext cx="7200900" cy="311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50"/>
              <a:buNone/>
            </a:pPr>
            <a:r>
              <a:rPr lang="en-US" sz="2000" b="1">
                <a:solidFill>
                  <a:srgbClr val="000000"/>
                </a:solidFill>
              </a:rPr>
              <a:t>Computer Adaptive Test (CAT) (including Science and EOCs)</a:t>
            </a:r>
            <a:endParaRPr sz="2000">
              <a:solidFill>
                <a:srgbClr val="000000"/>
              </a:solidFill>
            </a:endParaRPr>
          </a:p>
          <a:p>
            <a:pPr marL="457200" lvl="0" indent="-457200" algn="l" rtl="0">
              <a:lnSpc>
                <a:spcPct val="100000"/>
              </a:lnSpc>
              <a:spcBef>
                <a:spcPts val="370"/>
              </a:spcBef>
              <a:spcAft>
                <a:spcPts val="0"/>
              </a:spcAft>
              <a:buClr>
                <a:schemeClr val="dk1"/>
              </a:buClr>
              <a:buSzPts val="1850"/>
              <a:buNone/>
            </a:pPr>
            <a:r>
              <a:rPr lang="en-US" sz="2000">
                <a:solidFill>
                  <a:srgbClr val="000000"/>
                </a:solidFill>
              </a:rPr>
              <a:t>	A student’s CAT remains active until the student completes and submits the test or </a:t>
            </a:r>
            <a:r>
              <a:rPr lang="en-US" sz="2000" b="1" u="sng">
                <a:solidFill>
                  <a:srgbClr val="000000"/>
                </a:solidFill>
              </a:rPr>
              <a:t>45</a:t>
            </a:r>
            <a:r>
              <a:rPr lang="en-US" sz="2000">
                <a:solidFill>
                  <a:srgbClr val="000000"/>
                </a:solidFill>
              </a:rPr>
              <a:t> </a:t>
            </a:r>
            <a:r>
              <a:rPr lang="en-US" sz="2000" b="1" u="sng">
                <a:solidFill>
                  <a:srgbClr val="000000"/>
                </a:solidFill>
              </a:rPr>
              <a:t>calendar days </a:t>
            </a:r>
            <a:r>
              <a:rPr lang="en-US" sz="2000">
                <a:solidFill>
                  <a:srgbClr val="000000"/>
                </a:solidFill>
              </a:rPr>
              <a:t>after the student has begun the test.</a:t>
            </a:r>
            <a:endParaRPr sz="2000">
              <a:solidFill>
                <a:srgbClr val="000000"/>
              </a:solidFill>
            </a:endParaRPr>
          </a:p>
          <a:p>
            <a:pPr marL="0" lvl="0" indent="0" algn="l" rtl="0">
              <a:lnSpc>
                <a:spcPct val="100000"/>
              </a:lnSpc>
              <a:spcBef>
                <a:spcPts val="370"/>
              </a:spcBef>
              <a:spcAft>
                <a:spcPts val="0"/>
              </a:spcAft>
              <a:buClr>
                <a:schemeClr val="dk1"/>
              </a:buClr>
              <a:buSzPts val="1850"/>
              <a:buNone/>
            </a:pPr>
            <a:endParaRPr sz="2000">
              <a:solidFill>
                <a:srgbClr val="000000"/>
              </a:solidFill>
            </a:endParaRPr>
          </a:p>
          <a:p>
            <a:pPr marL="0" lvl="0" indent="0" algn="l" rtl="0">
              <a:lnSpc>
                <a:spcPct val="100000"/>
              </a:lnSpc>
              <a:spcBef>
                <a:spcPts val="370"/>
              </a:spcBef>
              <a:spcAft>
                <a:spcPts val="0"/>
              </a:spcAft>
              <a:buClr>
                <a:schemeClr val="dk1"/>
              </a:buClr>
              <a:buSzPts val="1850"/>
              <a:buNone/>
            </a:pPr>
            <a:r>
              <a:rPr lang="en-US" sz="2000" b="1">
                <a:solidFill>
                  <a:srgbClr val="000000"/>
                </a:solidFill>
              </a:rPr>
              <a:t>ELA Performance Task (PT)</a:t>
            </a:r>
            <a:endParaRPr sz="2000">
              <a:solidFill>
                <a:srgbClr val="000000"/>
              </a:solidFill>
            </a:endParaRPr>
          </a:p>
          <a:p>
            <a:pPr marL="457200" lvl="0" indent="-457200" algn="l" rtl="0">
              <a:lnSpc>
                <a:spcPct val="100000"/>
              </a:lnSpc>
              <a:spcBef>
                <a:spcPts val="370"/>
              </a:spcBef>
              <a:spcAft>
                <a:spcPts val="0"/>
              </a:spcAft>
              <a:buClr>
                <a:schemeClr val="dk1"/>
              </a:buClr>
              <a:buSzPts val="1850"/>
              <a:buNone/>
            </a:pPr>
            <a:r>
              <a:rPr lang="en-US" sz="2000">
                <a:solidFill>
                  <a:srgbClr val="000000"/>
                </a:solidFill>
              </a:rPr>
              <a:t>	The PT is a separate test that remains active only for </a:t>
            </a:r>
            <a:r>
              <a:rPr lang="en-US" sz="2000" b="1" u="sng">
                <a:solidFill>
                  <a:srgbClr val="000000"/>
                </a:solidFill>
              </a:rPr>
              <a:t>10</a:t>
            </a:r>
            <a:r>
              <a:rPr lang="en-US" sz="2000" u="sng">
                <a:solidFill>
                  <a:srgbClr val="000000"/>
                </a:solidFill>
              </a:rPr>
              <a:t> </a:t>
            </a:r>
            <a:r>
              <a:rPr lang="en-US" sz="2000" b="1" u="sng">
                <a:solidFill>
                  <a:srgbClr val="000000"/>
                </a:solidFill>
              </a:rPr>
              <a:t>calendar days</a:t>
            </a:r>
            <a:r>
              <a:rPr lang="en-US" sz="2000" b="1">
                <a:solidFill>
                  <a:srgbClr val="000000"/>
                </a:solidFill>
              </a:rPr>
              <a:t> </a:t>
            </a:r>
            <a:r>
              <a:rPr lang="en-US" sz="2000">
                <a:solidFill>
                  <a:srgbClr val="000000"/>
                </a:solidFill>
              </a:rPr>
              <a:t>after the student has begun the PT. </a:t>
            </a:r>
            <a:endParaRPr sz="2000">
              <a:solidFill>
                <a:srgbClr val="000000"/>
              </a:solidFill>
            </a:endParaRPr>
          </a:p>
          <a:p>
            <a:pPr marL="457200" lvl="0" indent="-457200" algn="l" rtl="0">
              <a:lnSpc>
                <a:spcPct val="90000"/>
              </a:lnSpc>
              <a:spcBef>
                <a:spcPts val="370"/>
              </a:spcBef>
              <a:spcAft>
                <a:spcPts val="0"/>
              </a:spcAft>
              <a:buClr>
                <a:schemeClr val="dk1"/>
              </a:buClr>
              <a:buSzPts val="1850"/>
              <a:buNone/>
            </a:pPr>
            <a:endParaRPr sz="1850">
              <a:solidFill>
                <a:srgbClr val="000000"/>
              </a:solidFill>
            </a:endParaRPr>
          </a:p>
          <a:p>
            <a:pPr marL="260747" lvl="0" indent="0" algn="l" rtl="0">
              <a:spcBef>
                <a:spcPts val="277"/>
              </a:spcBef>
              <a:spcAft>
                <a:spcPts val="0"/>
              </a:spcAft>
              <a:buClr>
                <a:schemeClr val="dk2"/>
              </a:buClr>
              <a:buSzPts val="1387"/>
              <a:buFont typeface="Arial"/>
              <a:buNone/>
            </a:pPr>
            <a:endParaRPr sz="1600">
              <a:solidFill>
                <a:srgbClr val="000000"/>
              </a:solidFill>
            </a:endParaRPr>
          </a:p>
          <a:p>
            <a:pPr marL="457200" lvl="0" indent="-457200" algn="l" rtl="0">
              <a:lnSpc>
                <a:spcPct val="90000"/>
              </a:lnSpc>
              <a:spcBef>
                <a:spcPts val="370"/>
              </a:spcBef>
              <a:spcAft>
                <a:spcPts val="0"/>
              </a:spcAft>
              <a:buClr>
                <a:schemeClr val="dk1"/>
              </a:buClr>
              <a:buSzPts val="1850"/>
              <a:buNone/>
            </a:pPr>
            <a:endParaRPr sz="1850"/>
          </a:p>
          <a:p>
            <a:pPr marL="0" lvl="0" indent="0" algn="l" rtl="0">
              <a:lnSpc>
                <a:spcPct val="90000"/>
              </a:lnSpc>
              <a:spcBef>
                <a:spcPts val="370"/>
              </a:spcBef>
              <a:spcAft>
                <a:spcPts val="0"/>
              </a:spcAft>
              <a:buClr>
                <a:schemeClr val="dk1"/>
              </a:buClr>
              <a:buSzPts val="1850"/>
              <a:buFont typeface="Arial"/>
              <a:buNone/>
            </a:pPr>
            <a:endParaRPr sz="1850"/>
          </a:p>
        </p:txBody>
      </p:sp>
      <p:pic>
        <p:nvPicPr>
          <p:cNvPr id="575" name="Google Shape;575;p44"/>
          <p:cNvPicPr preferRelativeResize="0"/>
          <p:nvPr/>
        </p:nvPicPr>
        <p:blipFill rotWithShape="1">
          <a:blip r:embed="rId3">
            <a:alphaModFix/>
          </a:blip>
          <a:srcRect/>
          <a:stretch/>
        </p:blipFill>
        <p:spPr>
          <a:xfrm rot="-1129202">
            <a:off x="1870569" y="186670"/>
            <a:ext cx="1788207" cy="1341156"/>
          </a:xfrm>
          <a:prstGeom prst="ellipse">
            <a:avLst/>
          </a:prstGeom>
          <a:noFill/>
          <a:ln>
            <a:noFill/>
          </a:ln>
        </p:spPr>
      </p:pic>
      <p:pic>
        <p:nvPicPr>
          <p:cNvPr id="576" name="Google Shape;576;p44"/>
          <p:cNvPicPr preferRelativeResize="0"/>
          <p:nvPr/>
        </p:nvPicPr>
        <p:blipFill rotWithShape="1">
          <a:blip r:embed="rId4">
            <a:alphaModFix/>
          </a:blip>
          <a:srcRect/>
          <a:stretch/>
        </p:blipFill>
        <p:spPr>
          <a:xfrm rot="997314">
            <a:off x="9951657" y="2222896"/>
            <a:ext cx="1935045" cy="1678527"/>
          </a:xfrm>
          <a:prstGeom prst="rect">
            <a:avLst/>
          </a:prstGeom>
          <a:noFill/>
          <a:ln>
            <a:noFill/>
          </a:ln>
        </p:spPr>
      </p:pic>
      <p:sp>
        <p:nvSpPr>
          <p:cNvPr id="577" name="Google Shape;577;p44"/>
          <p:cNvSpPr txBox="1"/>
          <p:nvPr/>
        </p:nvSpPr>
        <p:spPr>
          <a:xfrm>
            <a:off x="1598625" y="5168825"/>
            <a:ext cx="9983100" cy="849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260747" lvl="0" indent="0" algn="l" rtl="0">
              <a:lnSpc>
                <a:spcPct val="90000"/>
              </a:lnSpc>
              <a:spcBef>
                <a:spcPts val="277"/>
              </a:spcBef>
              <a:spcAft>
                <a:spcPts val="0"/>
              </a:spcAft>
              <a:buNone/>
            </a:pPr>
            <a:r>
              <a:rPr lang="en-US" sz="1600">
                <a:solidFill>
                  <a:schemeClr val="dk2"/>
                </a:solidFill>
              </a:rPr>
              <a:t>If a student was absent and exceeded the 10 day window, you can request a reopen. The 10 day countdown will start again from the day it is reopened. Only one reopen per student is allowed, so it is important to let the Assessment Section know what day you want to have the test reopened.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5"/>
          <p:cNvSpPr txBox="1">
            <a:spLocks noGrp="1"/>
          </p:cNvSpPr>
          <p:nvPr>
            <p:ph type="title"/>
          </p:nvPr>
        </p:nvSpPr>
        <p:spPr>
          <a:xfrm>
            <a:off x="1990025" y="234250"/>
            <a:ext cx="9293700" cy="71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Pause Rules</a:t>
            </a:r>
            <a:endParaRPr>
              <a:solidFill>
                <a:srgbClr val="674EA7"/>
              </a:solidFill>
            </a:endParaRPr>
          </a:p>
        </p:txBody>
      </p:sp>
      <p:sp>
        <p:nvSpPr>
          <p:cNvPr id="583" name="Google Shape;583;p45"/>
          <p:cNvSpPr txBox="1">
            <a:spLocks noGrp="1"/>
          </p:cNvSpPr>
          <p:nvPr>
            <p:ph type="body" idx="1"/>
          </p:nvPr>
        </p:nvSpPr>
        <p:spPr>
          <a:xfrm>
            <a:off x="1889125" y="1307625"/>
            <a:ext cx="10036500" cy="4038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000"/>
              <a:buNone/>
            </a:pPr>
            <a:r>
              <a:rPr lang="en-US" sz="2000" b="1"/>
              <a:t>C</a:t>
            </a:r>
            <a:r>
              <a:rPr lang="en-US" sz="2000" b="1">
                <a:solidFill>
                  <a:srgbClr val="000000"/>
                </a:solidFill>
              </a:rPr>
              <a:t>AT</a:t>
            </a:r>
            <a:r>
              <a:rPr lang="en-US" sz="2000">
                <a:solidFill>
                  <a:srgbClr val="000000"/>
                </a:solidFill>
              </a:rPr>
              <a:t> </a:t>
            </a:r>
            <a:r>
              <a:rPr lang="en-US" sz="2000" b="1">
                <a:solidFill>
                  <a:srgbClr val="000000"/>
                </a:solidFill>
              </a:rPr>
              <a:t>(including Science and EOCs)</a:t>
            </a:r>
            <a:endParaRPr sz="2000" b="1">
              <a:solidFill>
                <a:srgbClr val="000000"/>
              </a:solidFill>
            </a:endParaRPr>
          </a:p>
          <a:p>
            <a:pPr marL="0" lvl="0" indent="0" algn="l" rtl="0">
              <a:lnSpc>
                <a:spcPct val="115000"/>
              </a:lnSpc>
              <a:spcBef>
                <a:spcPts val="400"/>
              </a:spcBef>
              <a:spcAft>
                <a:spcPts val="0"/>
              </a:spcAft>
              <a:buClr>
                <a:schemeClr val="dk1"/>
              </a:buClr>
              <a:buSzPts val="2000"/>
              <a:buNone/>
            </a:pPr>
            <a:r>
              <a:rPr lang="en-US" sz="2000">
                <a:solidFill>
                  <a:srgbClr val="000000"/>
                </a:solidFill>
              </a:rPr>
              <a:t>During the CAT portion of the test if a test is paused for more than 20 minutes, when the student logs back in he/she is:</a:t>
            </a:r>
            <a:endParaRPr sz="2000">
              <a:solidFill>
                <a:srgbClr val="000000"/>
              </a:solidFill>
            </a:endParaRPr>
          </a:p>
          <a:p>
            <a:pPr marL="742950" lvl="1" indent="-298450" algn="l" rtl="0">
              <a:lnSpc>
                <a:spcPct val="115000"/>
              </a:lnSpc>
              <a:spcBef>
                <a:spcPts val="360"/>
              </a:spcBef>
              <a:spcAft>
                <a:spcPts val="0"/>
              </a:spcAft>
              <a:buClr>
                <a:srgbClr val="000000"/>
              </a:buClr>
              <a:buSzPts val="2000"/>
              <a:buChar char="–"/>
            </a:pPr>
            <a:r>
              <a:rPr lang="en-US" sz="2000">
                <a:solidFill>
                  <a:srgbClr val="000000"/>
                </a:solidFill>
              </a:rPr>
              <a:t>Presented with the page containing the item(s) he or she was working on; </a:t>
            </a:r>
            <a:endParaRPr sz="2000">
              <a:solidFill>
                <a:srgbClr val="000000"/>
              </a:solidFill>
            </a:endParaRPr>
          </a:p>
          <a:p>
            <a:pPr marL="742950" lvl="1" indent="-298450" algn="l" rtl="0">
              <a:lnSpc>
                <a:spcPct val="115000"/>
              </a:lnSpc>
              <a:spcBef>
                <a:spcPts val="360"/>
              </a:spcBef>
              <a:spcAft>
                <a:spcPts val="0"/>
              </a:spcAft>
              <a:buClr>
                <a:srgbClr val="000000"/>
              </a:buClr>
              <a:buSzPts val="2000"/>
              <a:buChar char="–"/>
            </a:pPr>
            <a:r>
              <a:rPr lang="en-US" sz="2000">
                <a:solidFill>
                  <a:srgbClr val="000000"/>
                </a:solidFill>
              </a:rPr>
              <a:t>NOT permitted to review or change any previously answered items, </a:t>
            </a:r>
            <a:endParaRPr sz="2000">
              <a:solidFill>
                <a:srgbClr val="000000"/>
              </a:solidFill>
            </a:endParaRPr>
          </a:p>
          <a:p>
            <a:pPr marL="742950" lvl="1" indent="-298450" algn="l" rtl="0">
              <a:lnSpc>
                <a:spcPct val="115000"/>
              </a:lnSpc>
              <a:spcBef>
                <a:spcPts val="360"/>
              </a:spcBef>
              <a:spcAft>
                <a:spcPts val="0"/>
              </a:spcAft>
              <a:buClr>
                <a:srgbClr val="000000"/>
              </a:buClr>
              <a:buSzPts val="2000"/>
              <a:buChar char="–"/>
            </a:pPr>
            <a:r>
              <a:rPr lang="en-US" sz="2000">
                <a:solidFill>
                  <a:srgbClr val="000000"/>
                </a:solidFill>
              </a:rPr>
              <a:t>Any highlighted text will be saved but notes on the digital notepad will not be saved when a test is paused.</a:t>
            </a:r>
            <a:endParaRPr sz="2000">
              <a:solidFill>
                <a:srgbClr val="000000"/>
              </a:solidFill>
            </a:endParaRPr>
          </a:p>
          <a:p>
            <a:pPr marL="0" lvl="0" indent="0" algn="l" rtl="0">
              <a:lnSpc>
                <a:spcPct val="115000"/>
              </a:lnSpc>
              <a:spcBef>
                <a:spcPts val="400"/>
              </a:spcBef>
              <a:spcAft>
                <a:spcPts val="0"/>
              </a:spcAft>
              <a:buClr>
                <a:schemeClr val="dk1"/>
              </a:buClr>
              <a:buSzPts val="2000"/>
              <a:buNone/>
            </a:pPr>
            <a:r>
              <a:rPr lang="en-US" sz="2000" b="1">
                <a:solidFill>
                  <a:srgbClr val="000000"/>
                </a:solidFill>
              </a:rPr>
              <a:t>Performance  Task (SB ELA only)</a:t>
            </a:r>
            <a:endParaRPr sz="2000">
              <a:solidFill>
                <a:srgbClr val="000000"/>
              </a:solidFill>
            </a:endParaRPr>
          </a:p>
          <a:p>
            <a:pPr marL="742950" lvl="1" indent="-298450" algn="l" rtl="0">
              <a:lnSpc>
                <a:spcPct val="115000"/>
              </a:lnSpc>
              <a:spcBef>
                <a:spcPts val="360"/>
              </a:spcBef>
              <a:spcAft>
                <a:spcPts val="0"/>
              </a:spcAft>
              <a:buClr>
                <a:srgbClr val="000000"/>
              </a:buClr>
              <a:buSzPts val="2000"/>
              <a:buChar char="–"/>
            </a:pPr>
            <a:r>
              <a:rPr lang="en-US" sz="2000">
                <a:solidFill>
                  <a:srgbClr val="000000"/>
                </a:solidFill>
              </a:rPr>
              <a:t>There are no pause restrictions. If a test is paused for 20 minutes or more, the student can return to the section and continue entering his or her responses.</a:t>
            </a:r>
            <a:endParaRPr sz="2000">
              <a:solidFill>
                <a:srgbClr val="000000"/>
              </a:solidFill>
            </a:endParaRPr>
          </a:p>
          <a:p>
            <a:pPr marL="742950" lvl="1" indent="-298450" algn="l" rtl="0">
              <a:lnSpc>
                <a:spcPct val="115000"/>
              </a:lnSpc>
              <a:spcBef>
                <a:spcPts val="360"/>
              </a:spcBef>
              <a:spcAft>
                <a:spcPts val="0"/>
              </a:spcAft>
              <a:buClr>
                <a:srgbClr val="000000"/>
              </a:buClr>
              <a:buSzPts val="2000"/>
              <a:buChar char="–"/>
            </a:pPr>
            <a:r>
              <a:rPr lang="en-US" sz="2000">
                <a:solidFill>
                  <a:srgbClr val="000000"/>
                </a:solidFill>
              </a:rPr>
              <a:t>Any highlighted text will be saved but notes on the digital notepad which is an embedded universal tool will not be saved when a test is paused.</a:t>
            </a:r>
            <a:endParaRPr sz="2000">
              <a:solidFill>
                <a:srgbClr val="000000"/>
              </a:solidFill>
            </a:endParaRPr>
          </a:p>
          <a:p>
            <a:pPr marL="0" lvl="0" indent="0" algn="l" rtl="0">
              <a:lnSpc>
                <a:spcPct val="90000"/>
              </a:lnSpc>
              <a:spcBef>
                <a:spcPts val="360"/>
              </a:spcBef>
              <a:spcAft>
                <a:spcPts val="0"/>
              </a:spcAft>
              <a:buNone/>
            </a:pPr>
            <a:br>
              <a:rPr lang="en-US" sz="2000">
                <a:solidFill>
                  <a:srgbClr val="000000"/>
                </a:solidFill>
              </a:rPr>
            </a:br>
            <a:endParaRPr sz="1200">
              <a:solidFill>
                <a:srgbClr val="000000"/>
              </a:solidFill>
            </a:endParaRPr>
          </a:p>
          <a:p>
            <a:pPr marL="0" lvl="0" indent="0" algn="l" rtl="0">
              <a:lnSpc>
                <a:spcPct val="90000"/>
              </a:lnSpc>
              <a:spcBef>
                <a:spcPts val="360"/>
              </a:spcBef>
              <a:spcAft>
                <a:spcPts val="0"/>
              </a:spcAft>
              <a:buNone/>
            </a:pPr>
            <a:endParaRPr sz="1800">
              <a:solidFill>
                <a:srgbClr val="000000"/>
              </a:solidFill>
            </a:endParaRPr>
          </a:p>
          <a:p>
            <a:pPr marL="0" lvl="0" indent="0" algn="l" rtl="0">
              <a:lnSpc>
                <a:spcPct val="90000"/>
              </a:lnSpc>
              <a:spcBef>
                <a:spcPts val="400"/>
              </a:spcBef>
              <a:spcAft>
                <a:spcPts val="0"/>
              </a:spcAft>
              <a:buClr>
                <a:schemeClr val="dk1"/>
              </a:buClr>
              <a:buSzPts val="2000"/>
              <a:buNone/>
            </a:pPr>
            <a:endParaRPr sz="2000"/>
          </a:p>
        </p:txBody>
      </p:sp>
      <p:pic>
        <p:nvPicPr>
          <p:cNvPr id="584" name="Google Shape;584;p45"/>
          <p:cNvPicPr preferRelativeResize="0"/>
          <p:nvPr/>
        </p:nvPicPr>
        <p:blipFill rotWithShape="1">
          <a:blip r:embed="rId3">
            <a:alphaModFix/>
          </a:blip>
          <a:srcRect/>
          <a:stretch/>
        </p:blipFill>
        <p:spPr>
          <a:xfrm rot="997313">
            <a:off x="10423199" y="254387"/>
            <a:ext cx="1600497" cy="1388328"/>
          </a:xfrm>
          <a:prstGeom prst="rect">
            <a:avLst/>
          </a:prstGeom>
          <a:noFill/>
          <a:ln>
            <a:noFill/>
          </a:ln>
        </p:spPr>
      </p:pic>
      <p:pic>
        <p:nvPicPr>
          <p:cNvPr id="585" name="Google Shape;585;p45"/>
          <p:cNvPicPr preferRelativeResize="0"/>
          <p:nvPr/>
        </p:nvPicPr>
        <p:blipFill rotWithShape="1">
          <a:blip r:embed="rId4">
            <a:alphaModFix/>
          </a:blip>
          <a:srcRect/>
          <a:stretch/>
        </p:blipFill>
        <p:spPr>
          <a:xfrm rot="-1052925">
            <a:off x="2102797" y="191888"/>
            <a:ext cx="1277257" cy="9451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6"/>
          <p:cNvSpPr txBox="1">
            <a:spLocks noGrp="1"/>
          </p:cNvSpPr>
          <p:nvPr>
            <p:ph type="title"/>
          </p:nvPr>
        </p:nvSpPr>
        <p:spPr>
          <a:xfrm>
            <a:off x="2522954" y="620633"/>
            <a:ext cx="7716300" cy="111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Major Disruptions</a:t>
            </a:r>
            <a:br>
              <a:rPr lang="en-US" b="1">
                <a:solidFill>
                  <a:srgbClr val="674EA7"/>
                </a:solidFill>
              </a:rPr>
            </a:br>
            <a:r>
              <a:rPr lang="en-US" b="1">
                <a:solidFill>
                  <a:srgbClr val="674EA7"/>
                </a:solidFill>
              </a:rPr>
              <a:t>Grace Period Extension</a:t>
            </a:r>
            <a:endParaRPr>
              <a:solidFill>
                <a:srgbClr val="674EA7"/>
              </a:solidFill>
            </a:endParaRPr>
          </a:p>
        </p:txBody>
      </p:sp>
      <p:sp>
        <p:nvSpPr>
          <p:cNvPr id="591" name="Google Shape;591;p46"/>
          <p:cNvSpPr txBox="1">
            <a:spLocks noGrp="1"/>
          </p:cNvSpPr>
          <p:nvPr>
            <p:ph type="body" idx="1"/>
          </p:nvPr>
        </p:nvSpPr>
        <p:spPr>
          <a:xfrm>
            <a:off x="2248350" y="2207875"/>
            <a:ext cx="8866200" cy="35052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000000"/>
              </a:buClr>
              <a:buSzPts val="2000"/>
              <a:buChar char="●"/>
            </a:pPr>
            <a:r>
              <a:rPr lang="en-US" sz="2000">
                <a:solidFill>
                  <a:srgbClr val="000000"/>
                </a:solidFill>
              </a:rPr>
              <a:t>A Grace Period Extension “overrides” the Pause Rule.</a:t>
            </a:r>
            <a:endParaRPr sz="2000">
              <a:solidFill>
                <a:srgbClr val="000000"/>
              </a:solidFill>
            </a:endParaRPr>
          </a:p>
          <a:p>
            <a:pPr marL="457200" lvl="0" indent="-355600" algn="l" rtl="0">
              <a:lnSpc>
                <a:spcPct val="115000"/>
              </a:lnSpc>
              <a:spcBef>
                <a:spcPts val="1000"/>
              </a:spcBef>
              <a:spcAft>
                <a:spcPts val="0"/>
              </a:spcAft>
              <a:buClr>
                <a:srgbClr val="000000"/>
              </a:buClr>
              <a:buSzPts val="2000"/>
              <a:buChar char="●"/>
            </a:pPr>
            <a:r>
              <a:rPr lang="en-US" sz="2000">
                <a:solidFill>
                  <a:srgbClr val="000000"/>
                </a:solidFill>
              </a:rPr>
              <a:t>A Grace Period extension (GPE) is granted due to a major disruption, such as a fire drill, earthquake, a school-wide power or Internet outage. </a:t>
            </a:r>
            <a:endParaRPr sz="2000">
              <a:solidFill>
                <a:srgbClr val="000000"/>
              </a:solidFill>
            </a:endParaRPr>
          </a:p>
          <a:p>
            <a:pPr marL="457200" lvl="0" indent="-355600" algn="l" rtl="0">
              <a:lnSpc>
                <a:spcPct val="115000"/>
              </a:lnSpc>
              <a:spcBef>
                <a:spcPts val="1000"/>
              </a:spcBef>
              <a:spcAft>
                <a:spcPts val="0"/>
              </a:spcAft>
              <a:buClr>
                <a:srgbClr val="000000"/>
              </a:buClr>
              <a:buSzPts val="2000"/>
              <a:buChar char="●"/>
            </a:pPr>
            <a:r>
              <a:rPr lang="en-US" sz="2000">
                <a:solidFill>
                  <a:srgbClr val="000000"/>
                </a:solidFill>
              </a:rPr>
              <a:t>Test Coordinators may submit a request for a grace period extension (GPE) in TIDE (Administering Tests / Testing Incidents) for the student’s test. This GPE will allow the student to go back and review his or her answers. </a:t>
            </a:r>
            <a:endParaRPr sz="2000">
              <a:solidFill>
                <a:srgbClr val="000000"/>
              </a:solidFill>
            </a:endParaRPr>
          </a:p>
          <a:p>
            <a:pPr marL="0" lvl="0" indent="0" algn="l" rtl="0">
              <a:lnSpc>
                <a:spcPct val="115000"/>
              </a:lnSpc>
              <a:spcBef>
                <a:spcPts val="1000"/>
              </a:spcBef>
              <a:spcAft>
                <a:spcPts val="0"/>
              </a:spcAft>
              <a:buClr>
                <a:srgbClr val="FF0000"/>
              </a:buClr>
              <a:buSzPts val="1800"/>
              <a:buNone/>
            </a:pPr>
            <a:r>
              <a:rPr lang="en-US" sz="1800" b="1">
                <a:solidFill>
                  <a:srgbClr val="000000"/>
                </a:solidFill>
              </a:rPr>
              <a:t>Note:</a:t>
            </a:r>
            <a:r>
              <a:rPr lang="en-US" sz="1800">
                <a:solidFill>
                  <a:srgbClr val="000000"/>
                </a:solidFill>
              </a:rPr>
              <a:t> </a:t>
            </a:r>
            <a:r>
              <a:rPr lang="en-US" sz="1600">
                <a:solidFill>
                  <a:srgbClr val="000000"/>
                </a:solidFill>
              </a:rPr>
              <a:t>The student(s) should also </a:t>
            </a:r>
            <a:r>
              <a:rPr lang="en-US" sz="1600" b="1">
                <a:solidFill>
                  <a:srgbClr val="000000"/>
                </a:solidFill>
              </a:rPr>
              <a:t>not</a:t>
            </a:r>
            <a:r>
              <a:rPr lang="en-US" sz="1600">
                <a:solidFill>
                  <a:srgbClr val="000000"/>
                </a:solidFill>
              </a:rPr>
              <a:t> be allowed to resume the test or proceed to the next test opportunity (in the case of an Interim assessment or HSA Science) until the Test Coordinator has been notified of the Assessment Section’s decision regarding the GPE request. </a:t>
            </a:r>
            <a:endParaRPr sz="1600">
              <a:solidFill>
                <a:srgbClr val="000000"/>
              </a:solidFill>
            </a:endParaRPr>
          </a:p>
          <a:p>
            <a:pPr marL="0" lvl="0" indent="0" algn="l" rtl="0">
              <a:lnSpc>
                <a:spcPct val="115000"/>
              </a:lnSpc>
              <a:spcBef>
                <a:spcPts val="1000"/>
              </a:spcBef>
              <a:spcAft>
                <a:spcPts val="1000"/>
              </a:spcAft>
              <a:buClr>
                <a:schemeClr val="dk1"/>
              </a:buClr>
              <a:buSzPts val="2000"/>
              <a:buNone/>
            </a:pPr>
            <a:endParaRPr sz="2000"/>
          </a:p>
        </p:txBody>
      </p:sp>
      <p:pic>
        <p:nvPicPr>
          <p:cNvPr id="592" name="Google Shape;592;p46"/>
          <p:cNvPicPr preferRelativeResize="0"/>
          <p:nvPr/>
        </p:nvPicPr>
        <p:blipFill rotWithShape="1">
          <a:blip r:embed="rId3">
            <a:alphaModFix/>
          </a:blip>
          <a:srcRect/>
          <a:stretch/>
        </p:blipFill>
        <p:spPr>
          <a:xfrm rot="-1685857">
            <a:off x="2059098" y="637670"/>
            <a:ext cx="1047520" cy="1080425"/>
          </a:xfrm>
          <a:prstGeom prst="rect">
            <a:avLst/>
          </a:prstGeom>
          <a:noFill/>
          <a:ln>
            <a:noFill/>
          </a:ln>
        </p:spPr>
      </p:pic>
      <p:pic>
        <p:nvPicPr>
          <p:cNvPr id="593" name="Google Shape;593;p46"/>
          <p:cNvPicPr preferRelativeResize="0"/>
          <p:nvPr/>
        </p:nvPicPr>
        <p:blipFill rotWithShape="1">
          <a:blip r:embed="rId4">
            <a:alphaModFix/>
          </a:blip>
          <a:srcRect/>
          <a:stretch/>
        </p:blipFill>
        <p:spPr>
          <a:xfrm rot="997313">
            <a:off x="10286107" y="483719"/>
            <a:ext cx="1600497" cy="13883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49"/>
          <p:cNvSpPr/>
          <p:nvPr/>
        </p:nvSpPr>
        <p:spPr>
          <a:xfrm>
            <a:off x="1593436" y="177800"/>
            <a:ext cx="1032095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674EA7"/>
                </a:solidFill>
                <a:latin typeface="Arial"/>
                <a:ea typeface="Arial"/>
                <a:cs typeface="Arial"/>
                <a:sym typeface="Arial"/>
              </a:rPr>
              <a:t>The Systems and Tools Supporting the HSAP</a:t>
            </a:r>
            <a:endParaRPr sz="5400" b="1" i="0" u="none" strike="noStrike" cap="none">
              <a:solidFill>
                <a:srgbClr val="674EA7"/>
              </a:solidFill>
              <a:latin typeface="Arial"/>
              <a:ea typeface="Arial"/>
              <a:cs typeface="Arial"/>
              <a:sym typeface="Arial"/>
            </a:endParaRPr>
          </a:p>
        </p:txBody>
      </p:sp>
      <p:pic>
        <p:nvPicPr>
          <p:cNvPr id="599" name="Google Shape;599;p49"/>
          <p:cNvPicPr preferRelativeResize="0">
            <a:picLocks noGrp="1"/>
          </p:cNvPicPr>
          <p:nvPr>
            <p:ph type="body" idx="1"/>
          </p:nvPr>
        </p:nvPicPr>
        <p:blipFill rotWithShape="1">
          <a:blip r:embed="rId3">
            <a:alphaModFix/>
          </a:blip>
          <a:srcRect b="21132"/>
          <a:stretch/>
        </p:blipFill>
        <p:spPr>
          <a:xfrm rot="891402">
            <a:off x="8123470" y="2087457"/>
            <a:ext cx="3254857" cy="2345944"/>
          </a:xfrm>
          <a:prstGeom prst="rect">
            <a:avLst/>
          </a:prstGeom>
          <a:noFill/>
          <a:ln>
            <a:noFill/>
          </a:ln>
        </p:spPr>
      </p:pic>
      <p:pic>
        <p:nvPicPr>
          <p:cNvPr id="600" name="Google Shape;600;p49"/>
          <p:cNvPicPr preferRelativeResize="0"/>
          <p:nvPr/>
        </p:nvPicPr>
        <p:blipFill rotWithShape="1">
          <a:blip r:embed="rId4">
            <a:alphaModFix/>
          </a:blip>
          <a:srcRect/>
          <a:stretch/>
        </p:blipFill>
        <p:spPr>
          <a:xfrm rot="850258">
            <a:off x="1727502" y="2047900"/>
            <a:ext cx="3241739" cy="3832265"/>
          </a:xfrm>
          <a:prstGeom prst="rect">
            <a:avLst/>
          </a:prstGeom>
          <a:noFill/>
          <a:ln>
            <a:noFill/>
          </a:ln>
        </p:spPr>
      </p:pic>
      <p:grpSp>
        <p:nvGrpSpPr>
          <p:cNvPr id="601" name="Google Shape;601;p49"/>
          <p:cNvGrpSpPr/>
          <p:nvPr/>
        </p:nvGrpSpPr>
        <p:grpSpPr>
          <a:xfrm>
            <a:off x="5490800" y="3964032"/>
            <a:ext cx="3031955" cy="1470431"/>
            <a:chOff x="5264464" y="4025727"/>
            <a:chExt cx="3031955" cy="1470431"/>
          </a:xfrm>
        </p:grpSpPr>
        <p:pic>
          <p:nvPicPr>
            <p:cNvPr id="602" name="Google Shape;602;p49"/>
            <p:cNvPicPr preferRelativeResize="0"/>
            <p:nvPr/>
          </p:nvPicPr>
          <p:blipFill rotWithShape="1">
            <a:blip r:embed="rId5">
              <a:alphaModFix/>
            </a:blip>
            <a:srcRect b="91057"/>
            <a:stretch/>
          </p:blipFill>
          <p:spPr>
            <a:xfrm>
              <a:off x="5264464" y="4025727"/>
              <a:ext cx="3031955" cy="328990"/>
            </a:xfrm>
            <a:prstGeom prst="rect">
              <a:avLst/>
            </a:prstGeom>
            <a:noFill/>
            <a:ln>
              <a:noFill/>
            </a:ln>
          </p:spPr>
        </p:pic>
        <p:pic>
          <p:nvPicPr>
            <p:cNvPr id="603" name="Google Shape;603;p49"/>
            <p:cNvPicPr preferRelativeResize="0"/>
            <p:nvPr/>
          </p:nvPicPr>
          <p:blipFill rotWithShape="1">
            <a:blip r:embed="rId5">
              <a:alphaModFix/>
            </a:blip>
            <a:srcRect l="67588" t="40273" b="31602"/>
            <a:stretch/>
          </p:blipFill>
          <p:spPr>
            <a:xfrm>
              <a:off x="5699596" y="4400688"/>
              <a:ext cx="1036573" cy="1095470"/>
            </a:xfrm>
            <a:prstGeom prst="rect">
              <a:avLst/>
            </a:prstGeom>
            <a:noFill/>
            <a:ln>
              <a:noFill/>
            </a:ln>
          </p:spPr>
        </p:pic>
        <p:pic>
          <p:nvPicPr>
            <p:cNvPr id="604" name="Google Shape;604;p49"/>
            <p:cNvPicPr preferRelativeResize="0"/>
            <p:nvPr/>
          </p:nvPicPr>
          <p:blipFill rotWithShape="1">
            <a:blip r:embed="rId5">
              <a:alphaModFix/>
            </a:blip>
            <a:srcRect l="34401" t="69286" r="33734" b="2661"/>
            <a:stretch/>
          </p:blipFill>
          <p:spPr>
            <a:xfrm>
              <a:off x="6952393" y="4400688"/>
              <a:ext cx="1025546" cy="109547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0"/>
          <p:cNvSpPr txBox="1">
            <a:spLocks noGrp="1"/>
          </p:cNvSpPr>
          <p:nvPr>
            <p:ph type="body" idx="4294967295"/>
          </p:nvPr>
        </p:nvSpPr>
        <p:spPr>
          <a:xfrm>
            <a:off x="2240775" y="5261600"/>
            <a:ext cx="9025800" cy="9828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0"/>
              </a:spcBef>
              <a:spcAft>
                <a:spcPts val="0"/>
              </a:spcAft>
              <a:buClr>
                <a:schemeClr val="dk1"/>
              </a:buClr>
              <a:buSzPts val="2000"/>
              <a:buNone/>
            </a:pPr>
            <a:r>
              <a:rPr lang="en-US" sz="2000">
                <a:solidFill>
                  <a:srgbClr val="000000"/>
                </a:solidFill>
              </a:rPr>
              <a:t>The Hawaiʻi Statewide Assessment Program Portal has all of the information, documents, training resources, and test administration tools needed to successfully administer the state assessments.</a:t>
            </a:r>
            <a:endParaRPr sz="2000">
              <a:solidFill>
                <a:srgbClr val="000000"/>
              </a:solidFill>
            </a:endParaRPr>
          </a:p>
          <a:p>
            <a:pPr marL="0" lvl="0" indent="0" algn="l" rtl="0">
              <a:lnSpc>
                <a:spcPct val="90000"/>
              </a:lnSpc>
              <a:spcBef>
                <a:spcPts val="640"/>
              </a:spcBef>
              <a:spcAft>
                <a:spcPts val="0"/>
              </a:spcAft>
              <a:buClr>
                <a:schemeClr val="dk1"/>
              </a:buClr>
              <a:buSzPts val="3200"/>
              <a:buNone/>
            </a:pPr>
            <a:endParaRPr sz="2590"/>
          </a:p>
          <a:p>
            <a:pPr marL="0" lvl="0" indent="0" algn="l" rtl="0">
              <a:lnSpc>
                <a:spcPct val="90000"/>
              </a:lnSpc>
              <a:spcBef>
                <a:spcPts val="640"/>
              </a:spcBef>
              <a:spcAft>
                <a:spcPts val="0"/>
              </a:spcAft>
              <a:buClr>
                <a:schemeClr val="dk1"/>
              </a:buClr>
              <a:buSzPts val="3200"/>
              <a:buNone/>
            </a:pPr>
            <a:endParaRPr sz="2590"/>
          </a:p>
        </p:txBody>
      </p:sp>
      <p:sp>
        <p:nvSpPr>
          <p:cNvPr id="611" name="Google Shape;611;p50"/>
          <p:cNvSpPr txBox="1"/>
          <p:nvPr/>
        </p:nvSpPr>
        <p:spPr>
          <a:xfrm>
            <a:off x="8023001" y="2664690"/>
            <a:ext cx="3912900" cy="512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sng" strike="noStrike" cap="none">
                <a:solidFill>
                  <a:schemeClr val="hlink"/>
                </a:solidFill>
                <a:latin typeface="Calibri"/>
                <a:ea typeface="Calibri"/>
                <a:cs typeface="Calibri"/>
                <a:sym typeface="Calibri"/>
                <a:hlinkClick r:id="rId3"/>
              </a:rPr>
              <a:t>alohahsap.org</a:t>
            </a:r>
            <a:endParaRPr sz="1800" b="0" i="0" u="none" strike="noStrike" cap="none">
              <a:solidFill>
                <a:srgbClr val="674EA7"/>
              </a:solidFill>
              <a:latin typeface="Arial"/>
              <a:ea typeface="Arial"/>
              <a:cs typeface="Arial"/>
              <a:sym typeface="Arial"/>
            </a:endParaRPr>
          </a:p>
        </p:txBody>
      </p:sp>
      <p:pic>
        <p:nvPicPr>
          <p:cNvPr id="612" name="Google Shape;612;p50"/>
          <p:cNvPicPr preferRelativeResize="0"/>
          <p:nvPr/>
        </p:nvPicPr>
        <p:blipFill>
          <a:blip r:embed="rId4">
            <a:alphaModFix/>
          </a:blip>
          <a:stretch>
            <a:fillRect/>
          </a:stretch>
        </p:blipFill>
        <p:spPr>
          <a:xfrm>
            <a:off x="3898575" y="963850"/>
            <a:ext cx="3954428" cy="3914394"/>
          </a:xfrm>
          <a:prstGeom prst="rect">
            <a:avLst/>
          </a:prstGeom>
          <a:noFill/>
          <a:ln>
            <a:noFill/>
          </a:ln>
        </p:spPr>
      </p:pic>
      <p:sp>
        <p:nvSpPr>
          <p:cNvPr id="613" name="Google Shape;613;p50"/>
          <p:cNvSpPr txBox="1">
            <a:spLocks noGrp="1"/>
          </p:cNvSpPr>
          <p:nvPr>
            <p:ph type="title"/>
          </p:nvPr>
        </p:nvSpPr>
        <p:spPr>
          <a:xfrm>
            <a:off x="1575800" y="154795"/>
            <a:ext cx="9782700" cy="734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b="1"/>
              <a:t>Hawai`i Statewide Assessment Portal</a:t>
            </a:r>
            <a:endParaRPr b="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52"/>
          <p:cNvPicPr preferRelativeResize="0"/>
          <p:nvPr/>
        </p:nvPicPr>
        <p:blipFill rotWithShape="1">
          <a:blip r:embed="rId3">
            <a:alphaModFix/>
          </a:blip>
          <a:srcRect/>
          <a:stretch/>
        </p:blipFill>
        <p:spPr>
          <a:xfrm>
            <a:off x="2399599" y="0"/>
            <a:ext cx="7192457" cy="6251944"/>
          </a:xfrm>
          <a:prstGeom prst="rect">
            <a:avLst/>
          </a:prstGeom>
          <a:noFill/>
          <a:ln>
            <a:noFill/>
          </a:ln>
        </p:spPr>
      </p:pic>
      <p:pic>
        <p:nvPicPr>
          <p:cNvPr id="620" name="Google Shape;620;p52"/>
          <p:cNvPicPr preferRelativeResize="0"/>
          <p:nvPr/>
        </p:nvPicPr>
        <p:blipFill>
          <a:blip r:embed="rId4">
            <a:alphaModFix/>
          </a:blip>
          <a:stretch>
            <a:fillRect/>
          </a:stretch>
        </p:blipFill>
        <p:spPr>
          <a:xfrm>
            <a:off x="1991402" y="3331850"/>
            <a:ext cx="1594175" cy="23212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53"/>
          <p:cNvPicPr preferRelativeResize="0"/>
          <p:nvPr/>
        </p:nvPicPr>
        <p:blipFill rotWithShape="1">
          <a:blip r:embed="rId3">
            <a:alphaModFix/>
          </a:blip>
          <a:srcRect t="48822"/>
          <a:stretch/>
        </p:blipFill>
        <p:spPr>
          <a:xfrm>
            <a:off x="1655594" y="710530"/>
            <a:ext cx="1822898" cy="589743"/>
          </a:xfrm>
          <a:prstGeom prst="rect">
            <a:avLst/>
          </a:prstGeom>
          <a:noFill/>
          <a:ln>
            <a:noFill/>
          </a:ln>
        </p:spPr>
      </p:pic>
      <p:pic>
        <p:nvPicPr>
          <p:cNvPr id="626" name="Google Shape;626;p53"/>
          <p:cNvPicPr preferRelativeResize="0"/>
          <p:nvPr/>
        </p:nvPicPr>
        <p:blipFill rotWithShape="1">
          <a:blip r:embed="rId4">
            <a:alphaModFix/>
          </a:blip>
          <a:srcRect/>
          <a:stretch/>
        </p:blipFill>
        <p:spPr>
          <a:xfrm>
            <a:off x="1688720" y="142366"/>
            <a:ext cx="1789772" cy="550547"/>
          </a:xfrm>
          <a:prstGeom prst="rect">
            <a:avLst/>
          </a:prstGeom>
          <a:noFill/>
          <a:ln>
            <a:noFill/>
          </a:ln>
        </p:spPr>
      </p:pic>
      <p:grpSp>
        <p:nvGrpSpPr>
          <p:cNvPr id="627" name="Google Shape;627;p53"/>
          <p:cNvGrpSpPr/>
          <p:nvPr/>
        </p:nvGrpSpPr>
        <p:grpSpPr>
          <a:xfrm>
            <a:off x="3672110" y="130557"/>
            <a:ext cx="4557009" cy="1124712"/>
            <a:chOff x="4775046" y="224412"/>
            <a:chExt cx="4557009" cy="1124712"/>
          </a:xfrm>
        </p:grpSpPr>
        <p:pic>
          <p:nvPicPr>
            <p:cNvPr id="628" name="Google Shape;628;p53"/>
            <p:cNvPicPr preferRelativeResize="0"/>
            <p:nvPr/>
          </p:nvPicPr>
          <p:blipFill rotWithShape="1">
            <a:blip r:embed="rId5">
              <a:alphaModFix/>
            </a:blip>
            <a:srcRect/>
            <a:stretch/>
          </p:blipFill>
          <p:spPr>
            <a:xfrm>
              <a:off x="4775046" y="224412"/>
              <a:ext cx="1024738" cy="1124712"/>
            </a:xfrm>
            <a:prstGeom prst="rect">
              <a:avLst/>
            </a:prstGeom>
            <a:noFill/>
            <a:ln>
              <a:noFill/>
            </a:ln>
          </p:spPr>
        </p:pic>
        <p:pic>
          <p:nvPicPr>
            <p:cNvPr id="629" name="Google Shape;629;p53"/>
            <p:cNvPicPr preferRelativeResize="0"/>
            <p:nvPr/>
          </p:nvPicPr>
          <p:blipFill rotWithShape="1">
            <a:blip r:embed="rId6">
              <a:alphaModFix/>
            </a:blip>
            <a:srcRect/>
            <a:stretch/>
          </p:blipFill>
          <p:spPr>
            <a:xfrm>
              <a:off x="6386353" y="224721"/>
              <a:ext cx="2945702" cy="1124094"/>
            </a:xfrm>
            <a:prstGeom prst="rect">
              <a:avLst/>
            </a:prstGeom>
            <a:noFill/>
            <a:ln>
              <a:noFill/>
            </a:ln>
          </p:spPr>
        </p:pic>
        <p:sp>
          <p:nvSpPr>
            <p:cNvPr id="630" name="Google Shape;630;p53"/>
            <p:cNvSpPr/>
            <p:nvPr/>
          </p:nvSpPr>
          <p:spPr>
            <a:xfrm>
              <a:off x="5948108" y="727816"/>
              <a:ext cx="415384" cy="117907"/>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631" name="Google Shape;631;p53"/>
          <p:cNvGrpSpPr/>
          <p:nvPr/>
        </p:nvGrpSpPr>
        <p:grpSpPr>
          <a:xfrm>
            <a:off x="1725542" y="1476585"/>
            <a:ext cx="5292455" cy="1124712"/>
            <a:chOff x="1725542" y="1476585"/>
            <a:chExt cx="5292455" cy="1124712"/>
          </a:xfrm>
        </p:grpSpPr>
        <p:pic>
          <p:nvPicPr>
            <p:cNvPr id="632" name="Google Shape;632;p53"/>
            <p:cNvPicPr preferRelativeResize="0"/>
            <p:nvPr/>
          </p:nvPicPr>
          <p:blipFill rotWithShape="1">
            <a:blip r:embed="rId7">
              <a:alphaModFix/>
            </a:blip>
            <a:srcRect/>
            <a:stretch/>
          </p:blipFill>
          <p:spPr>
            <a:xfrm>
              <a:off x="1725542" y="1476585"/>
              <a:ext cx="997728" cy="1124712"/>
            </a:xfrm>
            <a:prstGeom prst="rect">
              <a:avLst/>
            </a:prstGeom>
            <a:noFill/>
            <a:ln>
              <a:noFill/>
            </a:ln>
          </p:spPr>
        </p:pic>
        <p:sp>
          <p:nvSpPr>
            <p:cNvPr id="633" name="Google Shape;633;p53"/>
            <p:cNvSpPr/>
            <p:nvPr/>
          </p:nvSpPr>
          <p:spPr>
            <a:xfrm>
              <a:off x="2724910" y="1515404"/>
              <a:ext cx="4293087" cy="1020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TIDE includes features to manage users and student information, monitor test progress, execute administrative functions, and data management after testing.</a:t>
              </a:r>
              <a:endParaRPr sz="1800" b="0" i="0" u="none" strike="noStrike" cap="none">
                <a:solidFill>
                  <a:schemeClr val="dk1"/>
                </a:solidFill>
                <a:latin typeface="Arial"/>
                <a:ea typeface="Arial"/>
                <a:cs typeface="Arial"/>
                <a:sym typeface="Arial"/>
              </a:endParaRPr>
            </a:p>
          </p:txBody>
        </p:sp>
      </p:grpSp>
      <p:grpSp>
        <p:nvGrpSpPr>
          <p:cNvPr id="634" name="Google Shape;634;p53"/>
          <p:cNvGrpSpPr/>
          <p:nvPr/>
        </p:nvGrpSpPr>
        <p:grpSpPr>
          <a:xfrm>
            <a:off x="7539579" y="1465142"/>
            <a:ext cx="4235246" cy="1124712"/>
            <a:chOff x="6276385" y="1932825"/>
            <a:chExt cx="4235246" cy="1124712"/>
          </a:xfrm>
        </p:grpSpPr>
        <p:pic>
          <p:nvPicPr>
            <p:cNvPr id="635" name="Google Shape;635;p53"/>
            <p:cNvPicPr preferRelativeResize="0"/>
            <p:nvPr/>
          </p:nvPicPr>
          <p:blipFill rotWithShape="1">
            <a:blip r:embed="rId8">
              <a:alphaModFix/>
            </a:blip>
            <a:srcRect/>
            <a:stretch/>
          </p:blipFill>
          <p:spPr>
            <a:xfrm>
              <a:off x="6276385" y="1932825"/>
              <a:ext cx="1014085" cy="1124712"/>
            </a:xfrm>
            <a:prstGeom prst="rect">
              <a:avLst/>
            </a:prstGeom>
            <a:noFill/>
            <a:ln>
              <a:noFill/>
            </a:ln>
          </p:spPr>
        </p:pic>
        <p:sp>
          <p:nvSpPr>
            <p:cNvPr id="636" name="Google Shape;636;p53"/>
            <p:cNvSpPr/>
            <p:nvPr/>
          </p:nvSpPr>
          <p:spPr>
            <a:xfrm>
              <a:off x="7293751" y="1956572"/>
              <a:ext cx="3217880"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TA Live Site is used by certified TAs to launch Interim and Summative assessment test sessions.</a:t>
              </a:r>
              <a:endParaRPr sz="1800" b="0" i="0" u="none" strike="noStrike" cap="none">
                <a:solidFill>
                  <a:schemeClr val="dk1"/>
                </a:solidFill>
                <a:latin typeface="Arial"/>
                <a:ea typeface="Arial"/>
                <a:cs typeface="Arial"/>
                <a:sym typeface="Arial"/>
              </a:endParaRPr>
            </a:p>
          </p:txBody>
        </p:sp>
      </p:grpSp>
      <p:grpSp>
        <p:nvGrpSpPr>
          <p:cNvPr id="637" name="Google Shape;637;p53"/>
          <p:cNvGrpSpPr/>
          <p:nvPr/>
        </p:nvGrpSpPr>
        <p:grpSpPr>
          <a:xfrm>
            <a:off x="4499394" y="5078622"/>
            <a:ext cx="4518258" cy="1124712"/>
            <a:chOff x="1655594" y="4996322"/>
            <a:chExt cx="4518258" cy="1124712"/>
          </a:xfrm>
        </p:grpSpPr>
        <p:pic>
          <p:nvPicPr>
            <p:cNvPr id="638" name="Google Shape;638;p53"/>
            <p:cNvPicPr preferRelativeResize="0"/>
            <p:nvPr/>
          </p:nvPicPr>
          <p:blipFill rotWithShape="1">
            <a:blip r:embed="rId9">
              <a:alphaModFix/>
            </a:blip>
            <a:srcRect/>
            <a:stretch/>
          </p:blipFill>
          <p:spPr>
            <a:xfrm>
              <a:off x="1655594" y="4996322"/>
              <a:ext cx="1008573" cy="1124712"/>
            </a:xfrm>
            <a:prstGeom prst="rect">
              <a:avLst/>
            </a:prstGeom>
            <a:noFill/>
            <a:ln>
              <a:noFill/>
            </a:ln>
          </p:spPr>
        </p:pic>
        <p:sp>
          <p:nvSpPr>
            <p:cNvPr id="639" name="Google Shape;639;p53"/>
            <p:cNvSpPr/>
            <p:nvPr/>
          </p:nvSpPr>
          <p:spPr>
            <a:xfrm>
              <a:off x="2669678" y="5143181"/>
              <a:ext cx="3504174"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AVA is a component of the Online Testing System that allows authorized users to view the Interim Assessments.</a:t>
              </a:r>
              <a:endParaRPr sz="1800" b="0" i="0" u="none" strike="noStrike" cap="none">
                <a:solidFill>
                  <a:schemeClr val="dk1"/>
                </a:solidFill>
                <a:latin typeface="Arial"/>
                <a:ea typeface="Arial"/>
                <a:cs typeface="Arial"/>
                <a:sym typeface="Arial"/>
              </a:endParaRPr>
            </a:p>
          </p:txBody>
        </p:sp>
      </p:grpSp>
      <p:pic>
        <p:nvPicPr>
          <p:cNvPr id="640" name="Google Shape;640;p53"/>
          <p:cNvPicPr preferRelativeResize="0"/>
          <p:nvPr/>
        </p:nvPicPr>
        <p:blipFill rotWithShape="1">
          <a:blip r:embed="rId10">
            <a:alphaModFix/>
          </a:blip>
          <a:srcRect/>
          <a:stretch/>
        </p:blipFill>
        <p:spPr>
          <a:xfrm>
            <a:off x="1641917" y="2984185"/>
            <a:ext cx="1035925" cy="1128418"/>
          </a:xfrm>
          <a:prstGeom prst="rect">
            <a:avLst/>
          </a:prstGeom>
          <a:noFill/>
          <a:ln>
            <a:noFill/>
          </a:ln>
        </p:spPr>
      </p:pic>
      <p:grpSp>
        <p:nvGrpSpPr>
          <p:cNvPr id="641" name="Google Shape;641;p53"/>
          <p:cNvGrpSpPr/>
          <p:nvPr/>
        </p:nvGrpSpPr>
        <p:grpSpPr>
          <a:xfrm>
            <a:off x="2717397" y="2695383"/>
            <a:ext cx="8719686" cy="2097094"/>
            <a:chOff x="2717397" y="2695383"/>
            <a:chExt cx="8719686" cy="2097094"/>
          </a:xfrm>
        </p:grpSpPr>
        <p:pic>
          <p:nvPicPr>
            <p:cNvPr id="642" name="Google Shape;642;p53"/>
            <p:cNvPicPr preferRelativeResize="0"/>
            <p:nvPr/>
          </p:nvPicPr>
          <p:blipFill rotWithShape="1">
            <a:blip r:embed="rId11">
              <a:alphaModFix/>
            </a:blip>
            <a:srcRect/>
            <a:stretch/>
          </p:blipFill>
          <p:spPr>
            <a:xfrm>
              <a:off x="2756947" y="2695383"/>
              <a:ext cx="961535" cy="1008971"/>
            </a:xfrm>
            <a:prstGeom prst="rect">
              <a:avLst/>
            </a:prstGeom>
            <a:noFill/>
            <a:ln>
              <a:noFill/>
            </a:ln>
          </p:spPr>
        </p:pic>
        <p:sp>
          <p:nvSpPr>
            <p:cNvPr id="643" name="Google Shape;643;p53"/>
            <p:cNvSpPr/>
            <p:nvPr/>
          </p:nvSpPr>
          <p:spPr>
            <a:xfrm>
              <a:off x="3718482" y="2990773"/>
              <a:ext cx="771860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ORS provides performance data for </a:t>
              </a:r>
              <a:r>
                <a:rPr lang="en-US" sz="1600" b="1" i="0" u="none" strike="noStrike" cap="none">
                  <a:solidFill>
                    <a:schemeClr val="dk1"/>
                  </a:solidFill>
                  <a:latin typeface="Calibri"/>
                  <a:ea typeface="Calibri"/>
                  <a:cs typeface="Calibri"/>
                  <a:sym typeface="Calibri"/>
                </a:rPr>
                <a:t>past</a:t>
              </a:r>
              <a:r>
                <a:rPr lang="en-US" sz="1600" b="0" i="0" u="none" strike="noStrike" cap="none">
                  <a:solidFill>
                    <a:schemeClr val="dk1"/>
                  </a:solidFill>
                  <a:latin typeface="Calibri"/>
                  <a:ea typeface="Calibri"/>
                  <a:cs typeface="Calibri"/>
                  <a:sym typeface="Calibri"/>
                </a:rPr>
                <a:t> HSAP tests including individual student reports as well as school, complex, complex area, or overall state average scores.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Centralized Reporting System (CRS) will have all results from this year forward. </a:t>
              </a:r>
              <a:r>
                <a:rPr lang="en-US" sz="1600">
                  <a:solidFill>
                    <a:schemeClr val="dk1"/>
                  </a:solidFill>
                  <a:latin typeface="Calibri"/>
                  <a:ea typeface="Calibri"/>
                  <a:cs typeface="Calibri"/>
                  <a:sym typeface="Calibri"/>
                </a:rPr>
                <a:t>CRS allows authorized users to view and score individual student responses on the Interim Assessments and this year’s Summative Assessments.</a:t>
              </a:r>
              <a:endParaRPr sz="1800">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p:txBody>
        </p:sp>
        <p:pic>
          <p:nvPicPr>
            <p:cNvPr id="644" name="Google Shape;644;p53"/>
            <p:cNvPicPr preferRelativeResize="0"/>
            <p:nvPr/>
          </p:nvPicPr>
          <p:blipFill rotWithShape="1">
            <a:blip r:embed="rId12">
              <a:alphaModFix/>
            </a:blip>
            <a:srcRect/>
            <a:stretch/>
          </p:blipFill>
          <p:spPr>
            <a:xfrm>
              <a:off x="2717397" y="3887230"/>
              <a:ext cx="961535" cy="905247"/>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54"/>
          <p:cNvPicPr preferRelativeResize="0"/>
          <p:nvPr/>
        </p:nvPicPr>
        <p:blipFill rotWithShape="1">
          <a:blip r:embed="rId3">
            <a:alphaModFix/>
          </a:blip>
          <a:srcRect/>
          <a:stretch/>
        </p:blipFill>
        <p:spPr>
          <a:xfrm>
            <a:off x="1787589" y="194691"/>
            <a:ext cx="2390775" cy="781050"/>
          </a:xfrm>
          <a:prstGeom prst="rect">
            <a:avLst/>
          </a:prstGeom>
          <a:noFill/>
          <a:ln>
            <a:noFill/>
          </a:ln>
        </p:spPr>
      </p:pic>
      <p:grpSp>
        <p:nvGrpSpPr>
          <p:cNvPr id="650" name="Google Shape;650;p54"/>
          <p:cNvGrpSpPr/>
          <p:nvPr/>
        </p:nvGrpSpPr>
        <p:grpSpPr>
          <a:xfrm>
            <a:off x="2216140" y="67781"/>
            <a:ext cx="8130232" cy="2849993"/>
            <a:chOff x="2216140" y="67781"/>
            <a:chExt cx="8130232" cy="2849993"/>
          </a:xfrm>
        </p:grpSpPr>
        <p:pic>
          <p:nvPicPr>
            <p:cNvPr id="651" name="Google Shape;651;p54"/>
            <p:cNvPicPr preferRelativeResize="0"/>
            <p:nvPr/>
          </p:nvPicPr>
          <p:blipFill rotWithShape="1">
            <a:blip r:embed="rId4">
              <a:alphaModFix/>
            </a:blip>
            <a:srcRect/>
            <a:stretch/>
          </p:blipFill>
          <p:spPr>
            <a:xfrm>
              <a:off x="2216140" y="1793062"/>
              <a:ext cx="1027440" cy="1124712"/>
            </a:xfrm>
            <a:prstGeom prst="rect">
              <a:avLst/>
            </a:prstGeom>
            <a:noFill/>
            <a:ln>
              <a:noFill/>
            </a:ln>
          </p:spPr>
        </p:pic>
        <p:pic>
          <p:nvPicPr>
            <p:cNvPr id="652" name="Google Shape;652;p54"/>
            <p:cNvPicPr preferRelativeResize="0"/>
            <p:nvPr/>
          </p:nvPicPr>
          <p:blipFill rotWithShape="1">
            <a:blip r:embed="rId5">
              <a:alphaModFix/>
            </a:blip>
            <a:srcRect r="10601"/>
            <a:stretch/>
          </p:blipFill>
          <p:spPr>
            <a:xfrm>
              <a:off x="7108680" y="498348"/>
              <a:ext cx="3237692" cy="2203704"/>
            </a:xfrm>
            <a:prstGeom prst="rect">
              <a:avLst/>
            </a:prstGeom>
            <a:noFill/>
            <a:ln w="19050" cap="flat" cmpd="sng">
              <a:solidFill>
                <a:schemeClr val="dk1"/>
              </a:solidFill>
              <a:prstDash val="solid"/>
              <a:round/>
              <a:headEnd type="none" w="sm" len="sm"/>
              <a:tailEnd type="none" w="sm" len="sm"/>
            </a:ln>
          </p:spPr>
        </p:pic>
        <p:cxnSp>
          <p:nvCxnSpPr>
            <p:cNvPr id="653" name="Google Shape;653;p54"/>
            <p:cNvCxnSpPr/>
            <p:nvPr/>
          </p:nvCxnSpPr>
          <p:spPr>
            <a:xfrm rot="10800000" flipH="1">
              <a:off x="3243580" y="1335900"/>
              <a:ext cx="1150048" cy="1170754"/>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470"/>
                </a:srgbClr>
              </a:outerShdw>
            </a:effectLst>
          </p:spPr>
        </p:cxnSp>
        <p:cxnSp>
          <p:nvCxnSpPr>
            <p:cNvPr id="654" name="Google Shape;654;p54"/>
            <p:cNvCxnSpPr/>
            <p:nvPr/>
          </p:nvCxnSpPr>
          <p:spPr>
            <a:xfrm>
              <a:off x="3247644" y="2506655"/>
              <a:ext cx="3779456" cy="43455"/>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470"/>
                </a:srgbClr>
              </a:outerShdw>
            </a:effectLst>
          </p:spPr>
        </p:cxnSp>
        <p:pic>
          <p:nvPicPr>
            <p:cNvPr id="655" name="Google Shape;655;p54"/>
            <p:cNvPicPr preferRelativeResize="0"/>
            <p:nvPr/>
          </p:nvPicPr>
          <p:blipFill rotWithShape="1">
            <a:blip r:embed="rId6">
              <a:alphaModFix/>
            </a:blip>
            <a:srcRect r="1100"/>
            <a:stretch/>
          </p:blipFill>
          <p:spPr>
            <a:xfrm>
              <a:off x="4475208" y="67781"/>
              <a:ext cx="2522982" cy="2374954"/>
            </a:xfrm>
            <a:prstGeom prst="rect">
              <a:avLst/>
            </a:prstGeom>
            <a:noFill/>
            <a:ln w="19050" cap="flat" cmpd="sng">
              <a:solidFill>
                <a:schemeClr val="dk2"/>
              </a:solidFill>
              <a:prstDash val="solid"/>
              <a:round/>
              <a:headEnd type="none" w="sm" len="sm"/>
              <a:tailEnd type="none" w="sm" len="sm"/>
            </a:ln>
          </p:spPr>
        </p:pic>
      </p:grpSp>
      <p:grpSp>
        <p:nvGrpSpPr>
          <p:cNvPr id="656" name="Google Shape;656;p54"/>
          <p:cNvGrpSpPr/>
          <p:nvPr/>
        </p:nvGrpSpPr>
        <p:grpSpPr>
          <a:xfrm>
            <a:off x="2216140" y="2754076"/>
            <a:ext cx="8072659" cy="3382338"/>
            <a:chOff x="2216140" y="2754076"/>
            <a:chExt cx="8072659" cy="3382338"/>
          </a:xfrm>
        </p:grpSpPr>
        <p:pic>
          <p:nvPicPr>
            <p:cNvPr id="657" name="Google Shape;657;p54"/>
            <p:cNvPicPr preferRelativeResize="0"/>
            <p:nvPr/>
          </p:nvPicPr>
          <p:blipFill rotWithShape="1">
            <a:blip r:embed="rId7">
              <a:alphaModFix/>
            </a:blip>
            <a:srcRect/>
            <a:stretch/>
          </p:blipFill>
          <p:spPr>
            <a:xfrm>
              <a:off x="2216140" y="3801507"/>
              <a:ext cx="1031504" cy="1124712"/>
            </a:xfrm>
            <a:prstGeom prst="rect">
              <a:avLst/>
            </a:prstGeom>
            <a:noFill/>
            <a:ln>
              <a:noFill/>
            </a:ln>
          </p:spPr>
        </p:pic>
        <p:sp>
          <p:nvSpPr>
            <p:cNvPr id="658" name="Google Shape;658;p54"/>
            <p:cNvSpPr/>
            <p:nvPr/>
          </p:nvSpPr>
          <p:spPr>
            <a:xfrm>
              <a:off x="4046418" y="2754076"/>
              <a:ext cx="127882" cy="3382338"/>
            </a:xfrm>
            <a:prstGeom prst="leftBracket">
              <a:avLst>
                <a:gd name="adj" fmla="val 8333"/>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659" name="Google Shape;659;p54"/>
            <p:cNvCxnSpPr/>
            <p:nvPr/>
          </p:nvCxnSpPr>
          <p:spPr>
            <a:xfrm>
              <a:off x="3244600" y="4444262"/>
              <a:ext cx="728405" cy="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470"/>
                </a:srgbClr>
              </a:outerShdw>
            </a:effectLst>
          </p:spPr>
        </p:cxnSp>
        <p:pic>
          <p:nvPicPr>
            <p:cNvPr id="660" name="Google Shape;660;p54"/>
            <p:cNvPicPr preferRelativeResize="0"/>
            <p:nvPr/>
          </p:nvPicPr>
          <p:blipFill rotWithShape="1">
            <a:blip r:embed="rId8">
              <a:alphaModFix/>
            </a:blip>
            <a:srcRect/>
            <a:stretch/>
          </p:blipFill>
          <p:spPr>
            <a:xfrm>
              <a:off x="4050482" y="2802895"/>
              <a:ext cx="6238317" cy="333351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55"/>
          <p:cNvPicPr preferRelativeResize="0"/>
          <p:nvPr/>
        </p:nvPicPr>
        <p:blipFill rotWithShape="1">
          <a:blip r:embed="rId3">
            <a:alphaModFix/>
          </a:blip>
          <a:srcRect/>
          <a:stretch/>
        </p:blipFill>
        <p:spPr>
          <a:xfrm>
            <a:off x="3281433" y="213392"/>
            <a:ext cx="1871121" cy="3146133"/>
          </a:xfrm>
          <a:prstGeom prst="rect">
            <a:avLst/>
          </a:prstGeom>
          <a:noFill/>
          <a:ln>
            <a:noFill/>
          </a:ln>
        </p:spPr>
      </p:pic>
      <p:pic>
        <p:nvPicPr>
          <p:cNvPr id="667" name="Google Shape;667;p55"/>
          <p:cNvPicPr preferRelativeResize="0"/>
          <p:nvPr/>
        </p:nvPicPr>
        <p:blipFill rotWithShape="1">
          <a:blip r:embed="rId4">
            <a:alphaModFix/>
          </a:blip>
          <a:srcRect/>
          <a:stretch/>
        </p:blipFill>
        <p:spPr>
          <a:xfrm>
            <a:off x="1753720" y="148857"/>
            <a:ext cx="1282247" cy="4296562"/>
          </a:xfrm>
          <a:prstGeom prst="rect">
            <a:avLst/>
          </a:prstGeom>
          <a:noFill/>
          <a:ln>
            <a:noFill/>
          </a:ln>
        </p:spPr>
      </p:pic>
      <p:sp>
        <p:nvSpPr>
          <p:cNvPr id="668" name="Google Shape;668;p55"/>
          <p:cNvSpPr/>
          <p:nvPr/>
        </p:nvSpPr>
        <p:spPr>
          <a:xfrm>
            <a:off x="1753720" y="1634756"/>
            <a:ext cx="1282247" cy="344893"/>
          </a:xfrm>
          <a:prstGeom prst="roundRect">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69" name="Google Shape;669;p55"/>
          <p:cNvGrpSpPr/>
          <p:nvPr/>
        </p:nvGrpSpPr>
        <p:grpSpPr>
          <a:xfrm>
            <a:off x="4413081" y="95934"/>
            <a:ext cx="7666163" cy="6138876"/>
            <a:chOff x="4421061" y="148857"/>
            <a:chExt cx="7666163" cy="6138876"/>
          </a:xfrm>
        </p:grpSpPr>
        <p:grpSp>
          <p:nvGrpSpPr>
            <p:cNvPr id="670" name="Google Shape;670;p55"/>
            <p:cNvGrpSpPr/>
            <p:nvPr/>
          </p:nvGrpSpPr>
          <p:grpSpPr>
            <a:xfrm>
              <a:off x="4421061" y="148857"/>
              <a:ext cx="7666163" cy="6138876"/>
              <a:chOff x="4421061" y="148857"/>
              <a:chExt cx="7666163" cy="6138876"/>
            </a:xfrm>
          </p:grpSpPr>
          <p:cxnSp>
            <p:nvCxnSpPr>
              <p:cNvPr id="671" name="Google Shape;671;p55"/>
              <p:cNvCxnSpPr/>
              <p:nvPr/>
            </p:nvCxnSpPr>
            <p:spPr>
              <a:xfrm>
                <a:off x="4421061" y="621793"/>
                <a:ext cx="2294583" cy="285058"/>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470"/>
                  </a:srgbClr>
                </a:outerShdw>
              </a:effectLst>
            </p:spPr>
          </p:cxnSp>
          <p:sp>
            <p:nvSpPr>
              <p:cNvPr id="672" name="Google Shape;672;p55"/>
              <p:cNvSpPr/>
              <p:nvPr/>
            </p:nvSpPr>
            <p:spPr>
              <a:xfrm>
                <a:off x="6734067" y="148857"/>
                <a:ext cx="45719" cy="6138876"/>
              </a:xfrm>
              <a:prstGeom prst="leftBracket">
                <a:avLst>
                  <a:gd name="adj" fmla="val 8333"/>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73" name="Google Shape;673;p55"/>
              <p:cNvPicPr preferRelativeResize="0"/>
              <p:nvPr/>
            </p:nvPicPr>
            <p:blipFill rotWithShape="1">
              <a:blip r:embed="rId5">
                <a:alphaModFix/>
              </a:blip>
              <a:srcRect/>
              <a:stretch/>
            </p:blipFill>
            <p:spPr>
              <a:xfrm>
                <a:off x="6798209" y="206055"/>
                <a:ext cx="5289015" cy="6081678"/>
              </a:xfrm>
              <a:prstGeom prst="rect">
                <a:avLst/>
              </a:prstGeom>
              <a:noFill/>
              <a:ln>
                <a:noFill/>
              </a:ln>
            </p:spPr>
          </p:pic>
        </p:grpSp>
        <p:pic>
          <p:nvPicPr>
            <p:cNvPr id="674" name="Google Shape;674;p55"/>
            <p:cNvPicPr preferRelativeResize="0"/>
            <p:nvPr/>
          </p:nvPicPr>
          <p:blipFill rotWithShape="1">
            <a:blip r:embed="rId6">
              <a:alphaModFix/>
            </a:blip>
            <a:srcRect/>
            <a:stretch/>
          </p:blipFill>
          <p:spPr>
            <a:xfrm rot="2072874">
              <a:off x="9764723" y="3179748"/>
              <a:ext cx="568085" cy="469638"/>
            </a:xfrm>
            <a:prstGeom prst="rect">
              <a:avLst/>
            </a:prstGeom>
            <a:noFill/>
            <a:ln>
              <a:noFill/>
            </a:ln>
          </p:spPr>
        </p:pic>
      </p:grpSp>
      <p:sp>
        <p:nvSpPr>
          <p:cNvPr id="675" name="Google Shape;675;p55"/>
          <p:cNvSpPr txBox="1"/>
          <p:nvPr/>
        </p:nvSpPr>
        <p:spPr>
          <a:xfrm>
            <a:off x="1267865" y="5856214"/>
            <a:ext cx="412164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a:t>
            </a:r>
            <a:r>
              <a:rPr lang="en-U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smarterbalanced.alohahsap.org/resources</a:t>
            </a:r>
            <a:r>
              <a:rPr lang="en-US" sz="1400" b="0" i="0" u="none" strike="noStrike" cap="none">
                <a:solidFill>
                  <a:srgbClr val="000000"/>
                </a:solidFill>
                <a:latin typeface="Arial"/>
                <a:ea typeface="Arial"/>
                <a:cs typeface="Arial"/>
                <a:sym typeface="Arial"/>
              </a:rPr>
              <a:t>/</a:t>
            </a:r>
            <a:endParaRPr/>
          </a:p>
        </p:txBody>
      </p:sp>
      <p:grpSp>
        <p:nvGrpSpPr>
          <p:cNvPr id="676" name="Google Shape;676;p55"/>
          <p:cNvGrpSpPr/>
          <p:nvPr/>
        </p:nvGrpSpPr>
        <p:grpSpPr>
          <a:xfrm>
            <a:off x="4711629" y="329466"/>
            <a:ext cx="7248673" cy="3966609"/>
            <a:chOff x="4683794" y="236651"/>
            <a:chExt cx="7248673" cy="3966609"/>
          </a:xfrm>
        </p:grpSpPr>
        <p:cxnSp>
          <p:nvCxnSpPr>
            <p:cNvPr id="677" name="Google Shape;677;p55"/>
            <p:cNvCxnSpPr/>
            <p:nvPr/>
          </p:nvCxnSpPr>
          <p:spPr>
            <a:xfrm>
              <a:off x="4683794" y="1186004"/>
              <a:ext cx="1862042" cy="850107"/>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470"/>
                </a:srgbClr>
              </a:outerShdw>
            </a:effectLst>
          </p:spPr>
        </p:cxnSp>
        <p:grpSp>
          <p:nvGrpSpPr>
            <p:cNvPr id="678" name="Google Shape;678;p55"/>
            <p:cNvGrpSpPr/>
            <p:nvPr/>
          </p:nvGrpSpPr>
          <p:grpSpPr>
            <a:xfrm>
              <a:off x="6643506" y="236651"/>
              <a:ext cx="5288961" cy="3966609"/>
              <a:chOff x="2949651" y="1437839"/>
              <a:chExt cx="4888405" cy="3485994"/>
            </a:xfrm>
          </p:grpSpPr>
          <p:pic>
            <p:nvPicPr>
              <p:cNvPr id="679" name="Google Shape;679;p55"/>
              <p:cNvPicPr preferRelativeResize="0"/>
              <p:nvPr/>
            </p:nvPicPr>
            <p:blipFill rotWithShape="1">
              <a:blip r:embed="rId8">
                <a:alphaModFix/>
              </a:blip>
              <a:srcRect/>
              <a:stretch/>
            </p:blipFill>
            <p:spPr>
              <a:xfrm>
                <a:off x="2949651" y="1437839"/>
                <a:ext cx="4888405" cy="3485994"/>
              </a:xfrm>
              <a:prstGeom prst="rect">
                <a:avLst/>
              </a:prstGeom>
              <a:noFill/>
              <a:ln>
                <a:noFill/>
              </a:ln>
            </p:spPr>
          </p:pic>
          <p:pic>
            <p:nvPicPr>
              <p:cNvPr id="680" name="Google Shape;680;p55"/>
              <p:cNvPicPr preferRelativeResize="0"/>
              <p:nvPr/>
            </p:nvPicPr>
            <p:blipFill rotWithShape="1">
              <a:blip r:embed="rId6">
                <a:alphaModFix/>
              </a:blip>
              <a:srcRect/>
              <a:stretch/>
            </p:blipFill>
            <p:spPr>
              <a:xfrm rot="2072874">
                <a:off x="6333230" y="2816458"/>
                <a:ext cx="350704" cy="331638"/>
              </a:xfrm>
              <a:prstGeom prst="rect">
                <a:avLst/>
              </a:prstGeom>
              <a:noFill/>
              <a:ln>
                <a:noFill/>
              </a:ln>
            </p:spPr>
          </p:pic>
          <p:pic>
            <p:nvPicPr>
              <p:cNvPr id="681" name="Google Shape;681;p55"/>
              <p:cNvPicPr preferRelativeResize="0"/>
              <p:nvPr/>
            </p:nvPicPr>
            <p:blipFill rotWithShape="1">
              <a:blip r:embed="rId6">
                <a:alphaModFix/>
              </a:blip>
              <a:srcRect/>
              <a:stretch/>
            </p:blipFill>
            <p:spPr>
              <a:xfrm rot="2072874">
                <a:off x="5952754" y="4301075"/>
                <a:ext cx="350704" cy="331638"/>
              </a:xfrm>
              <a:prstGeom prst="rect">
                <a:avLst/>
              </a:prstGeom>
              <a:noFill/>
              <a:ln>
                <a:noFill/>
              </a:ln>
            </p:spPr>
          </p:pic>
          <p:pic>
            <p:nvPicPr>
              <p:cNvPr id="682" name="Google Shape;682;p55"/>
              <p:cNvPicPr preferRelativeResize="0"/>
              <p:nvPr/>
            </p:nvPicPr>
            <p:blipFill rotWithShape="1">
              <a:blip r:embed="rId6">
                <a:alphaModFix/>
              </a:blip>
              <a:srcRect/>
              <a:stretch/>
            </p:blipFill>
            <p:spPr>
              <a:xfrm rot="2072874">
                <a:off x="6565970" y="1608566"/>
                <a:ext cx="350704" cy="331638"/>
              </a:xfrm>
              <a:prstGeom prst="rect">
                <a:avLst/>
              </a:prstGeom>
              <a:noFill/>
              <a:ln>
                <a:noFill/>
              </a:ln>
            </p:spPr>
          </p:pic>
        </p:grpSp>
      </p:grpSp>
      <p:grpSp>
        <p:nvGrpSpPr>
          <p:cNvPr id="683" name="Google Shape;683;p55"/>
          <p:cNvGrpSpPr/>
          <p:nvPr/>
        </p:nvGrpSpPr>
        <p:grpSpPr>
          <a:xfrm>
            <a:off x="3098444" y="2305355"/>
            <a:ext cx="8067491" cy="3987638"/>
            <a:chOff x="1625608" y="2255918"/>
            <a:chExt cx="8067491" cy="3987638"/>
          </a:xfrm>
        </p:grpSpPr>
        <p:grpSp>
          <p:nvGrpSpPr>
            <p:cNvPr id="684" name="Google Shape;684;p55"/>
            <p:cNvGrpSpPr/>
            <p:nvPr/>
          </p:nvGrpSpPr>
          <p:grpSpPr>
            <a:xfrm>
              <a:off x="1625608" y="2255918"/>
              <a:ext cx="8067491" cy="3987638"/>
              <a:chOff x="1881931" y="2244947"/>
              <a:chExt cx="8067491" cy="3987638"/>
            </a:xfrm>
          </p:grpSpPr>
          <p:grpSp>
            <p:nvGrpSpPr>
              <p:cNvPr id="685" name="Google Shape;685;p55"/>
              <p:cNvGrpSpPr/>
              <p:nvPr/>
            </p:nvGrpSpPr>
            <p:grpSpPr>
              <a:xfrm>
                <a:off x="1881931" y="2244947"/>
                <a:ext cx="8067491" cy="3987638"/>
                <a:chOff x="1881931" y="2244947"/>
                <a:chExt cx="8067491" cy="3987638"/>
              </a:xfrm>
            </p:grpSpPr>
            <p:cxnSp>
              <p:nvCxnSpPr>
                <p:cNvPr id="686" name="Google Shape;686;p55"/>
                <p:cNvCxnSpPr/>
                <p:nvPr/>
              </p:nvCxnSpPr>
              <p:spPr>
                <a:xfrm>
                  <a:off x="3175691" y="2244947"/>
                  <a:ext cx="638850" cy="1514273"/>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470"/>
                    </a:srgbClr>
                  </a:outerShdw>
                </a:effectLst>
              </p:spPr>
            </p:cxnSp>
            <p:sp>
              <p:nvSpPr>
                <p:cNvPr id="687" name="Google Shape;687;p55"/>
                <p:cNvSpPr/>
                <p:nvPr/>
              </p:nvSpPr>
              <p:spPr>
                <a:xfrm rot="5400000">
                  <a:off x="3615163" y="2085980"/>
                  <a:ext cx="153758" cy="3620223"/>
                </a:xfrm>
                <a:prstGeom prst="leftBracket">
                  <a:avLst>
                    <a:gd name="adj" fmla="val 8333"/>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88" name="Google Shape;688;p55"/>
                <p:cNvPicPr preferRelativeResize="0"/>
                <p:nvPr/>
              </p:nvPicPr>
              <p:blipFill rotWithShape="1">
                <a:blip r:embed="rId9">
                  <a:alphaModFix/>
                </a:blip>
                <a:srcRect/>
                <a:stretch/>
              </p:blipFill>
              <p:spPr>
                <a:xfrm>
                  <a:off x="2081560" y="3896770"/>
                  <a:ext cx="3283271" cy="1236848"/>
                </a:xfrm>
                <a:prstGeom prst="rect">
                  <a:avLst/>
                </a:prstGeom>
                <a:noFill/>
                <a:ln w="12700" cap="flat" cmpd="sng">
                  <a:solidFill>
                    <a:schemeClr val="dk1"/>
                  </a:solidFill>
                  <a:prstDash val="solid"/>
                  <a:round/>
                  <a:headEnd type="none" w="sm" len="sm"/>
                  <a:tailEnd type="none" w="sm" len="sm"/>
                </a:ln>
              </p:spPr>
            </p:pic>
            <p:pic>
              <p:nvPicPr>
                <p:cNvPr id="689" name="Google Shape;689;p55"/>
                <p:cNvPicPr preferRelativeResize="0"/>
                <p:nvPr/>
              </p:nvPicPr>
              <p:blipFill rotWithShape="1">
                <a:blip r:embed="rId10">
                  <a:alphaModFix/>
                </a:blip>
                <a:srcRect/>
                <a:stretch/>
              </p:blipFill>
              <p:spPr>
                <a:xfrm>
                  <a:off x="5441046" y="4194826"/>
                  <a:ext cx="4508375" cy="2037759"/>
                </a:xfrm>
                <a:prstGeom prst="rect">
                  <a:avLst/>
                </a:prstGeom>
                <a:noFill/>
                <a:ln w="9525" cap="flat" cmpd="sng">
                  <a:solidFill>
                    <a:schemeClr val="dk2"/>
                  </a:solidFill>
                  <a:prstDash val="solid"/>
                  <a:round/>
                  <a:headEnd type="none" w="sm" len="sm"/>
                  <a:tailEnd type="none" w="sm" len="sm"/>
                </a:ln>
              </p:spPr>
            </p:pic>
          </p:grpSp>
          <p:cxnSp>
            <p:nvCxnSpPr>
              <p:cNvPr id="690" name="Google Shape;690;p55"/>
              <p:cNvCxnSpPr/>
              <p:nvPr/>
            </p:nvCxnSpPr>
            <p:spPr>
              <a:xfrm>
                <a:off x="7544616" y="4863948"/>
                <a:ext cx="906997" cy="18107"/>
              </a:xfrm>
              <a:prstGeom prst="straightConnector1">
                <a:avLst/>
              </a:prstGeom>
              <a:noFill/>
              <a:ln w="28575" cap="flat" cmpd="sng">
                <a:solidFill>
                  <a:srgbClr val="FFC000"/>
                </a:solidFill>
                <a:prstDash val="solid"/>
                <a:round/>
                <a:headEnd type="none" w="sm" len="sm"/>
                <a:tailEnd type="none" w="sm" len="sm"/>
              </a:ln>
            </p:spPr>
          </p:cxnSp>
        </p:grpSp>
        <p:pic>
          <p:nvPicPr>
            <p:cNvPr id="691" name="Google Shape;691;p55"/>
            <p:cNvPicPr preferRelativeResize="0"/>
            <p:nvPr/>
          </p:nvPicPr>
          <p:blipFill rotWithShape="1">
            <a:blip r:embed="rId6">
              <a:alphaModFix/>
            </a:blip>
            <a:srcRect/>
            <a:stretch/>
          </p:blipFill>
          <p:spPr>
            <a:xfrm rot="968153">
              <a:off x="7551930" y="4360506"/>
              <a:ext cx="379721" cy="337285"/>
            </a:xfrm>
            <a:prstGeom prst="rect">
              <a:avLst/>
            </a:prstGeom>
            <a:noFill/>
            <a:ln>
              <a:noFill/>
            </a:ln>
          </p:spPr>
        </p:pic>
      </p:grpSp>
      <p:grpSp>
        <p:nvGrpSpPr>
          <p:cNvPr id="692" name="Google Shape;692;p55"/>
          <p:cNvGrpSpPr/>
          <p:nvPr/>
        </p:nvGrpSpPr>
        <p:grpSpPr>
          <a:xfrm>
            <a:off x="4748997" y="263131"/>
            <a:ext cx="6416937" cy="5261989"/>
            <a:chOff x="4748997" y="263131"/>
            <a:chExt cx="6416937" cy="5261989"/>
          </a:xfrm>
        </p:grpSpPr>
        <p:grpSp>
          <p:nvGrpSpPr>
            <p:cNvPr id="693" name="Google Shape;693;p55"/>
            <p:cNvGrpSpPr/>
            <p:nvPr/>
          </p:nvGrpSpPr>
          <p:grpSpPr>
            <a:xfrm>
              <a:off x="4748997" y="263131"/>
              <a:ext cx="6377168" cy="5261989"/>
              <a:chOff x="4570428" y="133216"/>
              <a:chExt cx="6377168" cy="5261989"/>
            </a:xfrm>
          </p:grpSpPr>
          <p:cxnSp>
            <p:nvCxnSpPr>
              <p:cNvPr id="694" name="Google Shape;694;p55"/>
              <p:cNvCxnSpPr/>
              <p:nvPr/>
            </p:nvCxnSpPr>
            <p:spPr>
              <a:xfrm rot="10800000" flipH="1">
                <a:off x="4570428" y="1634756"/>
                <a:ext cx="1990015" cy="228361"/>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470"/>
                  </a:srgbClr>
                </a:outerShdw>
              </a:effectLst>
            </p:spPr>
          </p:cxnSp>
          <p:pic>
            <p:nvPicPr>
              <p:cNvPr id="695" name="Google Shape;695;p55"/>
              <p:cNvPicPr preferRelativeResize="0"/>
              <p:nvPr/>
            </p:nvPicPr>
            <p:blipFill rotWithShape="1">
              <a:blip r:embed="rId11">
                <a:alphaModFix/>
              </a:blip>
              <a:srcRect/>
              <a:stretch/>
            </p:blipFill>
            <p:spPr>
              <a:xfrm>
                <a:off x="6723051" y="158363"/>
                <a:ext cx="4224545" cy="5236842"/>
              </a:xfrm>
              <a:prstGeom prst="rect">
                <a:avLst/>
              </a:prstGeom>
              <a:noFill/>
              <a:ln>
                <a:noFill/>
              </a:ln>
            </p:spPr>
          </p:pic>
          <p:sp>
            <p:nvSpPr>
              <p:cNvPr id="696" name="Google Shape;696;p55"/>
              <p:cNvSpPr/>
              <p:nvPr/>
            </p:nvSpPr>
            <p:spPr>
              <a:xfrm>
                <a:off x="6648855" y="133216"/>
                <a:ext cx="141032" cy="5186657"/>
              </a:xfrm>
              <a:prstGeom prst="leftBracket">
                <a:avLst>
                  <a:gd name="adj" fmla="val 8333"/>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697" name="Google Shape;697;p55"/>
            <p:cNvCxnSpPr/>
            <p:nvPr/>
          </p:nvCxnSpPr>
          <p:spPr>
            <a:xfrm flipH="1">
              <a:off x="9515684" y="2676802"/>
              <a:ext cx="525101" cy="1"/>
            </a:xfrm>
            <a:prstGeom prst="straightConnector1">
              <a:avLst/>
            </a:prstGeom>
            <a:noFill/>
            <a:ln w="57150" cap="flat" cmpd="sng">
              <a:solidFill>
                <a:srgbClr val="00B050"/>
              </a:solidFill>
              <a:prstDash val="solid"/>
              <a:round/>
              <a:headEnd type="none" w="sm" len="sm"/>
              <a:tailEnd type="triangle" w="med" len="med"/>
            </a:ln>
          </p:spPr>
        </p:cxnSp>
        <p:cxnSp>
          <p:nvCxnSpPr>
            <p:cNvPr id="698" name="Google Shape;698;p55"/>
            <p:cNvCxnSpPr/>
            <p:nvPr/>
          </p:nvCxnSpPr>
          <p:spPr>
            <a:xfrm flipH="1">
              <a:off x="10708575" y="3687300"/>
              <a:ext cx="423600" cy="18000"/>
            </a:xfrm>
            <a:prstGeom prst="straightConnector1">
              <a:avLst/>
            </a:prstGeom>
            <a:noFill/>
            <a:ln w="57150" cap="flat" cmpd="sng">
              <a:solidFill>
                <a:srgbClr val="00B050"/>
              </a:solidFill>
              <a:prstDash val="solid"/>
              <a:round/>
              <a:headEnd type="none" w="sm" len="sm"/>
              <a:tailEnd type="triangle" w="med" len="med"/>
            </a:ln>
          </p:spPr>
        </p:cxnSp>
        <p:cxnSp>
          <p:nvCxnSpPr>
            <p:cNvPr id="699" name="Google Shape;699;p55"/>
            <p:cNvCxnSpPr/>
            <p:nvPr/>
          </p:nvCxnSpPr>
          <p:spPr>
            <a:xfrm flipH="1">
              <a:off x="10674834" y="4164496"/>
              <a:ext cx="491100" cy="27600"/>
            </a:xfrm>
            <a:prstGeom prst="straightConnector1">
              <a:avLst/>
            </a:prstGeom>
            <a:noFill/>
            <a:ln w="57150" cap="flat" cmpd="sng">
              <a:solidFill>
                <a:srgbClr val="00B050"/>
              </a:solidFill>
              <a:prstDash val="solid"/>
              <a:round/>
              <a:headEnd type="none" w="sm" len="sm"/>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6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67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69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b7ba4809ea_1_0"/>
          <p:cNvSpPr txBox="1">
            <a:spLocks noGrp="1"/>
          </p:cNvSpPr>
          <p:nvPr>
            <p:ph type="title"/>
          </p:nvPr>
        </p:nvSpPr>
        <p:spPr>
          <a:xfrm>
            <a:off x="1575800" y="154795"/>
            <a:ext cx="9782700" cy="773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b="1"/>
              <a:t>Changes This Year…..</a:t>
            </a:r>
            <a:endParaRPr b="1"/>
          </a:p>
        </p:txBody>
      </p:sp>
      <p:sp>
        <p:nvSpPr>
          <p:cNvPr id="187" name="Google Shape;187;gb7ba4809ea_1_0"/>
          <p:cNvSpPr txBox="1">
            <a:spLocks noGrp="1"/>
          </p:cNvSpPr>
          <p:nvPr>
            <p:ph type="body" idx="1"/>
          </p:nvPr>
        </p:nvSpPr>
        <p:spPr>
          <a:xfrm>
            <a:off x="1664650" y="1738175"/>
            <a:ext cx="9782700" cy="3753600"/>
          </a:xfrm>
          <a:prstGeom prst="rect">
            <a:avLst/>
          </a:prstGeom>
        </p:spPr>
        <p:txBody>
          <a:bodyPr spcFirstLastPara="1" wrap="square" lIns="91425" tIns="45700" rIns="91425" bIns="45700" anchor="t" anchorCtr="0">
            <a:noAutofit/>
          </a:bodyPr>
          <a:lstStyle/>
          <a:p>
            <a:pPr marL="457200" lvl="0" indent="-342900" algn="l" rtl="0">
              <a:spcBef>
                <a:spcPts val="1400"/>
              </a:spcBef>
              <a:spcAft>
                <a:spcPts val="0"/>
              </a:spcAft>
              <a:buSzPts val="1800"/>
              <a:buChar char="●"/>
            </a:pPr>
            <a:r>
              <a:rPr lang="en-US"/>
              <a:t>COVID-19</a:t>
            </a:r>
            <a:endParaRPr/>
          </a:p>
          <a:p>
            <a:pPr marL="457200" lvl="0" indent="-342900" algn="l" rtl="0">
              <a:spcBef>
                <a:spcPts val="1000"/>
              </a:spcBef>
              <a:spcAft>
                <a:spcPts val="0"/>
              </a:spcAft>
              <a:buSzPts val="1800"/>
              <a:buChar char="●"/>
            </a:pPr>
            <a:r>
              <a:rPr lang="en-US"/>
              <a:t>Working with Parents and Students: Hybrid, FOL, In-School</a:t>
            </a:r>
            <a:endParaRPr/>
          </a:p>
          <a:p>
            <a:pPr marL="457200" lvl="0" indent="-342900" algn="l" rtl="0">
              <a:spcBef>
                <a:spcPts val="1000"/>
              </a:spcBef>
              <a:spcAft>
                <a:spcPts val="0"/>
              </a:spcAft>
              <a:buSzPts val="1800"/>
              <a:buChar char="●"/>
            </a:pPr>
            <a:r>
              <a:rPr lang="en-US"/>
              <a:t>Reporting: Centralized Reporting System</a:t>
            </a:r>
            <a:endParaRPr/>
          </a:p>
          <a:p>
            <a:pPr marL="457200" lvl="0" indent="-342900" algn="l" rtl="0">
              <a:spcBef>
                <a:spcPts val="1000"/>
              </a:spcBef>
              <a:spcAft>
                <a:spcPts val="0"/>
              </a:spcAft>
              <a:buSzPts val="1800"/>
              <a:buChar char="●"/>
            </a:pPr>
            <a:r>
              <a:rPr lang="en-US"/>
              <a:t>Requesting Accommodations</a:t>
            </a:r>
            <a:endParaRPr/>
          </a:p>
          <a:p>
            <a:pPr marL="457200" lvl="0" indent="-342900" algn="l" rtl="0">
              <a:spcBef>
                <a:spcPts val="1000"/>
              </a:spcBef>
              <a:spcAft>
                <a:spcPts val="0"/>
              </a:spcAft>
              <a:buSzPts val="1800"/>
              <a:buChar char="●"/>
            </a:pPr>
            <a:r>
              <a:rPr lang="en-US"/>
              <a:t>Digital Library Redesigned and is now Tools of Teachers</a:t>
            </a:r>
            <a:endParaRPr/>
          </a:p>
          <a:p>
            <a:pPr marL="457200" lvl="0" indent="-342900" algn="l" rtl="0">
              <a:spcBef>
                <a:spcPts val="1400"/>
              </a:spcBef>
              <a:spcAft>
                <a:spcPts val="1000"/>
              </a:spcAft>
              <a:buSzPts val="1800"/>
              <a:buChar char="●"/>
            </a:pPr>
            <a:r>
              <a:rPr lang="en-US"/>
              <a:t>SB ELA and Math Test Times</a:t>
            </a:r>
            <a:endParaRPr/>
          </a:p>
        </p:txBody>
      </p:sp>
      <p:pic>
        <p:nvPicPr>
          <p:cNvPr id="188" name="Google Shape;188;gb7ba4809ea_1_0"/>
          <p:cNvPicPr preferRelativeResize="0"/>
          <p:nvPr/>
        </p:nvPicPr>
        <p:blipFill>
          <a:blip r:embed="rId3">
            <a:alphaModFix/>
          </a:blip>
          <a:stretch>
            <a:fillRect/>
          </a:stretch>
        </p:blipFill>
        <p:spPr>
          <a:xfrm rot="1092821">
            <a:off x="9646584" y="171600"/>
            <a:ext cx="2405506" cy="23986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56"/>
          <p:cNvPicPr preferRelativeResize="0"/>
          <p:nvPr/>
        </p:nvPicPr>
        <p:blipFill rotWithShape="1">
          <a:blip r:embed="rId3">
            <a:alphaModFix/>
          </a:blip>
          <a:srcRect/>
          <a:stretch/>
        </p:blipFill>
        <p:spPr>
          <a:xfrm>
            <a:off x="1384942" y="148856"/>
            <a:ext cx="1651023" cy="5032743"/>
          </a:xfrm>
          <a:prstGeom prst="rect">
            <a:avLst/>
          </a:prstGeom>
          <a:noFill/>
          <a:ln>
            <a:noFill/>
          </a:ln>
        </p:spPr>
      </p:pic>
      <p:sp>
        <p:nvSpPr>
          <p:cNvPr id="706" name="Google Shape;706;p56"/>
          <p:cNvSpPr/>
          <p:nvPr/>
        </p:nvSpPr>
        <p:spPr>
          <a:xfrm>
            <a:off x="1384942" y="2362200"/>
            <a:ext cx="1651023" cy="423310"/>
          </a:xfrm>
          <a:prstGeom prst="roundRect">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7" name="Google Shape;707;p56"/>
          <p:cNvPicPr preferRelativeResize="0"/>
          <p:nvPr/>
        </p:nvPicPr>
        <p:blipFill rotWithShape="1">
          <a:blip r:embed="rId4">
            <a:alphaModFix/>
          </a:blip>
          <a:srcRect/>
          <a:stretch/>
        </p:blipFill>
        <p:spPr>
          <a:xfrm>
            <a:off x="3411126" y="274076"/>
            <a:ext cx="7348849" cy="5816475"/>
          </a:xfrm>
          <a:prstGeom prst="rect">
            <a:avLst/>
          </a:prstGeom>
          <a:noFill/>
          <a:ln w="28575" cap="flat" cmpd="sng">
            <a:solidFill>
              <a:srgbClr val="348BA4"/>
            </a:solidFill>
            <a:prstDash val="solid"/>
            <a:round/>
            <a:headEnd type="none" w="sm" len="sm"/>
            <a:tailEnd type="none" w="sm" len="sm"/>
          </a:ln>
        </p:spPr>
      </p:pic>
      <p:pic>
        <p:nvPicPr>
          <p:cNvPr id="708" name="Google Shape;708;p56"/>
          <p:cNvPicPr preferRelativeResize="0"/>
          <p:nvPr/>
        </p:nvPicPr>
        <p:blipFill rotWithShape="1">
          <a:blip r:embed="rId5">
            <a:alphaModFix/>
          </a:blip>
          <a:srcRect/>
          <a:stretch/>
        </p:blipFill>
        <p:spPr>
          <a:xfrm rot="1359630">
            <a:off x="7620472" y="457606"/>
            <a:ext cx="806452" cy="5745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60"/>
          <p:cNvPicPr preferRelativeResize="0">
            <a:picLocks noGrp="1"/>
          </p:cNvPicPr>
          <p:nvPr>
            <p:ph type="body" idx="1"/>
          </p:nvPr>
        </p:nvPicPr>
        <p:blipFill rotWithShape="1">
          <a:blip r:embed="rId3">
            <a:alphaModFix/>
          </a:blip>
          <a:srcRect/>
          <a:stretch/>
        </p:blipFill>
        <p:spPr>
          <a:xfrm>
            <a:off x="1923310" y="354123"/>
            <a:ext cx="4131666" cy="529862"/>
          </a:xfrm>
          <a:prstGeom prst="rect">
            <a:avLst/>
          </a:prstGeom>
          <a:noFill/>
          <a:ln>
            <a:noFill/>
          </a:ln>
        </p:spPr>
      </p:pic>
      <p:pic>
        <p:nvPicPr>
          <p:cNvPr id="715" name="Google Shape;715;p60"/>
          <p:cNvPicPr preferRelativeResize="0"/>
          <p:nvPr/>
        </p:nvPicPr>
        <p:blipFill rotWithShape="1">
          <a:blip r:embed="rId4">
            <a:alphaModFix/>
          </a:blip>
          <a:srcRect/>
          <a:stretch/>
        </p:blipFill>
        <p:spPr>
          <a:xfrm>
            <a:off x="1930602" y="871742"/>
            <a:ext cx="4131666" cy="529862"/>
          </a:xfrm>
          <a:prstGeom prst="rect">
            <a:avLst/>
          </a:prstGeom>
          <a:noFill/>
          <a:ln>
            <a:noFill/>
          </a:ln>
        </p:spPr>
      </p:pic>
      <p:pic>
        <p:nvPicPr>
          <p:cNvPr id="716" name="Google Shape;716;p60"/>
          <p:cNvPicPr preferRelativeResize="0"/>
          <p:nvPr/>
        </p:nvPicPr>
        <p:blipFill rotWithShape="1">
          <a:blip r:embed="rId5">
            <a:alphaModFix/>
          </a:blip>
          <a:srcRect/>
          <a:stretch/>
        </p:blipFill>
        <p:spPr>
          <a:xfrm>
            <a:off x="1954601" y="1376438"/>
            <a:ext cx="4137973" cy="529862"/>
          </a:xfrm>
          <a:prstGeom prst="rect">
            <a:avLst/>
          </a:prstGeom>
          <a:noFill/>
          <a:ln>
            <a:noFill/>
          </a:ln>
        </p:spPr>
      </p:pic>
      <p:pic>
        <p:nvPicPr>
          <p:cNvPr id="717" name="Google Shape;717;p60"/>
          <p:cNvPicPr preferRelativeResize="0"/>
          <p:nvPr/>
        </p:nvPicPr>
        <p:blipFill rotWithShape="1">
          <a:blip r:embed="rId6">
            <a:alphaModFix/>
          </a:blip>
          <a:srcRect/>
          <a:stretch/>
        </p:blipFill>
        <p:spPr>
          <a:xfrm>
            <a:off x="1930602" y="1900658"/>
            <a:ext cx="4131666" cy="529055"/>
          </a:xfrm>
          <a:prstGeom prst="rect">
            <a:avLst/>
          </a:prstGeom>
          <a:noFill/>
          <a:ln>
            <a:noFill/>
          </a:ln>
        </p:spPr>
      </p:pic>
      <p:pic>
        <p:nvPicPr>
          <p:cNvPr id="718" name="Google Shape;718;p60"/>
          <p:cNvPicPr preferRelativeResize="0"/>
          <p:nvPr/>
        </p:nvPicPr>
        <p:blipFill rotWithShape="1">
          <a:blip r:embed="rId7">
            <a:alphaModFix/>
          </a:blip>
          <a:srcRect/>
          <a:stretch/>
        </p:blipFill>
        <p:spPr>
          <a:xfrm>
            <a:off x="1954601" y="2498112"/>
            <a:ext cx="5588787" cy="529862"/>
          </a:xfrm>
          <a:prstGeom prst="rect">
            <a:avLst/>
          </a:prstGeom>
          <a:noFill/>
          <a:ln>
            <a:noFill/>
          </a:ln>
        </p:spPr>
      </p:pic>
      <p:pic>
        <p:nvPicPr>
          <p:cNvPr id="719" name="Google Shape;719;p60"/>
          <p:cNvPicPr preferRelativeResize="0"/>
          <p:nvPr/>
        </p:nvPicPr>
        <p:blipFill rotWithShape="1">
          <a:blip r:embed="rId8">
            <a:alphaModFix/>
          </a:blip>
          <a:srcRect/>
          <a:stretch/>
        </p:blipFill>
        <p:spPr>
          <a:xfrm>
            <a:off x="3724253" y="4001696"/>
            <a:ext cx="5582479" cy="529862"/>
          </a:xfrm>
          <a:prstGeom prst="rect">
            <a:avLst/>
          </a:prstGeom>
          <a:noFill/>
          <a:ln>
            <a:noFill/>
          </a:ln>
        </p:spPr>
      </p:pic>
      <p:pic>
        <p:nvPicPr>
          <p:cNvPr id="720" name="Google Shape;720;p60"/>
          <p:cNvPicPr preferRelativeResize="0"/>
          <p:nvPr/>
        </p:nvPicPr>
        <p:blipFill rotWithShape="1">
          <a:blip r:embed="rId9">
            <a:alphaModFix/>
          </a:blip>
          <a:srcRect/>
          <a:stretch/>
        </p:blipFill>
        <p:spPr>
          <a:xfrm>
            <a:off x="2677104" y="4509714"/>
            <a:ext cx="4396596" cy="529862"/>
          </a:xfrm>
          <a:prstGeom prst="rect">
            <a:avLst/>
          </a:prstGeom>
          <a:noFill/>
          <a:ln>
            <a:noFill/>
          </a:ln>
        </p:spPr>
      </p:pic>
      <p:pic>
        <p:nvPicPr>
          <p:cNvPr id="721" name="Google Shape;721;p60"/>
          <p:cNvPicPr preferRelativeResize="0"/>
          <p:nvPr/>
        </p:nvPicPr>
        <p:blipFill rotWithShape="1">
          <a:blip r:embed="rId10">
            <a:alphaModFix/>
          </a:blip>
          <a:srcRect/>
          <a:stretch/>
        </p:blipFill>
        <p:spPr>
          <a:xfrm>
            <a:off x="3718823" y="3010583"/>
            <a:ext cx="5587909" cy="522327"/>
          </a:xfrm>
          <a:prstGeom prst="rect">
            <a:avLst/>
          </a:prstGeom>
          <a:noFill/>
          <a:ln>
            <a:noFill/>
          </a:ln>
        </p:spPr>
      </p:pic>
      <p:sp>
        <p:nvSpPr>
          <p:cNvPr id="722" name="Google Shape;722;p60"/>
          <p:cNvSpPr/>
          <p:nvPr/>
        </p:nvSpPr>
        <p:spPr>
          <a:xfrm>
            <a:off x="1735064" y="255182"/>
            <a:ext cx="4522743" cy="2174531"/>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723" name="Google Shape;723;p60"/>
          <p:cNvSpPr/>
          <p:nvPr/>
        </p:nvSpPr>
        <p:spPr>
          <a:xfrm>
            <a:off x="1735063" y="2498113"/>
            <a:ext cx="8803758" cy="2541465"/>
          </a:xfrm>
          <a:prstGeom prst="roundRect">
            <a:avLst>
              <a:gd name="adj" fmla="val 16667"/>
            </a:avLst>
          </a:prstGeom>
          <a:noFill/>
          <a:ln w="28575" cap="flat" cmpd="sng">
            <a:solidFill>
              <a:srgbClr val="BD4B48"/>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24" name="Google Shape;724;p60"/>
          <p:cNvGrpSpPr/>
          <p:nvPr/>
        </p:nvGrpSpPr>
        <p:grpSpPr>
          <a:xfrm>
            <a:off x="1954601" y="5715426"/>
            <a:ext cx="3775407" cy="451468"/>
            <a:chOff x="5368593" y="1930739"/>
            <a:chExt cx="3775407" cy="451468"/>
          </a:xfrm>
        </p:grpSpPr>
        <p:sp>
          <p:nvSpPr>
            <p:cNvPr id="725" name="Google Shape;725;p60"/>
            <p:cNvSpPr/>
            <p:nvPr/>
          </p:nvSpPr>
          <p:spPr>
            <a:xfrm>
              <a:off x="5368593" y="1930739"/>
              <a:ext cx="3775407" cy="451468"/>
            </a:xfrm>
            <a:prstGeom prst="flowChartTerminator">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6" name="Google Shape;726;p60"/>
            <p:cNvSpPr txBox="1"/>
            <p:nvPr/>
          </p:nvSpPr>
          <p:spPr>
            <a:xfrm>
              <a:off x="5533826" y="1982260"/>
              <a:ext cx="35754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Document Non-Participation in TIDE</a:t>
              </a:r>
              <a:endParaRPr sz="1800" b="0" i="0" u="none" strike="noStrike" cap="none">
                <a:solidFill>
                  <a:schemeClr val="dk1"/>
                </a:solidFill>
                <a:latin typeface="Arial"/>
                <a:ea typeface="Arial"/>
                <a:cs typeface="Arial"/>
                <a:sym typeface="Arial"/>
              </a:endParaRPr>
            </a:p>
          </p:txBody>
        </p:sp>
      </p:grpSp>
      <p:sp>
        <p:nvSpPr>
          <p:cNvPr id="727" name="Google Shape;727;p60"/>
          <p:cNvSpPr/>
          <p:nvPr/>
        </p:nvSpPr>
        <p:spPr>
          <a:xfrm>
            <a:off x="1820125" y="5134044"/>
            <a:ext cx="5849671" cy="1117901"/>
          </a:xfrm>
          <a:prstGeom prst="roundRect">
            <a:avLst>
              <a:gd name="adj" fmla="val 16667"/>
            </a:avLst>
          </a:prstGeom>
          <a:noFill/>
          <a:ln w="28575" cap="flat" cmpd="sng">
            <a:solidFill>
              <a:srgbClr val="E36C09"/>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8" name="Google Shape;728;p60"/>
          <p:cNvSpPr txBox="1"/>
          <p:nvPr/>
        </p:nvSpPr>
        <p:spPr>
          <a:xfrm>
            <a:off x="6281803" y="1056314"/>
            <a:ext cx="1413979"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B050"/>
                </a:solidFill>
                <a:latin typeface="Calibri"/>
                <a:ea typeface="Calibri"/>
                <a:cs typeface="Calibri"/>
                <a:sym typeface="Calibri"/>
              </a:rPr>
              <a:t>Before</a:t>
            </a:r>
            <a:endParaRPr sz="1800" b="0" i="0" u="none" strike="noStrike" cap="none">
              <a:solidFill>
                <a:schemeClr val="dk1"/>
              </a:solidFill>
              <a:latin typeface="Arial"/>
              <a:ea typeface="Arial"/>
              <a:cs typeface="Arial"/>
              <a:sym typeface="Arial"/>
            </a:endParaRPr>
          </a:p>
        </p:txBody>
      </p:sp>
      <p:sp>
        <p:nvSpPr>
          <p:cNvPr id="729" name="Google Shape;729;p60"/>
          <p:cNvSpPr txBox="1"/>
          <p:nvPr/>
        </p:nvSpPr>
        <p:spPr>
          <a:xfrm>
            <a:off x="8201569" y="1927255"/>
            <a:ext cx="1322798"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Calibri"/>
                <a:ea typeface="Calibri"/>
                <a:cs typeface="Calibri"/>
                <a:sym typeface="Calibri"/>
              </a:rPr>
              <a:t>During</a:t>
            </a:r>
            <a:endParaRPr sz="1800" b="0" i="0" u="none" strike="noStrike" cap="none">
              <a:solidFill>
                <a:schemeClr val="dk1"/>
              </a:solidFill>
              <a:latin typeface="Arial"/>
              <a:ea typeface="Arial"/>
              <a:cs typeface="Arial"/>
              <a:sym typeface="Arial"/>
            </a:endParaRPr>
          </a:p>
        </p:txBody>
      </p:sp>
      <p:sp>
        <p:nvSpPr>
          <p:cNvPr id="730" name="Google Shape;730;p60"/>
          <p:cNvSpPr txBox="1"/>
          <p:nvPr/>
        </p:nvSpPr>
        <p:spPr>
          <a:xfrm>
            <a:off x="7695783" y="5423039"/>
            <a:ext cx="1053302"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E36C09"/>
                </a:solidFill>
                <a:latin typeface="Calibri"/>
                <a:ea typeface="Calibri"/>
                <a:cs typeface="Calibri"/>
                <a:sym typeface="Calibri"/>
              </a:rPr>
              <a:t>After</a:t>
            </a:r>
            <a:endParaRPr sz="1800" b="0" i="0" u="none" strike="noStrike" cap="none">
              <a:solidFill>
                <a:schemeClr val="dk1"/>
              </a:solidFill>
              <a:latin typeface="Arial"/>
              <a:ea typeface="Arial"/>
              <a:cs typeface="Arial"/>
              <a:sym typeface="Arial"/>
            </a:endParaRPr>
          </a:p>
        </p:txBody>
      </p:sp>
      <p:grpSp>
        <p:nvGrpSpPr>
          <p:cNvPr id="731" name="Google Shape;731;p60"/>
          <p:cNvGrpSpPr/>
          <p:nvPr/>
        </p:nvGrpSpPr>
        <p:grpSpPr>
          <a:xfrm>
            <a:off x="2050346" y="5280575"/>
            <a:ext cx="4778376" cy="425106"/>
            <a:chOff x="0" y="243416"/>
            <a:chExt cx="5486400" cy="497090"/>
          </a:xfrm>
        </p:grpSpPr>
        <p:sp>
          <p:nvSpPr>
            <p:cNvPr id="732" name="Google Shape;732;p60"/>
            <p:cNvSpPr/>
            <p:nvPr/>
          </p:nvSpPr>
          <p:spPr>
            <a:xfrm>
              <a:off x="0" y="243416"/>
              <a:ext cx="5486400" cy="497090"/>
            </a:xfrm>
            <a:prstGeom prst="roundRect">
              <a:avLst>
                <a:gd name="adj" fmla="val 16667"/>
              </a:avLst>
            </a:prstGeom>
            <a:solidFill>
              <a:srgbClr val="1B6CE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0"/>
            <p:cNvSpPr/>
            <p:nvPr/>
          </p:nvSpPr>
          <p:spPr>
            <a:xfrm>
              <a:off x="24266" y="267682"/>
              <a:ext cx="5462134" cy="448558"/>
            </a:xfrm>
            <a:prstGeom prst="rect">
              <a:avLst/>
            </a:prstGeom>
            <a:solidFill>
              <a:srgbClr val="348BA4"/>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1600" b="0" i="0" u="none" strike="noStrike" cap="none">
                  <a:solidFill>
                    <a:schemeClr val="lt1"/>
                  </a:solidFill>
                  <a:latin typeface="Arial"/>
                  <a:ea typeface="Arial"/>
                  <a:cs typeface="Arial"/>
                  <a:sym typeface="Arial"/>
                </a:rPr>
                <a:t>View Score Reports and Performance Data in CRS</a:t>
              </a:r>
              <a:endParaRPr/>
            </a:p>
          </p:txBody>
        </p:sp>
      </p:grpSp>
      <p:grpSp>
        <p:nvGrpSpPr>
          <p:cNvPr id="734" name="Google Shape;734;p60"/>
          <p:cNvGrpSpPr/>
          <p:nvPr/>
        </p:nvGrpSpPr>
        <p:grpSpPr>
          <a:xfrm>
            <a:off x="6304155" y="3526527"/>
            <a:ext cx="3563938" cy="361288"/>
            <a:chOff x="0" y="243416"/>
            <a:chExt cx="5486400" cy="497090"/>
          </a:xfrm>
        </p:grpSpPr>
        <p:sp>
          <p:nvSpPr>
            <p:cNvPr id="735" name="Google Shape;735;p60"/>
            <p:cNvSpPr/>
            <p:nvPr/>
          </p:nvSpPr>
          <p:spPr>
            <a:xfrm>
              <a:off x="0" y="243416"/>
              <a:ext cx="5486400" cy="497090"/>
            </a:xfrm>
            <a:prstGeom prst="roundRect">
              <a:avLst>
                <a:gd name="adj" fmla="val 16667"/>
              </a:avLst>
            </a:prstGeom>
            <a:solidFill>
              <a:srgbClr val="348B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0"/>
            <p:cNvSpPr/>
            <p:nvPr/>
          </p:nvSpPr>
          <p:spPr>
            <a:xfrm>
              <a:off x="24266" y="267682"/>
              <a:ext cx="5437868" cy="448558"/>
            </a:xfrm>
            <a:prstGeom prst="rect">
              <a:avLst/>
            </a:prstGeom>
            <a:solidFill>
              <a:srgbClr val="348BA4"/>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Arial"/>
                  <a:ea typeface="Arial"/>
                  <a:cs typeface="Arial"/>
                  <a:sym typeface="Arial"/>
                </a:rPr>
                <a:t>View Student Responses in CRS</a:t>
              </a:r>
              <a:endParaRPr/>
            </a:p>
          </p:txBody>
        </p:sp>
      </p:grpSp>
      <p:sp>
        <p:nvSpPr>
          <p:cNvPr id="737" name="Google Shape;737;p60"/>
          <p:cNvSpPr txBox="1"/>
          <p:nvPr/>
        </p:nvSpPr>
        <p:spPr>
          <a:xfrm>
            <a:off x="8106625" y="219750"/>
            <a:ext cx="3000000" cy="1680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3600" b="1">
                <a:solidFill>
                  <a:srgbClr val="674EA7"/>
                </a:solidFill>
                <a:latin typeface="Calibri"/>
                <a:ea typeface="Calibri"/>
                <a:cs typeface="Calibri"/>
                <a:sym typeface="Calibri"/>
              </a:rPr>
              <a:t>Overview of Online HSAP Process </a:t>
            </a:r>
            <a:endParaRPr sz="28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57"/>
          <p:cNvSpPr txBox="1">
            <a:spLocks noGrp="1"/>
          </p:cNvSpPr>
          <p:nvPr>
            <p:ph type="title"/>
          </p:nvPr>
        </p:nvSpPr>
        <p:spPr>
          <a:xfrm>
            <a:off x="2819593" y="214505"/>
            <a:ext cx="8229600" cy="64255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1859C"/>
              </a:buClr>
              <a:buSzPts val="1400"/>
              <a:buFont typeface="Arial"/>
              <a:buNone/>
            </a:pPr>
            <a:r>
              <a:rPr lang="en-US" b="1">
                <a:solidFill>
                  <a:srgbClr val="674EA7"/>
                </a:solidFill>
              </a:rPr>
              <a:t>Online HSAP Systems</a:t>
            </a:r>
            <a:endParaRPr>
              <a:solidFill>
                <a:srgbClr val="674EA7"/>
              </a:solidFill>
            </a:endParaRPr>
          </a:p>
        </p:txBody>
      </p:sp>
      <p:sp>
        <p:nvSpPr>
          <p:cNvPr id="744" name="Google Shape;744;p57"/>
          <p:cNvSpPr/>
          <p:nvPr/>
        </p:nvSpPr>
        <p:spPr>
          <a:xfrm>
            <a:off x="7388489" y="1425157"/>
            <a:ext cx="2420339" cy="301752"/>
          </a:xfrm>
          <a:prstGeom prst="rect">
            <a:avLst/>
          </a:prstGeom>
          <a:solidFill>
            <a:srgbClr val="95B3D7"/>
          </a:solidFill>
          <a:ln w="25400" cap="flat" cmpd="sng">
            <a:solidFill>
              <a:srgbClr val="538E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1F497D"/>
                </a:solidFill>
                <a:latin typeface="Calibri"/>
                <a:ea typeface="Calibri"/>
                <a:cs typeface="Calibri"/>
                <a:sym typeface="Calibri"/>
              </a:rPr>
              <a:t>Online TA Certification Course</a:t>
            </a:r>
            <a:endParaRPr sz="1800" b="0" i="0" u="none" strike="noStrike" cap="none">
              <a:solidFill>
                <a:schemeClr val="dk1"/>
              </a:solidFill>
              <a:latin typeface="Arial"/>
              <a:ea typeface="Arial"/>
              <a:cs typeface="Arial"/>
              <a:sym typeface="Arial"/>
            </a:endParaRPr>
          </a:p>
        </p:txBody>
      </p:sp>
      <p:cxnSp>
        <p:nvCxnSpPr>
          <p:cNvPr id="745" name="Google Shape;745;p57"/>
          <p:cNvCxnSpPr/>
          <p:nvPr/>
        </p:nvCxnSpPr>
        <p:spPr>
          <a:xfrm rot="10800000" flipH="1">
            <a:off x="4073088" y="1318504"/>
            <a:ext cx="419100" cy="273600"/>
          </a:xfrm>
          <a:prstGeom prst="bentConnector3">
            <a:avLst>
              <a:gd name="adj1" fmla="val 50005"/>
            </a:avLst>
          </a:prstGeom>
          <a:noFill/>
          <a:ln w="9525" cap="flat" cmpd="sng">
            <a:solidFill>
              <a:srgbClr val="4A7DBA"/>
            </a:solidFill>
            <a:prstDash val="solid"/>
            <a:round/>
            <a:headEnd type="none" w="sm" len="sm"/>
            <a:tailEnd type="none" w="sm" len="sm"/>
          </a:ln>
        </p:spPr>
      </p:cxnSp>
      <p:sp>
        <p:nvSpPr>
          <p:cNvPr id="746" name="Google Shape;746;p57"/>
          <p:cNvSpPr/>
          <p:nvPr/>
        </p:nvSpPr>
        <p:spPr>
          <a:xfrm>
            <a:off x="1967649" y="1200177"/>
            <a:ext cx="2209800" cy="75111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Training/Practice Site</a:t>
            </a:r>
            <a:endParaRPr sz="1800" b="0" i="0" u="none" strike="noStrike" cap="none">
              <a:solidFill>
                <a:schemeClr val="dk1"/>
              </a:solidFill>
              <a:latin typeface="Arial"/>
              <a:ea typeface="Arial"/>
              <a:cs typeface="Arial"/>
              <a:sym typeface="Arial"/>
            </a:endParaRPr>
          </a:p>
          <a:p>
            <a:pPr marL="176213"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chemeClr val="lt1"/>
                </a:solidFill>
                <a:latin typeface="Calibri"/>
                <a:ea typeface="Calibri"/>
                <a:cs typeface="Calibri"/>
                <a:sym typeface="Calibri"/>
              </a:rPr>
              <a:t>Prepare for assessments or exams</a:t>
            </a:r>
            <a:endParaRPr sz="1800" b="0" i="0" u="none" strike="noStrike" cap="none">
              <a:solidFill>
                <a:schemeClr val="dk1"/>
              </a:solidFill>
              <a:latin typeface="Arial"/>
              <a:ea typeface="Arial"/>
              <a:cs typeface="Arial"/>
              <a:sym typeface="Arial"/>
            </a:endParaRPr>
          </a:p>
        </p:txBody>
      </p:sp>
      <p:sp>
        <p:nvSpPr>
          <p:cNvPr id="747" name="Google Shape;747;p57"/>
          <p:cNvSpPr/>
          <p:nvPr/>
        </p:nvSpPr>
        <p:spPr>
          <a:xfrm>
            <a:off x="4496708" y="1666342"/>
            <a:ext cx="2420340"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95"/>
              <a:buFont typeface="Arial"/>
              <a:buNone/>
            </a:pPr>
            <a:r>
              <a:rPr lang="en-US" sz="1295" b="0" i="0" u="none" strike="noStrike" cap="none">
                <a:solidFill>
                  <a:schemeClr val="dk2"/>
                </a:solidFill>
                <a:latin typeface="Calibri"/>
                <a:ea typeface="Calibri"/>
                <a:cs typeface="Calibri"/>
                <a:sym typeface="Calibri"/>
              </a:rPr>
              <a:t>Test Administrator Training Site</a:t>
            </a:r>
            <a:endParaRPr sz="1800" b="0" i="0" u="none" strike="noStrike" cap="none">
              <a:solidFill>
                <a:schemeClr val="dk1"/>
              </a:solidFill>
              <a:latin typeface="Arial"/>
              <a:ea typeface="Arial"/>
              <a:cs typeface="Arial"/>
              <a:sym typeface="Arial"/>
            </a:endParaRPr>
          </a:p>
        </p:txBody>
      </p:sp>
      <p:cxnSp>
        <p:nvCxnSpPr>
          <p:cNvPr id="748" name="Google Shape;748;p57"/>
          <p:cNvCxnSpPr>
            <a:stCxn id="747" idx="1"/>
          </p:cNvCxnSpPr>
          <p:nvPr/>
        </p:nvCxnSpPr>
        <p:spPr>
          <a:xfrm rot="10800000">
            <a:off x="4097108" y="1591318"/>
            <a:ext cx="399600" cy="225900"/>
          </a:xfrm>
          <a:prstGeom prst="bentConnector3">
            <a:avLst>
              <a:gd name="adj1" fmla="val 50008"/>
            </a:avLst>
          </a:prstGeom>
          <a:noFill/>
          <a:ln w="9525" cap="flat" cmpd="sng">
            <a:solidFill>
              <a:srgbClr val="4A7DBA"/>
            </a:solidFill>
            <a:prstDash val="solid"/>
            <a:round/>
            <a:headEnd type="none" w="sm" len="sm"/>
            <a:tailEnd type="none" w="sm" len="sm"/>
          </a:ln>
        </p:spPr>
      </p:cxnSp>
      <p:sp>
        <p:nvSpPr>
          <p:cNvPr id="749" name="Google Shape;749;p57"/>
          <p:cNvSpPr/>
          <p:nvPr/>
        </p:nvSpPr>
        <p:spPr>
          <a:xfrm>
            <a:off x="4492228" y="1186361"/>
            <a:ext cx="2424820" cy="300369"/>
          </a:xfrm>
          <a:prstGeom prst="rect">
            <a:avLst/>
          </a:prstGeom>
          <a:solidFill>
            <a:srgbClr val="93B3D7"/>
          </a:solidFill>
          <a:ln w="25400" cap="flat" cmpd="sng">
            <a:solidFill>
              <a:srgbClr val="558E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Training and Practice Tests</a:t>
            </a:r>
            <a:endParaRPr sz="1800" b="0" i="0" u="none" strike="noStrike" cap="none">
              <a:solidFill>
                <a:schemeClr val="dk1"/>
              </a:solidFill>
              <a:latin typeface="Arial"/>
              <a:ea typeface="Arial"/>
              <a:cs typeface="Arial"/>
              <a:sym typeface="Arial"/>
            </a:endParaRPr>
          </a:p>
        </p:txBody>
      </p:sp>
      <p:cxnSp>
        <p:nvCxnSpPr>
          <p:cNvPr id="750" name="Google Shape;750;p57"/>
          <p:cNvCxnSpPr>
            <a:stCxn id="746" idx="3"/>
            <a:endCxn id="744" idx="1"/>
          </p:cNvCxnSpPr>
          <p:nvPr/>
        </p:nvCxnSpPr>
        <p:spPr>
          <a:xfrm>
            <a:off x="4177449" y="1575734"/>
            <a:ext cx="3210900" cy="300"/>
          </a:xfrm>
          <a:prstGeom prst="straightConnector1">
            <a:avLst/>
          </a:prstGeom>
          <a:noFill/>
          <a:ln w="12700" cap="flat" cmpd="sng">
            <a:solidFill>
              <a:schemeClr val="accent1"/>
            </a:solidFill>
            <a:prstDash val="solid"/>
            <a:round/>
            <a:headEnd type="none" w="sm" len="sm"/>
            <a:tailEnd type="none" w="sm" len="sm"/>
          </a:ln>
        </p:spPr>
      </p:cxnSp>
      <p:grpSp>
        <p:nvGrpSpPr>
          <p:cNvPr id="751" name="Google Shape;751;p57"/>
          <p:cNvGrpSpPr/>
          <p:nvPr/>
        </p:nvGrpSpPr>
        <p:grpSpPr>
          <a:xfrm>
            <a:off x="1376497" y="50175"/>
            <a:ext cx="2648553" cy="975367"/>
            <a:chOff x="-145916" y="50174"/>
            <a:chExt cx="2648553" cy="975367"/>
          </a:xfrm>
        </p:grpSpPr>
        <p:sp>
          <p:nvSpPr>
            <p:cNvPr id="752" name="Google Shape;752;p57"/>
            <p:cNvSpPr/>
            <p:nvPr/>
          </p:nvSpPr>
          <p:spPr>
            <a:xfrm>
              <a:off x="445237" y="202202"/>
              <a:ext cx="2057400" cy="762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TIDE</a:t>
              </a:r>
              <a:endParaRPr sz="1800" b="0" i="0" u="none" strike="noStrike" cap="none">
                <a:solidFill>
                  <a:schemeClr val="dk1"/>
                </a:solidFill>
                <a:latin typeface="Arial"/>
                <a:ea typeface="Arial"/>
                <a:cs typeface="Arial"/>
                <a:sym typeface="Arial"/>
              </a:endParaRPr>
            </a:p>
            <a:p>
              <a:pPr marL="290513" marR="0" lvl="0" indent="-61913" algn="ctr" rtl="0">
                <a:lnSpc>
                  <a:spcPct val="100000"/>
                </a:lnSpc>
                <a:spcBef>
                  <a:spcPts val="0"/>
                </a:spcBef>
                <a:spcAft>
                  <a:spcPts val="0"/>
                </a:spcAft>
                <a:buClr>
                  <a:srgbClr val="000000"/>
                </a:buClr>
                <a:buSzPts val="1400"/>
                <a:buFont typeface="Arial"/>
                <a:buNone/>
              </a:pPr>
              <a:r>
                <a:rPr lang="en-US" sz="1400" b="0" i="1" u="none" strike="noStrike" cap="none">
                  <a:solidFill>
                    <a:schemeClr val="lt1"/>
                  </a:solidFill>
                  <a:latin typeface="Calibri"/>
                  <a:ea typeface="Calibri"/>
                  <a:cs typeface="Calibri"/>
                  <a:sym typeface="Calibri"/>
                </a:rPr>
                <a:t>Register users and update student info        </a:t>
              </a:r>
              <a:endParaRPr sz="1800" b="0" i="0" u="none" strike="noStrike" cap="none">
                <a:solidFill>
                  <a:schemeClr val="dk1"/>
                </a:solidFill>
                <a:latin typeface="Arial"/>
                <a:ea typeface="Arial"/>
                <a:cs typeface="Arial"/>
                <a:sym typeface="Arial"/>
              </a:endParaRPr>
            </a:p>
          </p:txBody>
        </p:sp>
        <p:pic>
          <p:nvPicPr>
            <p:cNvPr id="753" name="Google Shape;753;p57"/>
            <p:cNvPicPr preferRelativeResize="0"/>
            <p:nvPr/>
          </p:nvPicPr>
          <p:blipFill rotWithShape="1">
            <a:blip r:embed="rId3">
              <a:alphaModFix/>
            </a:blip>
            <a:srcRect/>
            <a:stretch/>
          </p:blipFill>
          <p:spPr>
            <a:xfrm rot="-1531801">
              <a:off x="-23992" y="172098"/>
              <a:ext cx="731520" cy="731520"/>
            </a:xfrm>
            <a:prstGeom prst="rect">
              <a:avLst/>
            </a:prstGeom>
            <a:noFill/>
            <a:ln>
              <a:noFill/>
            </a:ln>
          </p:spPr>
        </p:pic>
      </p:grpSp>
      <p:pic>
        <p:nvPicPr>
          <p:cNvPr id="754" name="Google Shape;754;p57"/>
          <p:cNvPicPr preferRelativeResize="0"/>
          <p:nvPr/>
        </p:nvPicPr>
        <p:blipFill rotWithShape="1">
          <a:blip r:embed="rId4">
            <a:alphaModFix/>
          </a:blip>
          <a:srcRect/>
          <a:stretch/>
        </p:blipFill>
        <p:spPr>
          <a:xfrm rot="-1334985">
            <a:off x="1456296" y="1186725"/>
            <a:ext cx="731520" cy="731520"/>
          </a:xfrm>
          <a:prstGeom prst="rect">
            <a:avLst/>
          </a:prstGeom>
          <a:noFill/>
          <a:ln>
            <a:noFill/>
          </a:ln>
        </p:spPr>
      </p:pic>
      <p:pic>
        <p:nvPicPr>
          <p:cNvPr id="755" name="Google Shape;755;p57"/>
          <p:cNvPicPr preferRelativeResize="0"/>
          <p:nvPr/>
        </p:nvPicPr>
        <p:blipFill rotWithShape="1">
          <a:blip r:embed="rId5">
            <a:alphaModFix/>
          </a:blip>
          <a:srcRect/>
          <a:stretch/>
        </p:blipFill>
        <p:spPr>
          <a:xfrm flipH="1">
            <a:off x="6634931" y="860635"/>
            <a:ext cx="452981" cy="452981"/>
          </a:xfrm>
          <a:prstGeom prst="rect">
            <a:avLst/>
          </a:prstGeom>
          <a:noFill/>
          <a:ln>
            <a:noFill/>
          </a:ln>
        </p:spPr>
      </p:pic>
      <p:grpSp>
        <p:nvGrpSpPr>
          <p:cNvPr id="756" name="Google Shape;756;p57"/>
          <p:cNvGrpSpPr/>
          <p:nvPr/>
        </p:nvGrpSpPr>
        <p:grpSpPr>
          <a:xfrm>
            <a:off x="1294744" y="1977799"/>
            <a:ext cx="7201592" cy="1437272"/>
            <a:chOff x="-227668" y="1977799"/>
            <a:chExt cx="7201592" cy="1437272"/>
          </a:xfrm>
        </p:grpSpPr>
        <p:cxnSp>
          <p:nvCxnSpPr>
            <p:cNvPr id="757" name="Google Shape;757;p57"/>
            <p:cNvCxnSpPr>
              <a:endCxn id="758" idx="1"/>
            </p:cNvCxnSpPr>
            <p:nvPr/>
          </p:nvCxnSpPr>
          <p:spPr>
            <a:xfrm rot="10800000" flipH="1">
              <a:off x="4438784" y="2444586"/>
              <a:ext cx="425400" cy="288300"/>
            </a:xfrm>
            <a:prstGeom prst="bentConnector3">
              <a:avLst>
                <a:gd name="adj1" fmla="val -1023634"/>
              </a:avLst>
            </a:prstGeom>
            <a:noFill/>
            <a:ln w="9525" cap="flat" cmpd="sng">
              <a:solidFill>
                <a:srgbClr val="4A7DBA"/>
              </a:solidFill>
              <a:prstDash val="solid"/>
              <a:round/>
              <a:headEnd type="none" w="sm" len="sm"/>
              <a:tailEnd type="none" w="sm" len="sm"/>
            </a:ln>
          </p:spPr>
        </p:cxnSp>
        <p:cxnSp>
          <p:nvCxnSpPr>
            <p:cNvPr id="759" name="Google Shape;759;p57"/>
            <p:cNvCxnSpPr>
              <a:endCxn id="760" idx="1"/>
            </p:cNvCxnSpPr>
            <p:nvPr/>
          </p:nvCxnSpPr>
          <p:spPr>
            <a:xfrm>
              <a:off x="4529984" y="2736405"/>
              <a:ext cx="334200" cy="216600"/>
            </a:xfrm>
            <a:prstGeom prst="bentConnector3">
              <a:avLst>
                <a:gd name="adj1" fmla="val -1327140"/>
              </a:avLst>
            </a:prstGeom>
            <a:noFill/>
            <a:ln w="9525" cap="flat" cmpd="sng">
              <a:solidFill>
                <a:srgbClr val="4A7DBA"/>
              </a:solidFill>
              <a:prstDash val="solid"/>
              <a:round/>
              <a:headEnd type="none" w="sm" len="sm"/>
              <a:tailEnd type="none" w="sm" len="sm"/>
            </a:ln>
          </p:spPr>
        </p:cxnSp>
        <p:sp>
          <p:nvSpPr>
            <p:cNvPr id="761" name="Google Shape;761;p57"/>
            <p:cNvSpPr/>
            <p:nvPr/>
          </p:nvSpPr>
          <p:spPr>
            <a:xfrm>
              <a:off x="453244" y="2293710"/>
              <a:ext cx="4020681" cy="805448"/>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Live Online HSAP </a:t>
              </a:r>
              <a:endParaRPr sz="1800" b="0" i="0" u="none" strike="noStrike" cap="none">
                <a:solidFill>
                  <a:schemeClr val="dk1"/>
                </a:solidFill>
                <a:latin typeface="Arial"/>
                <a:ea typeface="Arial"/>
                <a:cs typeface="Arial"/>
                <a:sym typeface="Arial"/>
              </a:endParaRPr>
            </a:p>
            <a:p>
              <a:pPr marL="0" marR="0" lvl="0" indent="342900" algn="ctr" rtl="0">
                <a:lnSpc>
                  <a:spcPct val="100000"/>
                </a:lnSpc>
                <a:spcBef>
                  <a:spcPts val="0"/>
                </a:spcBef>
                <a:spcAft>
                  <a:spcPts val="0"/>
                </a:spcAft>
                <a:buClr>
                  <a:srgbClr val="000000"/>
                </a:buClr>
                <a:buSzPts val="1300"/>
                <a:buFont typeface="Arial"/>
                <a:buNone/>
              </a:pPr>
              <a:r>
                <a:rPr lang="en-US" sz="1300" b="0" i="1" u="none" strike="noStrike" cap="none">
                  <a:solidFill>
                    <a:schemeClr val="lt1"/>
                  </a:solidFill>
                  <a:latin typeface="Calibri"/>
                  <a:ea typeface="Calibri"/>
                  <a:cs typeface="Calibri"/>
                  <a:sym typeface="Calibri"/>
                </a:rPr>
                <a:t>Administer online the Smarter Balanced Interim and Summative Assessments, HSA Science, EOC Exams and Alternate assessments </a:t>
              </a:r>
              <a:endParaRPr sz="13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sp>
          <p:nvSpPr>
            <p:cNvPr id="758" name="Google Shape;758;p57"/>
            <p:cNvSpPr/>
            <p:nvPr/>
          </p:nvSpPr>
          <p:spPr>
            <a:xfrm>
              <a:off x="4864184" y="2293710"/>
              <a:ext cx="2109740"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95"/>
                <a:buFont typeface="Arial"/>
                <a:buNone/>
              </a:pPr>
              <a:r>
                <a:rPr lang="en-US" sz="1295" b="0" i="0" u="none" strike="noStrike" cap="none">
                  <a:solidFill>
                    <a:schemeClr val="dk2"/>
                  </a:solidFill>
                  <a:latin typeface="Calibri"/>
                  <a:ea typeface="Calibri"/>
                  <a:cs typeface="Calibri"/>
                  <a:sym typeface="Calibri"/>
                </a:rPr>
                <a:t>Test Administrator Live Site</a:t>
              </a:r>
              <a:endParaRPr sz="1800" b="0" i="0" u="none" strike="noStrike" cap="none">
                <a:solidFill>
                  <a:schemeClr val="dk1"/>
                </a:solidFill>
                <a:latin typeface="Arial"/>
                <a:ea typeface="Arial"/>
                <a:cs typeface="Arial"/>
                <a:sym typeface="Arial"/>
              </a:endParaRPr>
            </a:p>
          </p:txBody>
        </p:sp>
        <p:sp>
          <p:nvSpPr>
            <p:cNvPr id="760" name="Google Shape;760;p57"/>
            <p:cNvSpPr/>
            <p:nvPr/>
          </p:nvSpPr>
          <p:spPr>
            <a:xfrm>
              <a:off x="4864184" y="2802129"/>
              <a:ext cx="2109740"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Student Testing Site</a:t>
              </a:r>
              <a:endParaRPr sz="1800" b="0" i="0" u="none" strike="noStrike" cap="none">
                <a:solidFill>
                  <a:schemeClr val="dk1"/>
                </a:solidFill>
                <a:latin typeface="Arial"/>
                <a:ea typeface="Arial"/>
                <a:cs typeface="Arial"/>
                <a:sym typeface="Arial"/>
              </a:endParaRPr>
            </a:p>
          </p:txBody>
        </p:sp>
        <p:pic>
          <p:nvPicPr>
            <p:cNvPr id="762" name="Google Shape;762;p57"/>
            <p:cNvPicPr preferRelativeResize="0"/>
            <p:nvPr/>
          </p:nvPicPr>
          <p:blipFill rotWithShape="1">
            <a:blip r:embed="rId6">
              <a:alphaModFix/>
            </a:blip>
            <a:srcRect/>
            <a:stretch/>
          </p:blipFill>
          <p:spPr>
            <a:xfrm rot="-1619586">
              <a:off x="-85217" y="2100057"/>
              <a:ext cx="731520" cy="803275"/>
            </a:xfrm>
            <a:prstGeom prst="rect">
              <a:avLst/>
            </a:prstGeom>
            <a:noFill/>
            <a:ln>
              <a:noFill/>
            </a:ln>
          </p:spPr>
        </p:pic>
        <p:pic>
          <p:nvPicPr>
            <p:cNvPr id="763" name="Google Shape;763;p57"/>
            <p:cNvPicPr preferRelativeResize="0"/>
            <p:nvPr/>
          </p:nvPicPr>
          <p:blipFill rotWithShape="1">
            <a:blip r:embed="rId7">
              <a:alphaModFix/>
            </a:blip>
            <a:srcRect/>
            <a:stretch/>
          </p:blipFill>
          <p:spPr>
            <a:xfrm rot="1355657">
              <a:off x="180922" y="2883400"/>
              <a:ext cx="510285" cy="450950"/>
            </a:xfrm>
            <a:prstGeom prst="rect">
              <a:avLst/>
            </a:prstGeom>
            <a:noFill/>
            <a:ln>
              <a:noFill/>
            </a:ln>
          </p:spPr>
        </p:pic>
      </p:grpSp>
      <p:grpSp>
        <p:nvGrpSpPr>
          <p:cNvPr id="764" name="Google Shape;764;p57"/>
          <p:cNvGrpSpPr/>
          <p:nvPr/>
        </p:nvGrpSpPr>
        <p:grpSpPr>
          <a:xfrm>
            <a:off x="1811705" y="5338564"/>
            <a:ext cx="5594849" cy="859582"/>
            <a:chOff x="1811705" y="5338564"/>
            <a:chExt cx="5594849" cy="859582"/>
          </a:xfrm>
        </p:grpSpPr>
        <p:sp>
          <p:nvSpPr>
            <p:cNvPr id="765" name="Google Shape;765;p57"/>
            <p:cNvSpPr/>
            <p:nvPr/>
          </p:nvSpPr>
          <p:spPr>
            <a:xfrm>
              <a:off x="2663330" y="5588979"/>
              <a:ext cx="2506163" cy="37905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Centralized Reporting</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sp>
          <p:nvSpPr>
            <p:cNvPr id="766" name="Google Shape;766;p57"/>
            <p:cNvSpPr/>
            <p:nvPr/>
          </p:nvSpPr>
          <p:spPr>
            <a:xfrm>
              <a:off x="5354545" y="5618440"/>
              <a:ext cx="2052009" cy="299830"/>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Score Reports</a:t>
              </a:r>
              <a:endParaRPr sz="1800" b="0" i="0" u="none" strike="noStrike" cap="none">
                <a:solidFill>
                  <a:schemeClr val="dk1"/>
                </a:solidFill>
                <a:latin typeface="Arial"/>
                <a:ea typeface="Arial"/>
                <a:cs typeface="Arial"/>
                <a:sym typeface="Arial"/>
              </a:endParaRPr>
            </a:p>
          </p:txBody>
        </p:sp>
        <p:cxnSp>
          <p:nvCxnSpPr>
            <p:cNvPr id="767" name="Google Shape;767;p57"/>
            <p:cNvCxnSpPr>
              <a:endCxn id="766" idx="1"/>
            </p:cNvCxnSpPr>
            <p:nvPr/>
          </p:nvCxnSpPr>
          <p:spPr>
            <a:xfrm rot="-5400000" flipH="1">
              <a:off x="5145145" y="5558955"/>
              <a:ext cx="213000" cy="205800"/>
            </a:xfrm>
            <a:prstGeom prst="bentConnector2">
              <a:avLst/>
            </a:prstGeom>
            <a:noFill/>
            <a:ln w="9525" cap="flat" cmpd="sng">
              <a:solidFill>
                <a:srgbClr val="4A7DBA"/>
              </a:solidFill>
              <a:prstDash val="solid"/>
              <a:round/>
              <a:headEnd type="none" w="sm" len="sm"/>
              <a:tailEnd type="none" w="sm" len="sm"/>
            </a:ln>
          </p:spPr>
        </p:cxnSp>
        <p:pic>
          <p:nvPicPr>
            <p:cNvPr id="768" name="Google Shape;768;p57"/>
            <p:cNvPicPr preferRelativeResize="0"/>
            <p:nvPr/>
          </p:nvPicPr>
          <p:blipFill rotWithShape="1">
            <a:blip r:embed="rId8">
              <a:alphaModFix/>
            </a:blip>
            <a:srcRect/>
            <a:stretch/>
          </p:blipFill>
          <p:spPr>
            <a:xfrm>
              <a:off x="1811705" y="5338564"/>
              <a:ext cx="774099" cy="859582"/>
            </a:xfrm>
            <a:prstGeom prst="rect">
              <a:avLst/>
            </a:prstGeom>
            <a:noFill/>
            <a:ln>
              <a:noFill/>
            </a:ln>
          </p:spPr>
        </p:pic>
      </p:grpSp>
      <p:grpSp>
        <p:nvGrpSpPr>
          <p:cNvPr id="769" name="Google Shape;769;p57"/>
          <p:cNvGrpSpPr/>
          <p:nvPr/>
        </p:nvGrpSpPr>
        <p:grpSpPr>
          <a:xfrm>
            <a:off x="1872120" y="2532971"/>
            <a:ext cx="9177073" cy="3125800"/>
            <a:chOff x="1872120" y="2532971"/>
            <a:chExt cx="9177073" cy="3125800"/>
          </a:xfrm>
        </p:grpSpPr>
        <p:grpSp>
          <p:nvGrpSpPr>
            <p:cNvPr id="770" name="Google Shape;770;p57"/>
            <p:cNvGrpSpPr/>
            <p:nvPr/>
          </p:nvGrpSpPr>
          <p:grpSpPr>
            <a:xfrm>
              <a:off x="1872120" y="2532971"/>
              <a:ext cx="8639317" cy="2585983"/>
              <a:chOff x="1872120" y="2532971"/>
              <a:chExt cx="8639317" cy="2585983"/>
            </a:xfrm>
          </p:grpSpPr>
          <p:grpSp>
            <p:nvGrpSpPr>
              <p:cNvPr id="771" name="Google Shape;771;p57"/>
              <p:cNvGrpSpPr/>
              <p:nvPr/>
            </p:nvGrpSpPr>
            <p:grpSpPr>
              <a:xfrm>
                <a:off x="1872120" y="2532971"/>
                <a:ext cx="8639317" cy="2585983"/>
                <a:chOff x="330075" y="2541123"/>
                <a:chExt cx="8639317" cy="2585983"/>
              </a:xfrm>
            </p:grpSpPr>
            <p:sp>
              <p:nvSpPr>
                <p:cNvPr id="772" name="Google Shape;772;p57"/>
                <p:cNvSpPr/>
                <p:nvPr/>
              </p:nvSpPr>
              <p:spPr>
                <a:xfrm>
                  <a:off x="1661713" y="4388286"/>
                  <a:ext cx="2506163" cy="65652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TIDE</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Monitoring Test Progress</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Non-Participation</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pic>
              <p:nvPicPr>
                <p:cNvPr id="773" name="Google Shape;773;p57"/>
                <p:cNvPicPr preferRelativeResize="0"/>
                <p:nvPr/>
              </p:nvPicPr>
              <p:blipFill rotWithShape="1">
                <a:blip r:embed="rId9">
                  <a:alphaModFix/>
                </a:blip>
                <a:srcRect/>
                <a:stretch/>
              </p:blipFill>
              <p:spPr>
                <a:xfrm rot="873009">
                  <a:off x="4103681" y="4342708"/>
                  <a:ext cx="740485" cy="702650"/>
                </a:xfrm>
                <a:prstGeom prst="rect">
                  <a:avLst/>
                </a:prstGeom>
                <a:noFill/>
                <a:ln>
                  <a:noFill/>
                </a:ln>
              </p:spPr>
            </p:pic>
            <p:grpSp>
              <p:nvGrpSpPr>
                <p:cNvPr id="774" name="Google Shape;774;p57"/>
                <p:cNvGrpSpPr/>
                <p:nvPr/>
              </p:nvGrpSpPr>
              <p:grpSpPr>
                <a:xfrm>
                  <a:off x="330075" y="2541123"/>
                  <a:ext cx="8639317" cy="2585983"/>
                  <a:chOff x="330075" y="2541123"/>
                  <a:chExt cx="8639317" cy="2585983"/>
                </a:xfrm>
              </p:grpSpPr>
              <p:pic>
                <p:nvPicPr>
                  <p:cNvPr id="775" name="Google Shape;775;p57"/>
                  <p:cNvPicPr preferRelativeResize="0"/>
                  <p:nvPr/>
                </p:nvPicPr>
                <p:blipFill rotWithShape="1">
                  <a:blip r:embed="rId3">
                    <a:alphaModFix/>
                  </a:blip>
                  <a:srcRect/>
                  <a:stretch/>
                </p:blipFill>
                <p:spPr>
                  <a:xfrm rot="1722602">
                    <a:off x="1271653" y="4264849"/>
                    <a:ext cx="731520" cy="731520"/>
                  </a:xfrm>
                  <a:prstGeom prst="rect">
                    <a:avLst/>
                  </a:prstGeom>
                  <a:noFill/>
                  <a:ln>
                    <a:noFill/>
                  </a:ln>
                </p:spPr>
              </p:pic>
              <p:grpSp>
                <p:nvGrpSpPr>
                  <p:cNvPr id="776" name="Google Shape;776;p57"/>
                  <p:cNvGrpSpPr/>
                  <p:nvPr/>
                </p:nvGrpSpPr>
                <p:grpSpPr>
                  <a:xfrm>
                    <a:off x="330075" y="2541123"/>
                    <a:ext cx="8639317" cy="2385531"/>
                    <a:chOff x="330075" y="2541123"/>
                    <a:chExt cx="8639317" cy="2385531"/>
                  </a:xfrm>
                </p:grpSpPr>
                <p:sp>
                  <p:nvSpPr>
                    <p:cNvPr id="777" name="Google Shape;777;p57"/>
                    <p:cNvSpPr/>
                    <p:nvPr/>
                  </p:nvSpPr>
                  <p:spPr>
                    <a:xfrm>
                      <a:off x="4891283" y="3364510"/>
                      <a:ext cx="1155057" cy="301752"/>
                    </a:xfrm>
                    <a:prstGeom prst="rect">
                      <a:avLst/>
                    </a:prstGeom>
                    <a:solidFill>
                      <a:srgbClr val="93B3D7"/>
                    </a:solidFill>
                    <a:ln w="25400" cap="flat" cmpd="sng">
                      <a:solidFill>
                        <a:srgbClr val="558E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ICAs</a:t>
                      </a:r>
                      <a:endParaRPr sz="1800" b="0" i="0" u="none" strike="noStrike" cap="none">
                        <a:solidFill>
                          <a:schemeClr val="dk1"/>
                        </a:solidFill>
                        <a:latin typeface="Arial"/>
                        <a:ea typeface="Arial"/>
                        <a:cs typeface="Arial"/>
                        <a:sym typeface="Arial"/>
                      </a:endParaRPr>
                    </a:p>
                  </p:txBody>
                </p:sp>
                <p:sp>
                  <p:nvSpPr>
                    <p:cNvPr id="778" name="Google Shape;778;p57"/>
                    <p:cNvSpPr/>
                    <p:nvPr/>
                  </p:nvSpPr>
                  <p:spPr>
                    <a:xfrm>
                      <a:off x="6629713" y="3392150"/>
                      <a:ext cx="1752600" cy="457200"/>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295"/>
                        <a:buFont typeface="Arial"/>
                        <a:buNone/>
                      </a:pPr>
                      <a:r>
                        <a:rPr lang="en-US" sz="1295" b="0" i="0" u="none" strike="noStrike" cap="none">
                          <a:solidFill>
                            <a:schemeClr val="dk2"/>
                          </a:solidFill>
                          <a:latin typeface="Calibri"/>
                          <a:ea typeface="Calibri"/>
                          <a:cs typeface="Calibri"/>
                          <a:sym typeface="Calibri"/>
                        </a:rPr>
                        <a:t>AVA (Assessment Viewing Application)</a:t>
                      </a:r>
                      <a:endParaRPr sz="1800" b="0" i="0" u="none" strike="noStrike" cap="none">
                        <a:solidFill>
                          <a:schemeClr val="dk1"/>
                        </a:solidFill>
                        <a:latin typeface="Arial"/>
                        <a:ea typeface="Arial"/>
                        <a:cs typeface="Arial"/>
                        <a:sym typeface="Arial"/>
                      </a:endParaRPr>
                    </a:p>
                  </p:txBody>
                </p:sp>
                <p:sp>
                  <p:nvSpPr>
                    <p:cNvPr id="779" name="Google Shape;779;p57"/>
                    <p:cNvSpPr/>
                    <p:nvPr/>
                  </p:nvSpPr>
                  <p:spPr>
                    <a:xfrm>
                      <a:off x="989600" y="3671201"/>
                      <a:ext cx="3653395" cy="424699"/>
                    </a:xfrm>
                    <a:prstGeom prst="rect">
                      <a:avLst/>
                    </a:prstGeom>
                    <a:solidFill>
                      <a:srgbClr val="95B3D7"/>
                    </a:solidFill>
                    <a:ln w="25400" cap="flat" cmpd="sng">
                      <a:solidFill>
                        <a:srgbClr val="558E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rgbClr val="1F497D"/>
                          </a:solidFill>
                          <a:latin typeface="Calibri"/>
                          <a:ea typeface="Calibri"/>
                          <a:cs typeface="Calibri"/>
                          <a:sym typeface="Calibri"/>
                        </a:rPr>
                        <a:t>Interim Comprehensive Assessment (ICA) and Interim Assessment Blocks (IAB)</a:t>
                      </a:r>
                      <a:endParaRPr sz="1400" b="1" i="0" u="none" strike="noStrike" cap="none">
                        <a:solidFill>
                          <a:srgbClr val="1F497D"/>
                        </a:solidFill>
                        <a:latin typeface="Calibri"/>
                        <a:ea typeface="Calibri"/>
                        <a:cs typeface="Calibri"/>
                        <a:sym typeface="Calibri"/>
                      </a:endParaRPr>
                    </a:p>
                  </p:txBody>
                </p:sp>
                <p:sp>
                  <p:nvSpPr>
                    <p:cNvPr id="780" name="Google Shape;780;p57"/>
                    <p:cNvSpPr/>
                    <p:nvPr/>
                  </p:nvSpPr>
                  <p:spPr>
                    <a:xfrm>
                      <a:off x="4891283" y="4023286"/>
                      <a:ext cx="1155057"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IABs</a:t>
                      </a:r>
                      <a:endParaRPr sz="1800" b="0" i="0" u="none" strike="noStrike" cap="none">
                        <a:solidFill>
                          <a:schemeClr val="dk1"/>
                        </a:solidFill>
                        <a:latin typeface="Arial"/>
                        <a:ea typeface="Arial"/>
                        <a:cs typeface="Arial"/>
                        <a:sym typeface="Arial"/>
                      </a:endParaRPr>
                    </a:p>
                  </p:txBody>
                </p:sp>
                <p:cxnSp>
                  <p:nvCxnSpPr>
                    <p:cNvPr id="781" name="Google Shape;781;p57"/>
                    <p:cNvCxnSpPr/>
                    <p:nvPr/>
                  </p:nvCxnSpPr>
                  <p:spPr>
                    <a:xfrm rot="-5400000">
                      <a:off x="4652422" y="3630072"/>
                      <a:ext cx="271688" cy="206035"/>
                    </a:xfrm>
                    <a:prstGeom prst="bentConnector2">
                      <a:avLst/>
                    </a:prstGeom>
                    <a:noFill/>
                    <a:ln w="9525" cap="flat" cmpd="sng">
                      <a:solidFill>
                        <a:srgbClr val="4A7DBA"/>
                      </a:solidFill>
                      <a:prstDash val="solid"/>
                      <a:round/>
                      <a:headEnd type="none" w="sm" len="sm"/>
                      <a:tailEnd type="none" w="sm" len="sm"/>
                    </a:ln>
                  </p:spPr>
                </p:cxnSp>
                <p:cxnSp>
                  <p:nvCxnSpPr>
                    <p:cNvPr id="782" name="Google Shape;782;p57"/>
                    <p:cNvCxnSpPr/>
                    <p:nvPr/>
                  </p:nvCxnSpPr>
                  <p:spPr>
                    <a:xfrm rot="10800000">
                      <a:off x="4685452" y="3858766"/>
                      <a:ext cx="213815" cy="279436"/>
                    </a:xfrm>
                    <a:prstGeom prst="bentConnector2">
                      <a:avLst/>
                    </a:prstGeom>
                    <a:noFill/>
                    <a:ln w="9525" cap="flat" cmpd="sng">
                      <a:solidFill>
                        <a:srgbClr val="4A7DBA"/>
                      </a:solidFill>
                      <a:prstDash val="solid"/>
                      <a:round/>
                      <a:headEnd type="none" w="sm" len="sm"/>
                      <a:tailEnd type="none" w="sm" len="sm"/>
                    </a:ln>
                  </p:spPr>
                </p:cxnSp>
                <p:cxnSp>
                  <p:nvCxnSpPr>
                    <p:cNvPr id="783" name="Google Shape;783;p57"/>
                    <p:cNvCxnSpPr/>
                    <p:nvPr/>
                  </p:nvCxnSpPr>
                  <p:spPr>
                    <a:xfrm rot="10800000" flipH="1">
                      <a:off x="4685248" y="3641504"/>
                      <a:ext cx="1984820" cy="231667"/>
                    </a:xfrm>
                    <a:prstGeom prst="bentConnector3">
                      <a:avLst>
                        <a:gd name="adj1" fmla="val 88539"/>
                      </a:avLst>
                    </a:prstGeom>
                    <a:noFill/>
                    <a:ln w="9525" cap="flat" cmpd="sng">
                      <a:solidFill>
                        <a:srgbClr val="4A7DBA"/>
                      </a:solidFill>
                      <a:prstDash val="solid"/>
                      <a:round/>
                      <a:headEnd type="none" w="sm" len="sm"/>
                      <a:tailEnd type="none" w="sm" len="sm"/>
                    </a:ln>
                  </p:spPr>
                </p:cxnSp>
                <p:cxnSp>
                  <p:nvCxnSpPr>
                    <p:cNvPr id="784" name="Google Shape;784;p57"/>
                    <p:cNvCxnSpPr/>
                    <p:nvPr/>
                  </p:nvCxnSpPr>
                  <p:spPr>
                    <a:xfrm rot="10800000">
                      <a:off x="6251411" y="3868934"/>
                      <a:ext cx="388962" cy="200255"/>
                    </a:xfrm>
                    <a:prstGeom prst="bentConnector3">
                      <a:avLst>
                        <a:gd name="adj1" fmla="val 50000"/>
                      </a:avLst>
                    </a:prstGeom>
                    <a:noFill/>
                    <a:ln w="9525" cap="flat" cmpd="sng">
                      <a:solidFill>
                        <a:srgbClr val="4A7DBA"/>
                      </a:solidFill>
                      <a:prstDash val="solid"/>
                      <a:round/>
                      <a:headEnd type="none" w="sm" len="sm"/>
                      <a:tailEnd type="none" w="sm" len="sm"/>
                    </a:ln>
                  </p:spPr>
                </p:cxnSp>
                <p:pic>
                  <p:nvPicPr>
                    <p:cNvPr id="785" name="Google Shape;785;p57"/>
                    <p:cNvPicPr preferRelativeResize="0"/>
                    <p:nvPr/>
                  </p:nvPicPr>
                  <p:blipFill rotWithShape="1">
                    <a:blip r:embed="rId10">
                      <a:alphaModFix/>
                    </a:blip>
                    <a:srcRect/>
                    <a:stretch/>
                  </p:blipFill>
                  <p:spPr>
                    <a:xfrm rot="964701">
                      <a:off x="7792431" y="2627269"/>
                      <a:ext cx="731520" cy="774700"/>
                    </a:xfrm>
                    <a:prstGeom prst="rect">
                      <a:avLst/>
                    </a:prstGeom>
                    <a:noFill/>
                    <a:ln>
                      <a:noFill/>
                    </a:ln>
                  </p:spPr>
                </p:pic>
                <p:sp>
                  <p:nvSpPr>
                    <p:cNvPr id="786" name="Google Shape;786;p57"/>
                    <p:cNvSpPr/>
                    <p:nvPr/>
                  </p:nvSpPr>
                  <p:spPr>
                    <a:xfrm>
                      <a:off x="6619491" y="3977771"/>
                      <a:ext cx="2072199"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Centralized Reporting</a:t>
                      </a:r>
                      <a:endParaRPr sz="1800" b="0" i="0" u="none" strike="noStrike" cap="none">
                        <a:solidFill>
                          <a:schemeClr val="dk1"/>
                        </a:solidFill>
                        <a:latin typeface="Arial"/>
                        <a:ea typeface="Arial"/>
                        <a:cs typeface="Arial"/>
                        <a:sym typeface="Arial"/>
                      </a:endParaRPr>
                    </a:p>
                  </p:txBody>
                </p:sp>
                <p:cxnSp>
                  <p:nvCxnSpPr>
                    <p:cNvPr id="787" name="Google Shape;787;p57"/>
                    <p:cNvCxnSpPr>
                      <a:endCxn id="786" idx="0"/>
                    </p:cNvCxnSpPr>
                    <p:nvPr/>
                  </p:nvCxnSpPr>
                  <p:spPr>
                    <a:xfrm>
                      <a:off x="7485190" y="3750071"/>
                      <a:ext cx="170400" cy="2277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470"/>
                        </a:srgbClr>
                      </a:outerShdw>
                    </a:effectLst>
                  </p:spPr>
                </p:cxnSp>
                <p:pic>
                  <p:nvPicPr>
                    <p:cNvPr id="788" name="Google Shape;788;p57"/>
                    <p:cNvPicPr preferRelativeResize="0"/>
                    <p:nvPr/>
                  </p:nvPicPr>
                  <p:blipFill rotWithShape="1">
                    <a:blip r:embed="rId6">
                      <a:alphaModFix/>
                    </a:blip>
                    <a:srcRect/>
                    <a:stretch/>
                  </p:blipFill>
                  <p:spPr>
                    <a:xfrm rot="-784522">
                      <a:off x="411456" y="3743535"/>
                      <a:ext cx="731520" cy="803275"/>
                    </a:xfrm>
                    <a:prstGeom prst="rect">
                      <a:avLst/>
                    </a:prstGeom>
                    <a:noFill/>
                    <a:ln>
                      <a:noFill/>
                    </a:ln>
                  </p:spPr>
                </p:pic>
                <p:sp>
                  <p:nvSpPr>
                    <p:cNvPr id="789" name="Google Shape;789;p57"/>
                    <p:cNvSpPr/>
                    <p:nvPr/>
                  </p:nvSpPr>
                  <p:spPr>
                    <a:xfrm>
                      <a:off x="7458615" y="4624902"/>
                      <a:ext cx="1510778"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Tools for Teachers</a:t>
                      </a:r>
                      <a:endParaRPr sz="1800" b="0" i="0" u="none" strike="noStrike" cap="none">
                        <a:solidFill>
                          <a:schemeClr val="dk1"/>
                        </a:solidFill>
                        <a:latin typeface="Arial"/>
                        <a:ea typeface="Arial"/>
                        <a:cs typeface="Arial"/>
                        <a:sym typeface="Arial"/>
                      </a:endParaRPr>
                    </a:p>
                  </p:txBody>
                </p:sp>
                <p:cxnSp>
                  <p:nvCxnSpPr>
                    <p:cNvPr id="790" name="Google Shape;790;p57"/>
                    <p:cNvCxnSpPr>
                      <a:endCxn id="789" idx="0"/>
                    </p:cNvCxnSpPr>
                    <p:nvPr/>
                  </p:nvCxnSpPr>
                  <p:spPr>
                    <a:xfrm>
                      <a:off x="8075104" y="4289502"/>
                      <a:ext cx="138900" cy="3354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470"/>
                        </a:srgbClr>
                      </a:outerShdw>
                    </a:effectLst>
                  </p:spPr>
                </p:cxnSp>
              </p:grpSp>
              <p:pic>
                <p:nvPicPr>
                  <p:cNvPr id="791" name="Google Shape;791;p57"/>
                  <p:cNvPicPr preferRelativeResize="0"/>
                  <p:nvPr/>
                </p:nvPicPr>
                <p:blipFill rotWithShape="1">
                  <a:blip r:embed="rId7">
                    <a:alphaModFix/>
                  </a:blip>
                  <a:srcRect/>
                  <a:stretch/>
                </p:blipFill>
                <p:spPr>
                  <a:xfrm rot="1355657">
                    <a:off x="727679" y="3372589"/>
                    <a:ext cx="510285" cy="450950"/>
                  </a:xfrm>
                  <a:prstGeom prst="rect">
                    <a:avLst/>
                  </a:prstGeom>
                  <a:noFill/>
                  <a:ln>
                    <a:noFill/>
                  </a:ln>
                </p:spPr>
              </p:pic>
            </p:grpSp>
          </p:grpSp>
          <p:pic>
            <p:nvPicPr>
              <p:cNvPr id="792" name="Google Shape;792;p57"/>
              <p:cNvPicPr preferRelativeResize="0"/>
              <p:nvPr/>
            </p:nvPicPr>
            <p:blipFill rotWithShape="1">
              <a:blip r:embed="rId8">
                <a:alphaModFix/>
              </a:blip>
              <a:srcRect/>
              <a:stretch/>
            </p:blipFill>
            <p:spPr>
              <a:xfrm rot="961690">
                <a:off x="7813077" y="4148109"/>
                <a:ext cx="774099" cy="859582"/>
              </a:xfrm>
              <a:prstGeom prst="rect">
                <a:avLst/>
              </a:prstGeom>
              <a:noFill/>
              <a:ln>
                <a:noFill/>
              </a:ln>
            </p:spPr>
          </p:pic>
        </p:grpSp>
        <p:pic>
          <p:nvPicPr>
            <p:cNvPr id="793" name="Google Shape;793;p57"/>
            <p:cNvPicPr preferRelativeResize="0"/>
            <p:nvPr/>
          </p:nvPicPr>
          <p:blipFill rotWithShape="1">
            <a:blip r:embed="rId11">
              <a:alphaModFix/>
            </a:blip>
            <a:srcRect/>
            <a:stretch/>
          </p:blipFill>
          <p:spPr>
            <a:xfrm>
              <a:off x="10344467" y="4880994"/>
              <a:ext cx="704726" cy="77777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59"/>
          <p:cNvSpPr txBox="1">
            <a:spLocks noGrp="1"/>
          </p:cNvSpPr>
          <p:nvPr>
            <p:ph type="title"/>
          </p:nvPr>
        </p:nvSpPr>
        <p:spPr>
          <a:xfrm>
            <a:off x="1979611" y="572138"/>
            <a:ext cx="8229600" cy="841782"/>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008BA9"/>
              </a:buClr>
              <a:buSzPts val="1400"/>
              <a:buFont typeface="Arial"/>
              <a:buNone/>
            </a:pPr>
            <a:r>
              <a:rPr lang="en-US" sz="4800" b="1">
                <a:solidFill>
                  <a:srgbClr val="674EA7"/>
                </a:solidFill>
              </a:rPr>
              <a:t>Into the Weeds</a:t>
            </a:r>
            <a:endParaRPr>
              <a:solidFill>
                <a:srgbClr val="674EA7"/>
              </a:solidFill>
            </a:endParaRPr>
          </a:p>
        </p:txBody>
      </p:sp>
      <p:sp>
        <p:nvSpPr>
          <p:cNvPr id="800" name="Google Shape;800;p59"/>
          <p:cNvSpPr txBox="1">
            <a:spLocks noGrp="1"/>
          </p:cNvSpPr>
          <p:nvPr>
            <p:ph type="body" idx="1"/>
          </p:nvPr>
        </p:nvSpPr>
        <p:spPr>
          <a:xfrm>
            <a:off x="1660635" y="1424952"/>
            <a:ext cx="4146698" cy="2716617"/>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8BA9"/>
              </a:buClr>
              <a:buSzPts val="2400"/>
              <a:buNone/>
            </a:pPr>
            <a:r>
              <a:rPr lang="en-US" sz="2000" u="sng">
                <a:solidFill>
                  <a:srgbClr val="674EA7"/>
                </a:solidFill>
              </a:rPr>
              <a:t>Preparing for Testing</a:t>
            </a:r>
            <a:endParaRPr sz="2000">
              <a:solidFill>
                <a:srgbClr val="674EA7"/>
              </a:solidFill>
            </a:endParaRPr>
          </a:p>
          <a:p>
            <a:pPr marL="742950" lvl="1" indent="-285750" algn="l" rtl="0">
              <a:lnSpc>
                <a:spcPct val="90000"/>
              </a:lnSpc>
              <a:spcBef>
                <a:spcPts val="0"/>
              </a:spcBef>
              <a:spcAft>
                <a:spcPts val="0"/>
              </a:spcAft>
              <a:buClr>
                <a:srgbClr val="000000"/>
              </a:buClr>
              <a:buSzPts val="2000"/>
              <a:buChar char="–"/>
            </a:pPr>
            <a:r>
              <a:rPr lang="en-US" sz="2000">
                <a:solidFill>
                  <a:srgbClr val="000000"/>
                </a:solidFill>
              </a:rPr>
              <a:t>The Team</a:t>
            </a:r>
            <a:endParaRPr sz="2000">
              <a:solidFill>
                <a:srgbClr val="000000"/>
              </a:solidFill>
            </a:endParaRPr>
          </a:p>
          <a:p>
            <a:pPr marL="742950" lvl="1" indent="-285750" algn="l" rtl="0">
              <a:lnSpc>
                <a:spcPct val="90000"/>
              </a:lnSpc>
              <a:spcBef>
                <a:spcPts val="0"/>
              </a:spcBef>
              <a:spcAft>
                <a:spcPts val="0"/>
              </a:spcAft>
              <a:buClr>
                <a:srgbClr val="000000"/>
              </a:buClr>
              <a:buSzPts val="2000"/>
              <a:buChar char="–"/>
            </a:pPr>
            <a:r>
              <a:rPr lang="en-US" sz="2000">
                <a:solidFill>
                  <a:srgbClr val="000000"/>
                </a:solidFill>
              </a:rPr>
              <a:t>Users in TIDE</a:t>
            </a:r>
            <a:endParaRPr sz="2000">
              <a:solidFill>
                <a:srgbClr val="000000"/>
              </a:solidFill>
            </a:endParaRPr>
          </a:p>
          <a:p>
            <a:pPr marL="742950" lvl="1" indent="-285750" algn="l" rtl="0">
              <a:lnSpc>
                <a:spcPct val="90000"/>
              </a:lnSpc>
              <a:spcBef>
                <a:spcPts val="0"/>
              </a:spcBef>
              <a:spcAft>
                <a:spcPts val="0"/>
              </a:spcAft>
              <a:buClr>
                <a:srgbClr val="000000"/>
              </a:buClr>
              <a:buSzPts val="2000"/>
              <a:buChar char="–"/>
            </a:pPr>
            <a:r>
              <a:rPr lang="en-US" sz="2000">
                <a:solidFill>
                  <a:srgbClr val="000000"/>
                </a:solidFill>
              </a:rPr>
              <a:t>Preparing Test Administrators</a:t>
            </a:r>
            <a:endParaRPr sz="2000">
              <a:solidFill>
                <a:srgbClr val="000000"/>
              </a:solidFill>
            </a:endParaRPr>
          </a:p>
          <a:p>
            <a:pPr marL="742950" lvl="1" indent="-285750" algn="l" rtl="0">
              <a:lnSpc>
                <a:spcPct val="90000"/>
              </a:lnSpc>
              <a:spcBef>
                <a:spcPts val="0"/>
              </a:spcBef>
              <a:spcAft>
                <a:spcPts val="0"/>
              </a:spcAft>
              <a:buClr>
                <a:srgbClr val="000000"/>
              </a:buClr>
              <a:buSzPts val="2000"/>
              <a:buChar char="–"/>
            </a:pPr>
            <a:r>
              <a:rPr lang="en-US" sz="2000">
                <a:solidFill>
                  <a:srgbClr val="000000"/>
                </a:solidFill>
              </a:rPr>
              <a:t>Student Needs</a:t>
            </a:r>
            <a:endParaRPr sz="2000">
              <a:solidFill>
                <a:srgbClr val="000000"/>
              </a:solidFill>
            </a:endParaRPr>
          </a:p>
          <a:p>
            <a:pPr marL="1143000" lvl="2" indent="-228600" algn="l" rtl="0">
              <a:lnSpc>
                <a:spcPct val="90000"/>
              </a:lnSpc>
              <a:spcBef>
                <a:spcPts val="0"/>
              </a:spcBef>
              <a:spcAft>
                <a:spcPts val="0"/>
              </a:spcAft>
              <a:buClr>
                <a:srgbClr val="000000"/>
              </a:buClr>
              <a:buSzPts val="2000"/>
              <a:buChar char="•"/>
            </a:pPr>
            <a:r>
              <a:rPr lang="en-US">
                <a:solidFill>
                  <a:srgbClr val="000000"/>
                </a:solidFill>
              </a:rPr>
              <a:t>Designated Supports and Accommodations</a:t>
            </a:r>
            <a:endParaRPr>
              <a:solidFill>
                <a:srgbClr val="000000"/>
              </a:solidFill>
            </a:endParaRPr>
          </a:p>
          <a:p>
            <a:pPr marL="1143000" lvl="2" indent="-228600" algn="l" rtl="0">
              <a:lnSpc>
                <a:spcPct val="90000"/>
              </a:lnSpc>
              <a:spcBef>
                <a:spcPts val="0"/>
              </a:spcBef>
              <a:spcAft>
                <a:spcPts val="0"/>
              </a:spcAft>
              <a:buClr>
                <a:srgbClr val="000000"/>
              </a:buClr>
              <a:buSzPts val="2000"/>
              <a:buChar char="•"/>
            </a:pPr>
            <a:r>
              <a:rPr lang="en-US">
                <a:solidFill>
                  <a:srgbClr val="000000"/>
                </a:solidFill>
              </a:rPr>
              <a:t>Student Settings in TIDE</a:t>
            </a:r>
            <a:endParaRPr>
              <a:solidFill>
                <a:srgbClr val="000000"/>
              </a:solidFill>
            </a:endParaRPr>
          </a:p>
          <a:p>
            <a:pPr marL="742950" lvl="1" indent="-285750" algn="l" rtl="0">
              <a:lnSpc>
                <a:spcPct val="90000"/>
              </a:lnSpc>
              <a:spcBef>
                <a:spcPts val="0"/>
              </a:spcBef>
              <a:spcAft>
                <a:spcPts val="0"/>
              </a:spcAft>
              <a:buClr>
                <a:srgbClr val="000000"/>
              </a:buClr>
              <a:buSzPts val="2000"/>
              <a:buChar char="–"/>
            </a:pPr>
            <a:r>
              <a:rPr lang="en-US" sz="2000">
                <a:solidFill>
                  <a:srgbClr val="000000"/>
                </a:solidFill>
              </a:rPr>
              <a:t>Training and Practice Tests</a:t>
            </a:r>
            <a:endParaRPr sz="2000">
              <a:solidFill>
                <a:srgbClr val="000000"/>
              </a:solidFill>
            </a:endParaRPr>
          </a:p>
        </p:txBody>
      </p:sp>
      <p:pic>
        <p:nvPicPr>
          <p:cNvPr id="801" name="Google Shape;801;p59"/>
          <p:cNvPicPr preferRelativeResize="0"/>
          <p:nvPr/>
        </p:nvPicPr>
        <p:blipFill rotWithShape="1">
          <a:blip r:embed="rId3">
            <a:alphaModFix/>
          </a:blip>
          <a:srcRect/>
          <a:stretch/>
        </p:blipFill>
        <p:spPr>
          <a:xfrm>
            <a:off x="8255076" y="14115"/>
            <a:ext cx="2281975" cy="1957831"/>
          </a:xfrm>
          <a:prstGeom prst="rect">
            <a:avLst/>
          </a:prstGeom>
          <a:noFill/>
          <a:ln>
            <a:noFill/>
          </a:ln>
        </p:spPr>
      </p:pic>
      <p:sp>
        <p:nvSpPr>
          <p:cNvPr id="802" name="Google Shape;802;p59"/>
          <p:cNvSpPr txBox="1"/>
          <p:nvPr/>
        </p:nvSpPr>
        <p:spPr>
          <a:xfrm>
            <a:off x="6519725" y="2309775"/>
            <a:ext cx="4780800" cy="233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i="0" u="sng" strike="noStrike" cap="none">
                <a:solidFill>
                  <a:srgbClr val="674EA7"/>
                </a:solidFill>
              </a:rPr>
              <a:t>Administering the Tests</a:t>
            </a:r>
            <a:endParaRPr sz="2000" i="0" u="none" strike="noStrike" cap="none">
              <a:solidFill>
                <a:srgbClr val="674EA7"/>
              </a:solidFill>
            </a:endParaRPr>
          </a:p>
          <a:p>
            <a:pPr marL="742950" marR="0" lvl="1" indent="-285750" algn="l" rtl="0">
              <a:lnSpc>
                <a:spcPct val="100000"/>
              </a:lnSpc>
              <a:spcBef>
                <a:spcPts val="0"/>
              </a:spcBef>
              <a:spcAft>
                <a:spcPts val="0"/>
              </a:spcAft>
              <a:buClr>
                <a:schemeClr val="dk2"/>
              </a:buClr>
              <a:buSzPts val="2000"/>
              <a:buChar char="–"/>
            </a:pPr>
            <a:r>
              <a:rPr lang="en-US" sz="2000" i="0" u="none" strike="noStrike" cap="none">
                <a:solidFill>
                  <a:schemeClr val="dk2"/>
                </a:solidFill>
              </a:rPr>
              <a:t>The Testing Environment</a:t>
            </a:r>
            <a:endParaRPr sz="2000" i="0" u="none" strike="noStrike" cap="none">
              <a:solidFill>
                <a:schemeClr val="dk2"/>
              </a:solidFill>
            </a:endParaRPr>
          </a:p>
          <a:p>
            <a:pPr marL="742950" marR="0" lvl="1" indent="-285750" algn="l" rtl="0">
              <a:lnSpc>
                <a:spcPct val="100000"/>
              </a:lnSpc>
              <a:spcBef>
                <a:spcPts val="0"/>
              </a:spcBef>
              <a:spcAft>
                <a:spcPts val="0"/>
              </a:spcAft>
              <a:buClr>
                <a:schemeClr val="dk2"/>
              </a:buClr>
              <a:buSzPts val="2000"/>
              <a:buChar char="–"/>
            </a:pPr>
            <a:r>
              <a:rPr lang="en-US" sz="2000" i="0" u="none" strike="noStrike" cap="none">
                <a:solidFill>
                  <a:schemeClr val="dk2"/>
                </a:solidFill>
              </a:rPr>
              <a:t>Administration Guidelines </a:t>
            </a:r>
            <a:endParaRPr sz="2000" i="0" u="none" strike="noStrike" cap="none">
              <a:solidFill>
                <a:schemeClr val="dk2"/>
              </a:solidFill>
            </a:endParaRPr>
          </a:p>
          <a:p>
            <a:pPr marL="742950" marR="0" lvl="1" indent="-285750" algn="l" rtl="0">
              <a:lnSpc>
                <a:spcPct val="100000"/>
              </a:lnSpc>
              <a:spcBef>
                <a:spcPts val="0"/>
              </a:spcBef>
              <a:spcAft>
                <a:spcPts val="0"/>
              </a:spcAft>
              <a:buClr>
                <a:schemeClr val="dk2"/>
              </a:buClr>
              <a:buSzPts val="2000"/>
              <a:buChar char="–"/>
            </a:pPr>
            <a:r>
              <a:rPr lang="en-US" sz="2000" i="0" u="none" strike="noStrike" cap="none">
                <a:solidFill>
                  <a:schemeClr val="dk2"/>
                </a:solidFill>
              </a:rPr>
              <a:t>Test Security</a:t>
            </a:r>
            <a:endParaRPr sz="2000" i="0" u="none" strike="noStrike" cap="none">
              <a:solidFill>
                <a:schemeClr val="dk2"/>
              </a:solidFill>
            </a:endParaRPr>
          </a:p>
          <a:p>
            <a:pPr marL="742950" marR="0" lvl="1" indent="-285750" algn="l" rtl="0">
              <a:lnSpc>
                <a:spcPct val="100000"/>
              </a:lnSpc>
              <a:spcBef>
                <a:spcPts val="0"/>
              </a:spcBef>
              <a:spcAft>
                <a:spcPts val="0"/>
              </a:spcAft>
              <a:buClr>
                <a:schemeClr val="dk2"/>
              </a:buClr>
              <a:buSzPts val="2000"/>
              <a:buChar char="–"/>
            </a:pPr>
            <a:r>
              <a:rPr lang="en-US" sz="2000" i="0" u="none" strike="noStrike" cap="none">
                <a:solidFill>
                  <a:schemeClr val="dk2"/>
                </a:solidFill>
              </a:rPr>
              <a:t>The TA Live Site and Secure Browser</a:t>
            </a:r>
            <a:endParaRPr sz="2000" i="0" u="none" strike="noStrike" cap="none">
              <a:solidFill>
                <a:schemeClr val="dk2"/>
              </a:solidFill>
            </a:endParaRPr>
          </a:p>
          <a:p>
            <a:pPr marL="742950" marR="0" lvl="1" indent="-285750" algn="l" rtl="0">
              <a:lnSpc>
                <a:spcPct val="100000"/>
              </a:lnSpc>
              <a:spcBef>
                <a:spcPts val="0"/>
              </a:spcBef>
              <a:spcAft>
                <a:spcPts val="0"/>
              </a:spcAft>
              <a:buClr>
                <a:schemeClr val="dk2"/>
              </a:buClr>
              <a:buSzPts val="2000"/>
              <a:buChar char="–"/>
            </a:pPr>
            <a:r>
              <a:rPr lang="en-US" sz="2000" i="0" u="none" strike="noStrike" cap="none">
                <a:solidFill>
                  <a:schemeClr val="dk2"/>
                </a:solidFill>
              </a:rPr>
              <a:t>Monitoring Test Progress</a:t>
            </a:r>
            <a:endParaRPr sz="2000" i="0" u="none" strike="noStrike" cap="none">
              <a:solidFill>
                <a:schemeClr val="dk2"/>
              </a:solidFill>
            </a:endParaRPr>
          </a:p>
        </p:txBody>
      </p:sp>
      <p:sp>
        <p:nvSpPr>
          <p:cNvPr id="803" name="Google Shape;803;p59"/>
          <p:cNvSpPr txBox="1"/>
          <p:nvPr/>
        </p:nvSpPr>
        <p:spPr>
          <a:xfrm>
            <a:off x="2455700" y="4642275"/>
            <a:ext cx="7277400" cy="142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i="0" u="sng" strike="noStrike" cap="none">
                <a:solidFill>
                  <a:srgbClr val="674EA7"/>
                </a:solidFill>
              </a:rPr>
              <a:t>After Testing</a:t>
            </a:r>
            <a:endParaRPr sz="2000" i="0" u="none" strike="noStrike" cap="none">
              <a:solidFill>
                <a:srgbClr val="674EA7"/>
              </a:solidFill>
            </a:endParaRPr>
          </a:p>
          <a:p>
            <a:pPr marL="742950" marR="0" lvl="1" indent="-285750" algn="l" rtl="0">
              <a:lnSpc>
                <a:spcPct val="100000"/>
              </a:lnSpc>
              <a:spcBef>
                <a:spcPts val="0"/>
              </a:spcBef>
              <a:spcAft>
                <a:spcPts val="0"/>
              </a:spcAft>
              <a:buClr>
                <a:schemeClr val="dk1"/>
              </a:buClr>
              <a:buSzPts val="2000"/>
              <a:buChar char="–"/>
            </a:pPr>
            <a:r>
              <a:rPr lang="en-US" sz="2000" i="0" u="none" strike="noStrike" cap="none">
                <a:solidFill>
                  <a:schemeClr val="dk1"/>
                </a:solidFill>
              </a:rPr>
              <a:t>Student Results in the Centralized Reporting System</a:t>
            </a:r>
            <a:endParaRPr sz="2000" i="0" u="none" strike="noStrike" cap="none">
              <a:solidFill>
                <a:schemeClr val="dk1"/>
              </a:solidFill>
            </a:endParaRPr>
          </a:p>
          <a:p>
            <a:pPr marL="742950" marR="0" lvl="1" indent="-285750" algn="l" rtl="0">
              <a:lnSpc>
                <a:spcPct val="100000"/>
              </a:lnSpc>
              <a:spcBef>
                <a:spcPts val="0"/>
              </a:spcBef>
              <a:spcAft>
                <a:spcPts val="0"/>
              </a:spcAft>
              <a:buClr>
                <a:schemeClr val="dk1"/>
              </a:buClr>
              <a:buSzPts val="2000"/>
              <a:buChar char="–"/>
            </a:pPr>
            <a:r>
              <a:rPr lang="en-US" sz="2000" i="0" u="none" strike="noStrike" cap="none">
                <a:solidFill>
                  <a:schemeClr val="dk1"/>
                </a:solidFill>
              </a:rPr>
              <a:t>Documenting None Participation in TIDE</a:t>
            </a:r>
            <a:endParaRPr sz="2000" i="0" u="none" strike="noStrike" cap="none">
              <a:solidFill>
                <a:schemeClr val="dk1"/>
              </a:solidFill>
            </a:endParaRPr>
          </a:p>
          <a:p>
            <a:pPr marL="742950" marR="0" lvl="1" indent="-285750" algn="l" rtl="0">
              <a:lnSpc>
                <a:spcPct val="100000"/>
              </a:lnSpc>
              <a:spcBef>
                <a:spcPts val="0"/>
              </a:spcBef>
              <a:spcAft>
                <a:spcPts val="0"/>
              </a:spcAft>
              <a:buClr>
                <a:schemeClr val="dk1"/>
              </a:buClr>
              <a:buSzPts val="2000"/>
              <a:buFont typeface="Arial"/>
              <a:buChar char="–"/>
            </a:pPr>
            <a:r>
              <a:rPr lang="en-US" sz="2000" i="0" u="none" strike="noStrike" cap="none">
                <a:solidFill>
                  <a:schemeClr val="dk1"/>
                </a:solidFill>
              </a:rPr>
              <a:t>Debriefing the School’s Testing Experience</a:t>
            </a:r>
            <a:r>
              <a:rPr lang="en-US" sz="20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61"/>
          <p:cNvSpPr txBox="1">
            <a:spLocks noGrp="1"/>
          </p:cNvSpPr>
          <p:nvPr>
            <p:ph type="title"/>
          </p:nvPr>
        </p:nvSpPr>
        <p:spPr>
          <a:xfrm>
            <a:off x="1979624" y="184483"/>
            <a:ext cx="8229600" cy="7674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008BA9"/>
              </a:buClr>
              <a:buSzPts val="1400"/>
              <a:buFont typeface="Arial"/>
              <a:buNone/>
            </a:pPr>
            <a:r>
              <a:rPr lang="en-US" b="1">
                <a:solidFill>
                  <a:srgbClr val="674EA7"/>
                </a:solidFill>
              </a:rPr>
              <a:t>Critical Resources</a:t>
            </a:r>
            <a:endParaRPr>
              <a:solidFill>
                <a:srgbClr val="674EA7"/>
              </a:solidFill>
            </a:endParaRPr>
          </a:p>
        </p:txBody>
      </p:sp>
      <p:sp>
        <p:nvSpPr>
          <p:cNvPr id="810" name="Google Shape;810;p61"/>
          <p:cNvSpPr txBox="1">
            <a:spLocks noGrp="1"/>
          </p:cNvSpPr>
          <p:nvPr>
            <p:ph type="body" idx="1"/>
          </p:nvPr>
        </p:nvSpPr>
        <p:spPr>
          <a:xfrm>
            <a:off x="1862654" y="1047474"/>
            <a:ext cx="8229600" cy="5059800"/>
          </a:xfrm>
          <a:prstGeom prst="rect">
            <a:avLst/>
          </a:prstGeom>
          <a:noFill/>
          <a:ln>
            <a:noFill/>
          </a:ln>
        </p:spPr>
        <p:txBody>
          <a:bodyPr spcFirstLastPara="1" wrap="square" lIns="91425" tIns="91425" rIns="91425" bIns="91425" anchor="t" anchorCtr="0">
            <a:noAutofit/>
          </a:bodyPr>
          <a:lstStyle/>
          <a:p>
            <a:pPr marL="690563" lvl="0" indent="-690563" algn="l" rtl="0">
              <a:lnSpc>
                <a:spcPct val="115000"/>
              </a:lnSpc>
              <a:spcBef>
                <a:spcPts val="0"/>
              </a:spcBef>
              <a:spcAft>
                <a:spcPts val="0"/>
              </a:spcAft>
              <a:buSzPts val="2400"/>
              <a:buNone/>
            </a:pPr>
            <a:r>
              <a:rPr lang="en-US" sz="2000">
                <a:solidFill>
                  <a:srgbClr val="000000"/>
                </a:solidFill>
              </a:rPr>
              <a:t>TIDE: The TIDE system supports Test Coordinators and Test Administrators throughout the testing process, from test preparation, to test administration, to post-administration. TIDE includes features to manage user and student information, monitor test progress, execute administrative functions such as test resets or reopens and, after testing, documenting reasons for non-participation. </a:t>
            </a:r>
            <a:endParaRPr sz="2000">
              <a:solidFill>
                <a:srgbClr val="000000"/>
              </a:solidFill>
            </a:endParaRPr>
          </a:p>
          <a:p>
            <a:pPr marL="690563" lvl="0" indent="-690563" algn="l" rtl="0">
              <a:lnSpc>
                <a:spcPct val="115000"/>
              </a:lnSpc>
              <a:spcBef>
                <a:spcPts val="0"/>
              </a:spcBef>
              <a:spcAft>
                <a:spcPts val="0"/>
              </a:spcAft>
              <a:buSzPts val="1800"/>
              <a:buNone/>
            </a:pPr>
            <a:endParaRPr sz="2000">
              <a:solidFill>
                <a:srgbClr val="000000"/>
              </a:solidFill>
            </a:endParaRPr>
          </a:p>
          <a:p>
            <a:pPr marL="690563" lvl="0" indent="-690563" algn="l" rtl="0">
              <a:lnSpc>
                <a:spcPct val="115000"/>
              </a:lnSpc>
              <a:spcBef>
                <a:spcPts val="0"/>
              </a:spcBef>
              <a:spcAft>
                <a:spcPts val="0"/>
              </a:spcAft>
              <a:buSzPts val="2400"/>
              <a:buNone/>
            </a:pPr>
            <a:r>
              <a:rPr lang="en-US" sz="2000">
                <a:solidFill>
                  <a:srgbClr val="000000"/>
                </a:solidFill>
              </a:rPr>
              <a:t>CRS: 	Centralized Reporting system will have all test results data from SY 2020-21 forward including reports with student score information. Centralized Reporting is also a component of the Smarter Balanced Interim Assessments that allows authorized users to view and score individual student responses on both the Interim Comprehensive Assessments and the Interim Assessment Blocks.</a:t>
            </a:r>
            <a:endParaRPr sz="2000">
              <a:solidFill>
                <a:srgbClr val="000000"/>
              </a:solidFill>
            </a:endParaRPr>
          </a:p>
          <a:p>
            <a:pPr marL="0" lvl="0" indent="0" algn="l" rtl="0">
              <a:lnSpc>
                <a:spcPct val="90000"/>
              </a:lnSpc>
              <a:spcBef>
                <a:spcPts val="0"/>
              </a:spcBef>
              <a:spcAft>
                <a:spcPts val="0"/>
              </a:spcAft>
              <a:buSzPts val="1800"/>
              <a:buNone/>
            </a:pPr>
            <a:endParaRPr sz="1800"/>
          </a:p>
          <a:p>
            <a:pPr marL="690563" lvl="0" indent="-690563" algn="l" rtl="0">
              <a:lnSpc>
                <a:spcPct val="90000"/>
              </a:lnSpc>
              <a:spcBef>
                <a:spcPts val="0"/>
              </a:spcBef>
              <a:spcAft>
                <a:spcPts val="0"/>
              </a:spcAft>
              <a:buSzPts val="1800"/>
              <a:buNone/>
            </a:pPr>
            <a:endParaRPr sz="1800"/>
          </a:p>
        </p:txBody>
      </p:sp>
      <p:pic>
        <p:nvPicPr>
          <p:cNvPr id="811" name="Google Shape;811;p61"/>
          <p:cNvPicPr preferRelativeResize="0"/>
          <p:nvPr/>
        </p:nvPicPr>
        <p:blipFill rotWithShape="1">
          <a:blip r:embed="rId3">
            <a:alphaModFix/>
          </a:blip>
          <a:srcRect/>
          <a:stretch/>
        </p:blipFill>
        <p:spPr>
          <a:xfrm rot="916244">
            <a:off x="10509621" y="257349"/>
            <a:ext cx="1355868" cy="116217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62"/>
          <p:cNvSpPr txBox="1">
            <a:spLocks noGrp="1"/>
          </p:cNvSpPr>
          <p:nvPr>
            <p:ph type="body" idx="1"/>
          </p:nvPr>
        </p:nvSpPr>
        <p:spPr>
          <a:xfrm>
            <a:off x="1979599" y="419975"/>
            <a:ext cx="9016800" cy="5459700"/>
          </a:xfrm>
          <a:prstGeom prst="rect">
            <a:avLst/>
          </a:prstGeom>
          <a:noFill/>
          <a:ln>
            <a:noFill/>
          </a:ln>
        </p:spPr>
        <p:txBody>
          <a:bodyPr spcFirstLastPara="1" wrap="square" lIns="91425" tIns="91425" rIns="91425" bIns="91425" anchor="t" anchorCtr="0">
            <a:noAutofit/>
          </a:bodyPr>
          <a:lstStyle/>
          <a:p>
            <a:pPr marL="914400" lvl="0" indent="-914400" algn="l" rtl="0">
              <a:lnSpc>
                <a:spcPct val="90000"/>
              </a:lnSpc>
              <a:spcBef>
                <a:spcPts val="0"/>
              </a:spcBef>
              <a:spcAft>
                <a:spcPts val="0"/>
              </a:spcAft>
              <a:buSzPts val="2400"/>
              <a:buNone/>
            </a:pPr>
            <a:r>
              <a:rPr lang="en-US" sz="2000">
                <a:solidFill>
                  <a:srgbClr val="000000"/>
                </a:solidFill>
              </a:rPr>
              <a:t>UAAG: The Usability, Accessibility, and Accommodations Guidelines are intended for school-level personnel and decision-making teams, particularly Individualized Education Program (IEP) teams, as they prepare for and implement the HSAP assessments. The Guidelines provide information for use in selecting and administering universal tools, designated supports, and accommodations for those students who need them.</a:t>
            </a:r>
            <a:endParaRPr sz="2000">
              <a:solidFill>
                <a:srgbClr val="000000"/>
              </a:solidFill>
            </a:endParaRPr>
          </a:p>
          <a:p>
            <a:pPr marL="744538" lvl="0" indent="-744538" algn="l" rtl="0">
              <a:lnSpc>
                <a:spcPct val="90000"/>
              </a:lnSpc>
              <a:spcBef>
                <a:spcPts val="0"/>
              </a:spcBef>
              <a:spcAft>
                <a:spcPts val="0"/>
              </a:spcAft>
              <a:buSzPts val="1800"/>
              <a:buNone/>
            </a:pPr>
            <a:endParaRPr sz="2000">
              <a:solidFill>
                <a:srgbClr val="000000"/>
              </a:solidFill>
            </a:endParaRPr>
          </a:p>
          <a:p>
            <a:pPr marL="744538" lvl="0" indent="-744538" algn="l" rtl="0">
              <a:lnSpc>
                <a:spcPct val="90000"/>
              </a:lnSpc>
              <a:spcBef>
                <a:spcPts val="0"/>
              </a:spcBef>
              <a:spcAft>
                <a:spcPts val="0"/>
              </a:spcAft>
              <a:buSzPts val="2400"/>
              <a:buNone/>
            </a:pPr>
            <a:r>
              <a:rPr lang="en-US" sz="2000">
                <a:solidFill>
                  <a:srgbClr val="000000"/>
                </a:solidFill>
              </a:rPr>
              <a:t>TAM: 	The Smarter Balanced Summative and HSA Science and EOC Exams Test Administration Manuals contain information about policies and procedures for Test Administrators, Test Coordinators, and others involved in test administration.</a:t>
            </a:r>
            <a:endParaRPr sz="2000">
              <a:solidFill>
                <a:srgbClr val="000000"/>
              </a:solidFill>
            </a:endParaRPr>
          </a:p>
          <a:p>
            <a:pPr marL="744538" lvl="0" indent="-744538" algn="l" rtl="0">
              <a:lnSpc>
                <a:spcPct val="90000"/>
              </a:lnSpc>
              <a:spcBef>
                <a:spcPts val="0"/>
              </a:spcBef>
              <a:spcAft>
                <a:spcPts val="0"/>
              </a:spcAft>
              <a:buSzPts val="1800"/>
              <a:buNone/>
            </a:pPr>
            <a:endParaRPr sz="2000">
              <a:solidFill>
                <a:srgbClr val="000000"/>
              </a:solidFill>
            </a:endParaRPr>
          </a:p>
          <a:p>
            <a:pPr marL="744538" lvl="0" indent="-744538" algn="l" rtl="0">
              <a:lnSpc>
                <a:spcPct val="90000"/>
              </a:lnSpc>
              <a:spcBef>
                <a:spcPts val="0"/>
              </a:spcBef>
              <a:spcAft>
                <a:spcPts val="0"/>
              </a:spcAft>
              <a:buSzPts val="2400"/>
              <a:buNone/>
            </a:pPr>
            <a:r>
              <a:rPr lang="en-US" sz="2000">
                <a:solidFill>
                  <a:srgbClr val="000000"/>
                </a:solidFill>
              </a:rPr>
              <a:t>Test Administrator Training Packet: These materials are available for schools to provide customized Test Administrator (TA) trainings at their schools in preparation for and administration of HSAP testing. These materials can be adjusted to adhere to your school's policies and procedures so long as they are consistent with the Test Administration Manuals.</a:t>
            </a:r>
            <a:endParaRPr sz="2000">
              <a:solidFill>
                <a:srgbClr val="000000"/>
              </a:solidFill>
            </a:endParaRPr>
          </a:p>
          <a:p>
            <a:pPr marL="744538" lvl="0" indent="-6350" algn="l" rtl="0">
              <a:lnSpc>
                <a:spcPct val="90000"/>
              </a:lnSpc>
              <a:spcBef>
                <a:spcPts val="0"/>
              </a:spcBef>
              <a:spcAft>
                <a:spcPts val="0"/>
              </a:spcAft>
              <a:buSzPts val="1800"/>
              <a:buNone/>
            </a:pPr>
            <a:endParaRPr sz="2000">
              <a:solidFill>
                <a:srgbClr val="000000"/>
              </a:solidFill>
            </a:endParaRPr>
          </a:p>
          <a:p>
            <a:pPr marL="744538" lvl="0" indent="-6350" algn="l" rtl="0">
              <a:lnSpc>
                <a:spcPct val="90000"/>
              </a:lnSpc>
              <a:spcBef>
                <a:spcPts val="0"/>
              </a:spcBef>
              <a:spcAft>
                <a:spcPts val="0"/>
              </a:spcAft>
              <a:buSzPts val="1800"/>
              <a:buNone/>
            </a:pPr>
            <a:r>
              <a:rPr lang="en-US" sz="2000" u="sng">
                <a:solidFill>
                  <a:srgbClr val="000000"/>
                </a:solidFill>
              </a:rPr>
              <a:t>Test Coordinators need to conduct and document an on-site training for all test administrators.</a:t>
            </a:r>
            <a:r>
              <a:rPr lang="en-US" sz="2000">
                <a:solidFill>
                  <a:srgbClr val="000000"/>
                </a:solidFill>
              </a:rPr>
              <a:t>  </a:t>
            </a:r>
            <a:endParaRPr sz="2000">
              <a:solidFill>
                <a:srgbClr val="000000"/>
              </a:solidFill>
            </a:endParaRPr>
          </a:p>
          <a:p>
            <a:pPr marL="744538" lvl="0" indent="-744538" algn="l" rtl="0">
              <a:lnSpc>
                <a:spcPct val="90000"/>
              </a:lnSpc>
              <a:spcBef>
                <a:spcPts val="0"/>
              </a:spcBef>
              <a:spcAft>
                <a:spcPts val="0"/>
              </a:spcAft>
              <a:buSzPts val="1800"/>
              <a:buNone/>
            </a:pPr>
            <a:endParaRPr sz="1800"/>
          </a:p>
        </p:txBody>
      </p:sp>
      <p:pic>
        <p:nvPicPr>
          <p:cNvPr id="818" name="Google Shape;818;p62"/>
          <p:cNvPicPr preferRelativeResize="0"/>
          <p:nvPr/>
        </p:nvPicPr>
        <p:blipFill rotWithShape="1">
          <a:blip r:embed="rId3">
            <a:alphaModFix/>
          </a:blip>
          <a:srcRect/>
          <a:stretch/>
        </p:blipFill>
        <p:spPr>
          <a:xfrm>
            <a:off x="1907424" y="5706404"/>
            <a:ext cx="579755" cy="579755"/>
          </a:xfrm>
          <a:prstGeom prst="rect">
            <a:avLst/>
          </a:prstGeom>
          <a:noFill/>
          <a:ln>
            <a:noFill/>
          </a:ln>
        </p:spPr>
      </p:pic>
      <p:pic>
        <p:nvPicPr>
          <p:cNvPr id="819" name="Google Shape;819;p62"/>
          <p:cNvPicPr preferRelativeResize="0"/>
          <p:nvPr/>
        </p:nvPicPr>
        <p:blipFill rotWithShape="1">
          <a:blip r:embed="rId4">
            <a:alphaModFix/>
          </a:blip>
          <a:srcRect/>
          <a:stretch/>
        </p:blipFill>
        <p:spPr>
          <a:xfrm rot="916244">
            <a:off x="10703847" y="158025"/>
            <a:ext cx="1355868" cy="116217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63"/>
          <p:cNvSpPr txBox="1">
            <a:spLocks noGrp="1"/>
          </p:cNvSpPr>
          <p:nvPr>
            <p:ph type="title"/>
          </p:nvPr>
        </p:nvSpPr>
        <p:spPr>
          <a:xfrm>
            <a:off x="1341649" y="424950"/>
            <a:ext cx="89961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674EA7"/>
                </a:solidFill>
                <a:latin typeface="Calibri"/>
                <a:ea typeface="Calibri"/>
                <a:cs typeface="Calibri"/>
                <a:sym typeface="Calibri"/>
              </a:rPr>
              <a:t>PIBs and Parent Letters</a:t>
            </a:r>
            <a:endParaRPr>
              <a:solidFill>
                <a:srgbClr val="674EA7"/>
              </a:solidFill>
            </a:endParaRPr>
          </a:p>
        </p:txBody>
      </p:sp>
      <p:sp>
        <p:nvSpPr>
          <p:cNvPr id="826" name="Google Shape;826;p63"/>
          <p:cNvSpPr txBox="1">
            <a:spLocks noGrp="1"/>
          </p:cNvSpPr>
          <p:nvPr>
            <p:ph type="body" idx="1"/>
          </p:nvPr>
        </p:nvSpPr>
        <p:spPr>
          <a:xfrm>
            <a:off x="1598626" y="1232850"/>
            <a:ext cx="9380400" cy="40647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rgbClr val="000000"/>
              </a:buClr>
              <a:buSzPts val="2000"/>
              <a:buChar char="•"/>
            </a:pPr>
            <a:r>
              <a:rPr lang="en-US" sz="2000">
                <a:solidFill>
                  <a:srgbClr val="000000"/>
                </a:solidFill>
              </a:rPr>
              <a:t>A </a:t>
            </a:r>
            <a:r>
              <a:rPr lang="en-US" sz="2000" b="1">
                <a:solidFill>
                  <a:srgbClr val="000000"/>
                </a:solidFill>
              </a:rPr>
              <a:t>Parent Information Booklet (PIB) </a:t>
            </a:r>
            <a:r>
              <a:rPr lang="en-US" sz="2000">
                <a:solidFill>
                  <a:srgbClr val="000000"/>
                </a:solidFill>
              </a:rPr>
              <a:t>is available in English and in 14 languages on the Resources page. The PIB includes information for the grades 3-8 and 11 Smarter Balanced Assessments and the grades 5 and 8 Hawaii State Science (NGSS) Assessments. </a:t>
            </a:r>
            <a:endParaRPr sz="2000">
              <a:solidFill>
                <a:srgbClr val="000000"/>
              </a:solidFill>
            </a:endParaRPr>
          </a:p>
          <a:p>
            <a:pPr marL="742950" marR="565339" lvl="0" indent="0" algn="ctr" rtl="0">
              <a:lnSpc>
                <a:spcPct val="115000"/>
              </a:lnSpc>
              <a:spcBef>
                <a:spcPts val="0"/>
              </a:spcBef>
              <a:spcAft>
                <a:spcPts val="0"/>
              </a:spcAft>
              <a:buNone/>
            </a:pPr>
            <a:r>
              <a:rPr lang="en-US" sz="2000" i="1">
                <a:solidFill>
                  <a:srgbClr val="000000"/>
                </a:solidFill>
              </a:rPr>
              <a:t>&lt;&lt;PIBs are no longer being printed. You can provide parents with a link to them and they can select the language of their choice: </a:t>
            </a:r>
            <a:r>
              <a:rPr lang="en-US" sz="2000" i="1" u="sng">
                <a:solidFill>
                  <a:srgbClr val="000000"/>
                </a:solidFill>
                <a:hlinkClick r:id="rId3">
                  <a:extLst>
                    <a:ext uri="{A12FA001-AC4F-418D-AE19-62706E023703}">
                      <ahyp:hlinkClr xmlns:ahyp="http://schemas.microsoft.com/office/drawing/2018/hyperlinkcolor" val="tx"/>
                    </a:ext>
                  </a:extLst>
                </a:hlinkClick>
              </a:rPr>
              <a:t>PIBs</a:t>
            </a:r>
            <a:r>
              <a:rPr lang="en-US" sz="2000" i="1">
                <a:solidFill>
                  <a:srgbClr val="000000"/>
                </a:solidFill>
              </a:rPr>
              <a:t> &gt;&gt;</a:t>
            </a:r>
            <a:endParaRPr sz="2000" i="1">
              <a:solidFill>
                <a:srgbClr val="000000"/>
              </a:solidFill>
            </a:endParaRPr>
          </a:p>
          <a:p>
            <a:pPr marL="342900" lvl="0" indent="-342900" algn="l" rtl="0">
              <a:lnSpc>
                <a:spcPct val="115000"/>
              </a:lnSpc>
              <a:spcBef>
                <a:spcPts val="1200"/>
              </a:spcBef>
              <a:spcAft>
                <a:spcPts val="0"/>
              </a:spcAft>
              <a:buClr>
                <a:srgbClr val="000000"/>
              </a:buClr>
              <a:buSzPts val="2000"/>
              <a:buChar char="•"/>
            </a:pPr>
            <a:r>
              <a:rPr lang="en-US" sz="2000" b="1">
                <a:solidFill>
                  <a:srgbClr val="000000"/>
                </a:solidFill>
              </a:rPr>
              <a:t>Parent Letters </a:t>
            </a:r>
            <a:r>
              <a:rPr lang="en-US" sz="2000">
                <a:solidFill>
                  <a:srgbClr val="000000"/>
                </a:solidFill>
              </a:rPr>
              <a:t>are also available in English and 14 languages on the Smarter Balanced Resources page. The Parent Letters will include information for the grades 3-8 and 11 Smarter Balanced Assessments and the grades 5 and 8 Hawaii State Science (NGSS) Assessments.</a:t>
            </a:r>
            <a:endParaRPr sz="2000">
              <a:solidFill>
                <a:srgbClr val="000000"/>
              </a:solidFill>
            </a:endParaRPr>
          </a:p>
          <a:p>
            <a:pPr marL="742950" marR="565339" lvl="0" indent="0" algn="ctr" rtl="0">
              <a:lnSpc>
                <a:spcPct val="115000"/>
              </a:lnSpc>
              <a:spcBef>
                <a:spcPts val="0"/>
              </a:spcBef>
              <a:spcAft>
                <a:spcPts val="0"/>
              </a:spcAft>
              <a:buNone/>
            </a:pPr>
            <a:r>
              <a:rPr lang="en-US" sz="2000" i="1">
                <a:solidFill>
                  <a:srgbClr val="000000"/>
                </a:solidFill>
              </a:rPr>
              <a:t>&lt;&lt;</a:t>
            </a:r>
            <a:r>
              <a:rPr lang="en-US" sz="2000" i="1" u="sng">
                <a:solidFill>
                  <a:srgbClr val="000000"/>
                </a:solidFill>
                <a:hlinkClick r:id="rId4">
                  <a:extLst>
                    <a:ext uri="{A12FA001-AC4F-418D-AE19-62706E023703}">
                      <ahyp:hlinkClr xmlns:ahyp="http://schemas.microsoft.com/office/drawing/2018/hyperlinkcolor" val="tx"/>
                    </a:ext>
                  </a:extLst>
                </a:hlinkClick>
              </a:rPr>
              <a:t>Parent Letters</a:t>
            </a:r>
            <a:r>
              <a:rPr lang="en-US" sz="2000" i="1">
                <a:solidFill>
                  <a:srgbClr val="000000"/>
                </a:solidFill>
              </a:rPr>
              <a:t> can also be shared electronically&gt;&gt;</a:t>
            </a:r>
            <a:endParaRPr sz="2000">
              <a:solidFill>
                <a:srgbClr val="000000"/>
              </a:solidFill>
            </a:endParaRPr>
          </a:p>
          <a:p>
            <a:pPr marL="342900" lvl="0" indent="-342900" algn="l" rtl="0">
              <a:lnSpc>
                <a:spcPct val="115000"/>
              </a:lnSpc>
              <a:spcBef>
                <a:spcPts val="1200"/>
              </a:spcBef>
              <a:spcAft>
                <a:spcPts val="0"/>
              </a:spcAft>
              <a:buClr>
                <a:srgbClr val="000000"/>
              </a:buClr>
              <a:buSzPts val="2000"/>
              <a:buChar char="•"/>
            </a:pPr>
            <a:r>
              <a:rPr lang="en-US" sz="2000">
                <a:solidFill>
                  <a:srgbClr val="000000"/>
                </a:solidFill>
              </a:rPr>
              <a:t>The </a:t>
            </a:r>
            <a:r>
              <a:rPr lang="en-US" sz="2000" b="1">
                <a:solidFill>
                  <a:srgbClr val="000000"/>
                </a:solidFill>
              </a:rPr>
              <a:t>Parent Fact Sheet </a:t>
            </a:r>
            <a:r>
              <a:rPr lang="en-US" sz="2000">
                <a:solidFill>
                  <a:srgbClr val="000000"/>
                </a:solidFill>
              </a:rPr>
              <a:t>provides information on how Smarter Balanced Assessments are preparing students for success.</a:t>
            </a:r>
            <a:endParaRPr sz="2000">
              <a:solidFill>
                <a:srgbClr val="000000"/>
              </a:solidFill>
            </a:endParaRPr>
          </a:p>
        </p:txBody>
      </p:sp>
      <p:pic>
        <p:nvPicPr>
          <p:cNvPr id="827" name="Google Shape;827;p63"/>
          <p:cNvPicPr preferRelativeResize="0"/>
          <p:nvPr/>
        </p:nvPicPr>
        <p:blipFill rotWithShape="1">
          <a:blip r:embed="rId5">
            <a:alphaModFix/>
          </a:blip>
          <a:srcRect/>
          <a:stretch/>
        </p:blipFill>
        <p:spPr>
          <a:xfrm rot="1301098">
            <a:off x="10112035" y="295237"/>
            <a:ext cx="1875499" cy="144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68"/>
          <p:cNvSpPr txBox="1">
            <a:spLocks noGrp="1"/>
          </p:cNvSpPr>
          <p:nvPr>
            <p:ph type="title"/>
          </p:nvPr>
        </p:nvSpPr>
        <p:spPr>
          <a:xfrm>
            <a:off x="1979612"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4000"/>
              <a:buFont typeface="Arial"/>
              <a:buNone/>
            </a:pPr>
            <a:r>
              <a:rPr lang="en-US" sz="4000" b="1">
                <a:solidFill>
                  <a:srgbClr val="674EA7"/>
                </a:solidFill>
              </a:rPr>
              <a:t>Getting to Know TIDE</a:t>
            </a:r>
            <a:br>
              <a:rPr lang="en-US" sz="4800">
                <a:solidFill>
                  <a:srgbClr val="674EA7"/>
                </a:solidFill>
              </a:rPr>
            </a:br>
            <a:r>
              <a:rPr lang="en-US" sz="2700"/>
              <a:t>(Test Information Distribution Engine)</a:t>
            </a:r>
            <a:endParaRPr/>
          </a:p>
        </p:txBody>
      </p:sp>
      <p:pic>
        <p:nvPicPr>
          <p:cNvPr id="834" name="Google Shape;834;p68"/>
          <p:cNvPicPr preferRelativeResize="0"/>
          <p:nvPr/>
        </p:nvPicPr>
        <p:blipFill rotWithShape="1">
          <a:blip r:embed="rId3">
            <a:alphaModFix/>
          </a:blip>
          <a:srcRect/>
          <a:stretch/>
        </p:blipFill>
        <p:spPr>
          <a:xfrm>
            <a:off x="4516514" y="2265549"/>
            <a:ext cx="3155796" cy="32230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9"/>
          <p:cNvSpPr txBox="1">
            <a:spLocks noGrp="1"/>
          </p:cNvSpPr>
          <p:nvPr>
            <p:ph type="body" idx="1"/>
          </p:nvPr>
        </p:nvSpPr>
        <p:spPr>
          <a:xfrm>
            <a:off x="1903412" y="4277388"/>
            <a:ext cx="8413953" cy="18147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solidFill>
                  <a:srgbClr val="000000"/>
                </a:solidFill>
              </a:rPr>
              <a:t>Upon clicking </a:t>
            </a:r>
            <a:r>
              <a:rPr lang="en-US" sz="2000" i="1">
                <a:solidFill>
                  <a:srgbClr val="000000"/>
                </a:solidFill>
              </a:rPr>
              <a:t>Secure Login</a:t>
            </a:r>
            <a:r>
              <a:rPr lang="en-US" sz="2000">
                <a:solidFill>
                  <a:srgbClr val="000000"/>
                </a:solidFill>
              </a:rPr>
              <a:t> the TIDE dashboard will appear. </a:t>
            </a:r>
            <a:endParaRPr>
              <a:solidFill>
                <a:srgbClr val="000000"/>
              </a:solidFill>
            </a:endParaRPr>
          </a:p>
          <a:p>
            <a:pPr marL="342900" lvl="0" indent="-342900" algn="l" rtl="0">
              <a:lnSpc>
                <a:spcPct val="90000"/>
              </a:lnSpc>
              <a:spcBef>
                <a:spcPts val="400"/>
              </a:spcBef>
              <a:spcAft>
                <a:spcPts val="0"/>
              </a:spcAft>
              <a:buClr>
                <a:srgbClr val="000000"/>
              </a:buClr>
              <a:buSzPts val="2000"/>
              <a:buChar char="•"/>
            </a:pPr>
            <a:r>
              <a:rPr lang="en-US" sz="2000">
                <a:solidFill>
                  <a:srgbClr val="000000"/>
                </a:solidFill>
              </a:rPr>
              <a:t>A user’s privileges within TIDE vary by role group (test coordinator, test administrator, teachers, etc.)  so the dashboards may vary. </a:t>
            </a:r>
            <a:endParaRPr>
              <a:solidFill>
                <a:srgbClr val="000000"/>
              </a:solidFill>
            </a:endParaRPr>
          </a:p>
          <a:p>
            <a:pPr marL="342900" lvl="0" indent="-342900" algn="l" rtl="0">
              <a:lnSpc>
                <a:spcPct val="90000"/>
              </a:lnSpc>
              <a:spcBef>
                <a:spcPts val="400"/>
              </a:spcBef>
              <a:spcAft>
                <a:spcPts val="0"/>
              </a:spcAft>
              <a:buClr>
                <a:srgbClr val="000000"/>
              </a:buClr>
              <a:buSzPts val="2000"/>
              <a:buChar char="•"/>
            </a:pPr>
            <a:r>
              <a:rPr lang="en-US" sz="2000">
                <a:solidFill>
                  <a:srgbClr val="000000"/>
                </a:solidFill>
              </a:rPr>
              <a:t>Some users have multiple roles, in those cases TIDE may prompt you to select a specific user role to complete the login process.</a:t>
            </a:r>
            <a:endParaRPr>
              <a:solidFill>
                <a:srgbClr val="000000"/>
              </a:solidFill>
            </a:endParaRPr>
          </a:p>
          <a:p>
            <a:pPr marL="342900" lvl="0" indent="-203200" algn="l" rtl="0">
              <a:lnSpc>
                <a:spcPct val="90000"/>
              </a:lnSpc>
              <a:spcBef>
                <a:spcPts val="440"/>
              </a:spcBef>
              <a:spcAft>
                <a:spcPts val="0"/>
              </a:spcAft>
              <a:buClr>
                <a:schemeClr val="dk1"/>
              </a:buClr>
              <a:buSzPts val="2200"/>
              <a:buNone/>
            </a:pPr>
            <a:endParaRPr sz="2200"/>
          </a:p>
          <a:p>
            <a:pPr marL="342900" lvl="0" indent="-203200" algn="l" rtl="0">
              <a:lnSpc>
                <a:spcPct val="90000"/>
              </a:lnSpc>
              <a:spcBef>
                <a:spcPts val="440"/>
              </a:spcBef>
              <a:spcAft>
                <a:spcPts val="0"/>
              </a:spcAft>
              <a:buClr>
                <a:schemeClr val="dk1"/>
              </a:buClr>
              <a:buSzPts val="2200"/>
              <a:buNone/>
            </a:pPr>
            <a:endParaRPr sz="2200"/>
          </a:p>
        </p:txBody>
      </p:sp>
      <p:sp>
        <p:nvSpPr>
          <p:cNvPr id="841" name="Google Shape;841;p69"/>
          <p:cNvSpPr txBox="1"/>
          <p:nvPr/>
        </p:nvSpPr>
        <p:spPr>
          <a:xfrm>
            <a:off x="2398387" y="760738"/>
            <a:ext cx="245201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chemeClr val="hlink"/>
                </a:solidFill>
                <a:latin typeface="Calibri"/>
                <a:ea typeface="Calibri"/>
                <a:cs typeface="Calibri"/>
                <a:sym typeface="Calibri"/>
                <a:hlinkClick r:id="rId3"/>
              </a:rPr>
              <a:t>alohahsap.org</a:t>
            </a:r>
            <a:endParaRPr sz="2400" b="1" i="0" u="none" strike="noStrike" cap="none">
              <a:solidFill>
                <a:schemeClr val="dk1"/>
              </a:solidFill>
              <a:latin typeface="Calibri"/>
              <a:ea typeface="Calibri"/>
              <a:cs typeface="Calibri"/>
              <a:sym typeface="Calibri"/>
            </a:endParaRPr>
          </a:p>
        </p:txBody>
      </p:sp>
      <p:pic>
        <p:nvPicPr>
          <p:cNvPr id="842" name="Google Shape;842;p69"/>
          <p:cNvPicPr preferRelativeResize="0"/>
          <p:nvPr/>
        </p:nvPicPr>
        <p:blipFill rotWithShape="1">
          <a:blip r:embed="rId4">
            <a:alphaModFix/>
          </a:blip>
          <a:srcRect/>
          <a:stretch/>
        </p:blipFill>
        <p:spPr>
          <a:xfrm>
            <a:off x="6277446" y="2574015"/>
            <a:ext cx="1246591" cy="1346012"/>
          </a:xfrm>
          <a:prstGeom prst="rect">
            <a:avLst/>
          </a:prstGeom>
          <a:noFill/>
          <a:ln>
            <a:noFill/>
          </a:ln>
        </p:spPr>
      </p:pic>
      <p:pic>
        <p:nvPicPr>
          <p:cNvPr id="843" name="Google Shape;843;p69"/>
          <p:cNvPicPr preferRelativeResize="0"/>
          <p:nvPr/>
        </p:nvPicPr>
        <p:blipFill rotWithShape="1">
          <a:blip r:embed="rId5">
            <a:alphaModFix/>
          </a:blip>
          <a:srcRect/>
          <a:stretch/>
        </p:blipFill>
        <p:spPr>
          <a:xfrm>
            <a:off x="8450912" y="2667673"/>
            <a:ext cx="1277296" cy="1440891"/>
          </a:xfrm>
          <a:prstGeom prst="rect">
            <a:avLst/>
          </a:prstGeom>
          <a:noFill/>
          <a:ln>
            <a:noFill/>
          </a:ln>
        </p:spPr>
      </p:pic>
      <p:grpSp>
        <p:nvGrpSpPr>
          <p:cNvPr id="844" name="Google Shape;844;p69"/>
          <p:cNvGrpSpPr/>
          <p:nvPr/>
        </p:nvGrpSpPr>
        <p:grpSpPr>
          <a:xfrm>
            <a:off x="1902250" y="2316950"/>
            <a:ext cx="3548632" cy="1622790"/>
            <a:chOff x="1902250" y="2316950"/>
            <a:chExt cx="3548632" cy="1622790"/>
          </a:xfrm>
        </p:grpSpPr>
        <p:cxnSp>
          <p:nvCxnSpPr>
            <p:cNvPr id="845" name="Google Shape;845;p69"/>
            <p:cNvCxnSpPr/>
            <p:nvPr/>
          </p:nvCxnSpPr>
          <p:spPr>
            <a:xfrm>
              <a:off x="1902250" y="2316950"/>
              <a:ext cx="1623900" cy="1017600"/>
            </a:xfrm>
            <a:prstGeom prst="curvedConnector3">
              <a:avLst>
                <a:gd name="adj1" fmla="val -7773"/>
              </a:avLst>
            </a:prstGeom>
            <a:noFill/>
            <a:ln w="50800" cap="flat" cmpd="sng">
              <a:solidFill>
                <a:srgbClr val="FF0000"/>
              </a:solidFill>
              <a:prstDash val="solid"/>
              <a:round/>
              <a:headEnd type="none" w="sm" len="sm"/>
              <a:tailEnd type="stealth" w="med" len="med"/>
            </a:ln>
          </p:spPr>
        </p:cxnSp>
        <p:pic>
          <p:nvPicPr>
            <p:cNvPr id="846" name="Google Shape;846;p69"/>
            <p:cNvPicPr preferRelativeResize="0"/>
            <p:nvPr/>
          </p:nvPicPr>
          <p:blipFill rotWithShape="1">
            <a:blip r:embed="rId6">
              <a:alphaModFix/>
            </a:blip>
            <a:srcRect/>
            <a:stretch/>
          </p:blipFill>
          <p:spPr>
            <a:xfrm>
              <a:off x="3586282" y="2729254"/>
              <a:ext cx="1864600" cy="1210486"/>
            </a:xfrm>
            <a:prstGeom prst="rect">
              <a:avLst/>
            </a:prstGeom>
            <a:noFill/>
            <a:ln>
              <a:noFill/>
            </a:ln>
          </p:spPr>
        </p:pic>
      </p:grpSp>
      <p:pic>
        <p:nvPicPr>
          <p:cNvPr id="847" name="Google Shape;847;p69"/>
          <p:cNvPicPr preferRelativeResize="0"/>
          <p:nvPr/>
        </p:nvPicPr>
        <p:blipFill rotWithShape="1">
          <a:blip r:embed="rId7">
            <a:alphaModFix/>
          </a:blip>
          <a:srcRect/>
          <a:stretch/>
        </p:blipFill>
        <p:spPr>
          <a:xfrm rot="882412">
            <a:off x="9365659" y="424626"/>
            <a:ext cx="2049150" cy="1949986"/>
          </a:xfrm>
          <a:prstGeom prst="rect">
            <a:avLst/>
          </a:prstGeom>
          <a:noFill/>
          <a:ln>
            <a:noFill/>
          </a:ln>
        </p:spPr>
      </p:pic>
      <p:cxnSp>
        <p:nvCxnSpPr>
          <p:cNvPr id="848" name="Google Shape;848;p69"/>
          <p:cNvCxnSpPr>
            <a:stCxn id="846" idx="3"/>
          </p:cNvCxnSpPr>
          <p:nvPr/>
        </p:nvCxnSpPr>
        <p:spPr>
          <a:xfrm>
            <a:off x="5450882" y="3334497"/>
            <a:ext cx="927000" cy="0"/>
          </a:xfrm>
          <a:prstGeom prst="straightConnector1">
            <a:avLst/>
          </a:prstGeom>
          <a:noFill/>
          <a:ln w="57150" cap="flat" cmpd="sng">
            <a:solidFill>
              <a:srgbClr val="FF0000"/>
            </a:solidFill>
            <a:prstDash val="solid"/>
            <a:round/>
            <a:headEnd type="none" w="sm" len="sm"/>
            <a:tailEnd type="triangle" w="med" len="med"/>
          </a:ln>
        </p:spPr>
      </p:cxnSp>
      <p:cxnSp>
        <p:nvCxnSpPr>
          <p:cNvPr id="849" name="Google Shape;849;p69"/>
          <p:cNvCxnSpPr/>
          <p:nvPr/>
        </p:nvCxnSpPr>
        <p:spPr>
          <a:xfrm>
            <a:off x="7524037" y="3334497"/>
            <a:ext cx="926875" cy="0"/>
          </a:xfrm>
          <a:prstGeom prst="straightConnector1">
            <a:avLst/>
          </a:prstGeom>
          <a:noFill/>
          <a:ln w="57150" cap="flat" cmpd="sng">
            <a:solidFill>
              <a:srgbClr val="FF0000"/>
            </a:solidFill>
            <a:prstDash val="solid"/>
            <a:round/>
            <a:headEnd type="none" w="sm" len="sm"/>
            <a:tailEnd type="triangle" w="med" len="med"/>
          </a:ln>
        </p:spPr>
      </p:cxnSp>
      <p:pic>
        <p:nvPicPr>
          <p:cNvPr id="850" name="Google Shape;850;p69"/>
          <p:cNvPicPr preferRelativeResize="0"/>
          <p:nvPr/>
        </p:nvPicPr>
        <p:blipFill rotWithShape="1">
          <a:blip r:embed="rId8">
            <a:alphaModFix/>
          </a:blip>
          <a:srcRect r="33695"/>
          <a:stretch/>
        </p:blipFill>
        <p:spPr>
          <a:xfrm>
            <a:off x="1903400" y="1313125"/>
            <a:ext cx="3034351" cy="1170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73"/>
          <p:cNvSpPr txBox="1">
            <a:spLocks noGrp="1"/>
          </p:cNvSpPr>
          <p:nvPr>
            <p:ph type="title"/>
          </p:nvPr>
        </p:nvSpPr>
        <p:spPr>
          <a:xfrm>
            <a:off x="2151062" y="146229"/>
            <a:ext cx="7886700" cy="9355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4400"/>
              <a:buFont typeface="Calibri"/>
              <a:buNone/>
            </a:pPr>
            <a:r>
              <a:rPr lang="en-US" b="1">
                <a:solidFill>
                  <a:srgbClr val="674EA7"/>
                </a:solidFill>
                <a:latin typeface="Calibri"/>
                <a:ea typeface="Calibri"/>
                <a:cs typeface="Calibri"/>
                <a:sym typeface="Calibri"/>
              </a:rPr>
              <a:t>Navigating TIDE</a:t>
            </a:r>
            <a:endParaRPr>
              <a:solidFill>
                <a:srgbClr val="674EA7"/>
              </a:solidFill>
            </a:endParaRPr>
          </a:p>
        </p:txBody>
      </p:sp>
      <p:sp>
        <p:nvSpPr>
          <p:cNvPr id="857" name="Google Shape;857;p73"/>
          <p:cNvSpPr txBox="1">
            <a:spLocks noGrp="1"/>
          </p:cNvSpPr>
          <p:nvPr>
            <p:ph type="body" idx="1"/>
          </p:nvPr>
        </p:nvSpPr>
        <p:spPr>
          <a:xfrm>
            <a:off x="1910324" y="846425"/>
            <a:ext cx="7886700" cy="4683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t>Once you log into the TIDE, a banner appears at the top of every page:</a:t>
            </a: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0" lvl="0" indent="0" algn="l" rtl="0">
              <a:lnSpc>
                <a:spcPct val="90000"/>
              </a:lnSpc>
              <a:spcBef>
                <a:spcPts val="640"/>
              </a:spcBef>
              <a:spcAft>
                <a:spcPts val="0"/>
              </a:spcAft>
              <a:buClr>
                <a:schemeClr val="dk1"/>
              </a:buClr>
              <a:buSzPts val="3200"/>
              <a:buNone/>
            </a:pPr>
            <a:br>
              <a:rPr lang="en-US"/>
            </a:br>
            <a:endParaRPr/>
          </a:p>
        </p:txBody>
      </p:sp>
      <p:pic>
        <p:nvPicPr>
          <p:cNvPr id="858" name="Google Shape;858;p73"/>
          <p:cNvPicPr preferRelativeResize="0"/>
          <p:nvPr/>
        </p:nvPicPr>
        <p:blipFill rotWithShape="1">
          <a:blip r:embed="rId3">
            <a:alphaModFix/>
          </a:blip>
          <a:srcRect/>
          <a:stretch/>
        </p:blipFill>
        <p:spPr>
          <a:xfrm>
            <a:off x="1522412" y="1888350"/>
            <a:ext cx="9144000" cy="1055077"/>
          </a:xfrm>
          <a:prstGeom prst="rect">
            <a:avLst/>
          </a:prstGeom>
          <a:noFill/>
          <a:ln>
            <a:noFill/>
          </a:ln>
        </p:spPr>
      </p:pic>
      <p:pic>
        <p:nvPicPr>
          <p:cNvPr id="859" name="Google Shape;859;p73"/>
          <p:cNvPicPr preferRelativeResize="0"/>
          <p:nvPr/>
        </p:nvPicPr>
        <p:blipFill rotWithShape="1">
          <a:blip r:embed="rId4">
            <a:alphaModFix/>
          </a:blip>
          <a:srcRect/>
          <a:stretch/>
        </p:blipFill>
        <p:spPr>
          <a:xfrm>
            <a:off x="8943040" y="2745884"/>
            <a:ext cx="923810" cy="714286"/>
          </a:xfrm>
          <a:prstGeom prst="rect">
            <a:avLst/>
          </a:prstGeom>
          <a:noFill/>
          <a:ln>
            <a:noFill/>
          </a:ln>
        </p:spPr>
      </p:pic>
      <p:grpSp>
        <p:nvGrpSpPr>
          <p:cNvPr id="860" name="Google Shape;860;p73"/>
          <p:cNvGrpSpPr/>
          <p:nvPr/>
        </p:nvGrpSpPr>
        <p:grpSpPr>
          <a:xfrm>
            <a:off x="1546311" y="3241504"/>
            <a:ext cx="9152165" cy="2824073"/>
            <a:chOff x="23898" y="3241503"/>
            <a:chExt cx="9152165" cy="2824073"/>
          </a:xfrm>
        </p:grpSpPr>
        <p:sp>
          <p:nvSpPr>
            <p:cNvPr id="861" name="Google Shape;861;p73"/>
            <p:cNvSpPr txBox="1"/>
            <p:nvPr/>
          </p:nvSpPr>
          <p:spPr>
            <a:xfrm>
              <a:off x="23898" y="4188179"/>
              <a:ext cx="2421501" cy="18773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latin typeface="Calibri"/>
                  <a:ea typeface="Calibri"/>
                  <a:cs typeface="Calibri"/>
                  <a:sym typeface="Calibri"/>
                </a:rPr>
                <a:t>Also available through TIDE: </a:t>
              </a:r>
              <a:r>
                <a:rPr lang="en-US" sz="1600" b="0" i="0" u="none" strike="noStrike" cap="none">
                  <a:latin typeface="Calibri"/>
                  <a:ea typeface="Calibri"/>
                  <a:cs typeface="Calibri"/>
                  <a:sym typeface="Calibri"/>
                </a:rPr>
                <a:t>access to informational booklets &amp; brochures, parent letters, online forms, Interim Scoring Guides and Answer Keys</a:t>
              </a:r>
              <a:endParaRPr sz="1600" b="0" i="0" u="none" strike="noStrike" cap="none">
                <a:latin typeface="Calibri"/>
                <a:ea typeface="Calibri"/>
                <a:cs typeface="Calibri"/>
                <a:sym typeface="Calibri"/>
              </a:endParaRPr>
            </a:p>
          </p:txBody>
        </p:sp>
        <p:sp>
          <p:nvSpPr>
            <p:cNvPr id="862" name="Google Shape;862;p73"/>
            <p:cNvSpPr/>
            <p:nvPr/>
          </p:nvSpPr>
          <p:spPr>
            <a:xfrm>
              <a:off x="2280212" y="3976914"/>
              <a:ext cx="219796" cy="1690239"/>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63" name="Google Shape;863;p73"/>
            <p:cNvPicPr preferRelativeResize="0"/>
            <p:nvPr/>
          </p:nvPicPr>
          <p:blipFill rotWithShape="1">
            <a:blip r:embed="rId5">
              <a:alphaModFix/>
            </a:blip>
            <a:srcRect/>
            <a:stretch/>
          </p:blipFill>
          <p:spPr>
            <a:xfrm>
              <a:off x="2619048" y="3241503"/>
              <a:ext cx="6557015" cy="2701002"/>
            </a:xfrm>
            <a:prstGeom prst="rect">
              <a:avLst/>
            </a:prstGeom>
            <a:noFill/>
            <a:ln>
              <a:noFill/>
            </a:ln>
          </p:spPr>
        </p:pic>
      </p:grpSp>
      <p:sp>
        <p:nvSpPr>
          <p:cNvPr id="864" name="Google Shape;864;p73"/>
          <p:cNvSpPr txBox="1"/>
          <p:nvPr/>
        </p:nvSpPr>
        <p:spPr>
          <a:xfrm>
            <a:off x="9736808" y="5336095"/>
            <a:ext cx="245201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chemeClr val="hlink"/>
                </a:solidFill>
                <a:latin typeface="Calibri"/>
                <a:ea typeface="Calibri"/>
                <a:cs typeface="Calibri"/>
                <a:sym typeface="Calibri"/>
                <a:hlinkClick r:id="rId6"/>
              </a:rPr>
              <a:t>alohahsap.org</a:t>
            </a:r>
            <a:endParaRPr sz="2400" b="1" i="0" u="none" strike="noStrike" cap="none">
              <a:solidFill>
                <a:schemeClr val="dk1"/>
              </a:solidFill>
              <a:latin typeface="Calibri"/>
              <a:ea typeface="Calibri"/>
              <a:cs typeface="Calibri"/>
              <a:sym typeface="Calibri"/>
            </a:endParaRPr>
          </a:p>
        </p:txBody>
      </p:sp>
      <p:pic>
        <p:nvPicPr>
          <p:cNvPr id="865" name="Google Shape;865;p73"/>
          <p:cNvPicPr preferRelativeResize="0"/>
          <p:nvPr/>
        </p:nvPicPr>
        <p:blipFill>
          <a:blip r:embed="rId7">
            <a:alphaModFix/>
          </a:blip>
          <a:stretch>
            <a:fillRect/>
          </a:stretch>
        </p:blipFill>
        <p:spPr>
          <a:xfrm>
            <a:off x="1522400" y="1888350"/>
            <a:ext cx="2555825" cy="2180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b7ba4809ea_1_6"/>
          <p:cNvSpPr txBox="1">
            <a:spLocks noGrp="1"/>
          </p:cNvSpPr>
          <p:nvPr>
            <p:ph type="title"/>
          </p:nvPr>
        </p:nvSpPr>
        <p:spPr>
          <a:xfrm>
            <a:off x="1575800" y="154797"/>
            <a:ext cx="9782700" cy="966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b="1"/>
              <a:t>Things That are the Same:</a:t>
            </a:r>
            <a:endParaRPr b="1"/>
          </a:p>
        </p:txBody>
      </p:sp>
      <p:sp>
        <p:nvSpPr>
          <p:cNvPr id="195" name="Google Shape;195;gb7ba4809ea_1_6"/>
          <p:cNvSpPr txBox="1">
            <a:spLocks noGrp="1"/>
          </p:cNvSpPr>
          <p:nvPr>
            <p:ph type="body" idx="1"/>
          </p:nvPr>
        </p:nvSpPr>
        <p:spPr>
          <a:xfrm>
            <a:off x="1635374" y="1559425"/>
            <a:ext cx="9782700" cy="4572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400"/>
              </a:spcBef>
              <a:spcAft>
                <a:spcPts val="0"/>
              </a:spcAft>
              <a:buSzPts val="1800"/>
              <a:buChar char="●"/>
            </a:pPr>
            <a:r>
              <a:rPr lang="en-US"/>
              <a:t>TA Live Site</a:t>
            </a:r>
            <a:endParaRPr/>
          </a:p>
          <a:p>
            <a:pPr marL="457200" lvl="0" indent="-342900" algn="l" rtl="0">
              <a:lnSpc>
                <a:spcPct val="115000"/>
              </a:lnSpc>
              <a:spcBef>
                <a:spcPts val="1000"/>
              </a:spcBef>
              <a:spcAft>
                <a:spcPts val="0"/>
              </a:spcAft>
              <a:buSzPts val="1800"/>
              <a:buChar char="●"/>
            </a:pPr>
            <a:r>
              <a:rPr lang="en-US"/>
              <a:t>TIDE</a:t>
            </a:r>
            <a:endParaRPr/>
          </a:p>
          <a:p>
            <a:pPr marL="457200" lvl="0" indent="-342900" algn="l" rtl="0">
              <a:lnSpc>
                <a:spcPct val="115000"/>
              </a:lnSpc>
              <a:spcBef>
                <a:spcPts val="1400"/>
              </a:spcBef>
              <a:spcAft>
                <a:spcPts val="0"/>
              </a:spcAft>
              <a:buSzPts val="1800"/>
              <a:buChar char="●"/>
            </a:pPr>
            <a:r>
              <a:rPr lang="en-US"/>
              <a:t>Test Security</a:t>
            </a:r>
            <a:endParaRPr/>
          </a:p>
          <a:p>
            <a:pPr marL="0" lvl="0" indent="0" algn="l" rtl="0">
              <a:spcBef>
                <a:spcPts val="1400"/>
              </a:spcBef>
              <a:spcAft>
                <a:spcPts val="0"/>
              </a:spcAft>
              <a:buNone/>
            </a:pPr>
            <a:endParaRPr/>
          </a:p>
        </p:txBody>
      </p:sp>
      <p:pic>
        <p:nvPicPr>
          <p:cNvPr id="196" name="Google Shape;196;gb7ba4809ea_1_6"/>
          <p:cNvPicPr preferRelativeResize="0"/>
          <p:nvPr/>
        </p:nvPicPr>
        <p:blipFill>
          <a:blip r:embed="rId3">
            <a:alphaModFix/>
          </a:blip>
          <a:stretch>
            <a:fillRect/>
          </a:stretch>
        </p:blipFill>
        <p:spPr>
          <a:xfrm rot="1268600">
            <a:off x="9535463" y="339430"/>
            <a:ext cx="2313926" cy="231391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id="871" name="Google Shape;871;p70"/>
          <p:cNvPicPr preferRelativeResize="0">
            <a:picLocks noGrp="1"/>
          </p:cNvPicPr>
          <p:nvPr>
            <p:ph type="body" idx="1"/>
          </p:nvPr>
        </p:nvPicPr>
        <p:blipFill rotWithShape="1">
          <a:blip r:embed="rId3">
            <a:alphaModFix/>
          </a:blip>
          <a:srcRect/>
          <a:stretch/>
        </p:blipFill>
        <p:spPr>
          <a:xfrm>
            <a:off x="1917444" y="281483"/>
            <a:ext cx="7945405" cy="4115533"/>
          </a:xfrm>
          <a:prstGeom prst="rect">
            <a:avLst/>
          </a:prstGeom>
          <a:noFill/>
          <a:ln>
            <a:noFill/>
          </a:ln>
        </p:spPr>
      </p:pic>
      <p:graphicFrame>
        <p:nvGraphicFramePr>
          <p:cNvPr id="872" name="Google Shape;872;p70"/>
          <p:cNvGraphicFramePr/>
          <p:nvPr/>
        </p:nvGraphicFramePr>
        <p:xfrm>
          <a:off x="2335907" y="4600545"/>
          <a:ext cx="7108475" cy="1483995"/>
        </p:xfrm>
        <a:graphic>
          <a:graphicData uri="http://schemas.openxmlformats.org/drawingml/2006/table">
            <a:tbl>
              <a:tblPr>
                <a:noFill/>
                <a:tableStyleId>{6E8AF187-CDEF-45FA-9F21-8D3259E2E5AC}</a:tableStyleId>
              </a:tblPr>
              <a:tblGrid>
                <a:gridCol w="7108475">
                  <a:extLst>
                    <a:ext uri="{9D8B030D-6E8A-4147-A177-3AD203B41FA5}">
                      <a16:colId xmlns:a16="http://schemas.microsoft.com/office/drawing/2014/main" val="20000"/>
                    </a:ext>
                  </a:extLst>
                </a:gridCol>
              </a:tblGrid>
              <a:tr h="228600">
                <a:tc>
                  <a:txBody>
                    <a:bodyPr/>
                    <a:lstStyle/>
                    <a:p>
                      <a:pPr marL="0" marR="0" lvl="0" indent="0" algn="ctr" rtl="0">
                        <a:lnSpc>
                          <a:spcPct val="107000"/>
                        </a:lnSpc>
                        <a:spcBef>
                          <a:spcPts val="0"/>
                        </a:spcBef>
                        <a:spcAft>
                          <a:spcPts val="0"/>
                        </a:spcAft>
                        <a:buClr>
                          <a:schemeClr val="dk1"/>
                        </a:buClr>
                        <a:buSzPts val="1800"/>
                        <a:buFont typeface="Times New Roman"/>
                        <a:buNone/>
                      </a:pPr>
                      <a:r>
                        <a:rPr lang="en-US" sz="1800" b="1" u="none" strike="noStrike" cap="none">
                          <a:latin typeface="Times New Roman"/>
                          <a:ea typeface="Times New Roman"/>
                          <a:cs typeface="Times New Roman"/>
                          <a:sym typeface="Times New Roman"/>
                        </a:rPr>
                        <a:t>Test Administration Resources</a:t>
                      </a:r>
                      <a:endParaRPr sz="1100" u="none" strike="noStrike" cap="none">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0"/>
                  </a:ext>
                </a:extLst>
              </a:tr>
              <a:tr h="177800">
                <a:tc>
                  <a:txBody>
                    <a:bodyPr/>
                    <a:lstStyle/>
                    <a:p>
                      <a:pPr marL="0" marR="0" lvl="0" indent="0" algn="ctr" rtl="0">
                        <a:lnSpc>
                          <a:spcPct val="107000"/>
                        </a:lnSpc>
                        <a:spcBef>
                          <a:spcPts val="0"/>
                        </a:spcBef>
                        <a:spcAft>
                          <a:spcPts val="0"/>
                        </a:spcAft>
                        <a:buClr>
                          <a:schemeClr val="dk1"/>
                        </a:buClr>
                        <a:buSzPts val="1400"/>
                        <a:buFont typeface="Times New Roman"/>
                        <a:buNone/>
                      </a:pPr>
                      <a:r>
                        <a:rPr lang="en-US" sz="1400" b="1" u="none" strike="noStrike" cap="none">
                          <a:latin typeface="Times New Roman"/>
                          <a:ea typeface="Times New Roman"/>
                          <a:cs typeface="Times New Roman"/>
                          <a:sym typeface="Times New Roman"/>
                        </a:rPr>
                        <a:t>TIDE-Related Resources</a:t>
                      </a:r>
                      <a:endParaRPr sz="1100" u="none" strike="noStrike" cap="none">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1"/>
                  </a:ext>
                </a:extLst>
              </a:tr>
              <a:tr h="203200">
                <a:tc>
                  <a:txBody>
                    <a:bodyPr/>
                    <a:lstStyle/>
                    <a:p>
                      <a:pPr marL="0" marR="0" lvl="0" indent="0" algn="l" rtl="0">
                        <a:lnSpc>
                          <a:spcPct val="100000"/>
                        </a:lnSpc>
                        <a:spcBef>
                          <a:spcPts val="0"/>
                        </a:spcBef>
                        <a:spcAft>
                          <a:spcPts val="0"/>
                        </a:spcAft>
                        <a:buClr>
                          <a:schemeClr val="dk1"/>
                        </a:buClr>
                        <a:buSzPts val="1600"/>
                        <a:buFont typeface="Times New Roman"/>
                        <a:buNone/>
                      </a:pPr>
                      <a:r>
                        <a:rPr lang="en-US" sz="1600" u="none" strike="noStrike" cap="none">
                          <a:solidFill>
                            <a:schemeClr val="dk1"/>
                          </a:solidFill>
                          <a:latin typeface="Times New Roman"/>
                          <a:ea typeface="Times New Roman"/>
                          <a:cs typeface="Times New Roman"/>
                          <a:sym typeface="Times New Roman"/>
                        </a:rPr>
                        <a:t>HSAP TIDE Quick Guide 2020-2021</a:t>
                      </a:r>
                      <a:endParaRPr sz="1600" u="none" strike="noStrike" cap="none">
                        <a:solidFill>
                          <a:schemeClr val="dk1"/>
                        </a:solidFill>
                        <a:latin typeface="Times New Roman"/>
                        <a:ea typeface="Times New Roman"/>
                        <a:cs typeface="Times New Roman"/>
                        <a:sym typeface="Times New Roman"/>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2"/>
                  </a:ext>
                </a:extLst>
              </a:tr>
              <a:tr h="203200">
                <a:tc>
                  <a:txBody>
                    <a:bodyPr/>
                    <a:lstStyle/>
                    <a:p>
                      <a:pPr marL="0" marR="0" lvl="0" indent="0" algn="l" rtl="0">
                        <a:lnSpc>
                          <a:spcPct val="107000"/>
                        </a:lnSpc>
                        <a:spcBef>
                          <a:spcPts val="0"/>
                        </a:spcBef>
                        <a:spcAft>
                          <a:spcPts val="0"/>
                        </a:spcAft>
                        <a:buClr>
                          <a:schemeClr val="dk1"/>
                        </a:buClr>
                        <a:buSzPts val="1600"/>
                        <a:buFont typeface="Times New Roman"/>
                        <a:buNone/>
                      </a:pPr>
                      <a:r>
                        <a:rPr lang="en-US" sz="1600" u="none" strike="noStrike" cap="none">
                          <a:solidFill>
                            <a:schemeClr val="dk1"/>
                          </a:solidFill>
                          <a:latin typeface="Times New Roman"/>
                          <a:ea typeface="Times New Roman"/>
                          <a:cs typeface="Times New Roman"/>
                          <a:sym typeface="Times New Roman"/>
                        </a:rPr>
                        <a:t>HSAP TIDE User Guide 2020-2021</a:t>
                      </a:r>
                      <a:endParaRPr sz="1600" u="none" strike="noStrike" cap="none">
                        <a:solidFill>
                          <a:schemeClr val="dk1"/>
                        </a:solidFill>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3"/>
                  </a:ext>
                </a:extLst>
              </a:tr>
              <a:tr h="203200">
                <a:tc>
                  <a:txBody>
                    <a:bodyPr/>
                    <a:lstStyle/>
                    <a:p>
                      <a:pPr marL="0" marR="0" lvl="0" indent="0" algn="l" rtl="0">
                        <a:lnSpc>
                          <a:spcPct val="107000"/>
                        </a:lnSpc>
                        <a:spcBef>
                          <a:spcPts val="0"/>
                        </a:spcBef>
                        <a:spcAft>
                          <a:spcPts val="0"/>
                        </a:spcAft>
                        <a:buClr>
                          <a:schemeClr val="dk1"/>
                        </a:buClr>
                        <a:buSzPts val="1600"/>
                        <a:buFont typeface="Times New Roman"/>
                        <a:buNone/>
                      </a:pPr>
                      <a:r>
                        <a:rPr lang="en-US" sz="1600" u="none" strike="noStrike" cap="none">
                          <a:solidFill>
                            <a:schemeClr val="dk1"/>
                          </a:solidFill>
                          <a:latin typeface="Times New Roman"/>
                          <a:ea typeface="Times New Roman"/>
                          <a:cs typeface="Times New Roman"/>
                          <a:sym typeface="Times New Roman"/>
                        </a:rPr>
                        <a:t>Smarter Balanced Interim Assessments Test Administration Guide 2020-2021</a:t>
                      </a:r>
                      <a:endParaRPr sz="1600" u="none" strike="noStrike" cap="none">
                        <a:solidFill>
                          <a:schemeClr val="dk1"/>
                        </a:solidFill>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4"/>
                  </a:ext>
                </a:extLst>
              </a:tr>
              <a:tr h="203200">
                <a:tc>
                  <a:txBody>
                    <a:bodyPr/>
                    <a:lstStyle/>
                    <a:p>
                      <a:pPr marL="0" marR="0" lvl="0" indent="0" algn="l" rtl="0">
                        <a:lnSpc>
                          <a:spcPct val="107000"/>
                        </a:lnSpc>
                        <a:spcBef>
                          <a:spcPts val="0"/>
                        </a:spcBef>
                        <a:spcAft>
                          <a:spcPts val="0"/>
                        </a:spcAft>
                        <a:buClr>
                          <a:schemeClr val="dk1"/>
                        </a:buClr>
                        <a:buSzPts val="1600"/>
                        <a:buFont typeface="Times New Roman"/>
                        <a:buNone/>
                      </a:pPr>
                      <a:r>
                        <a:rPr lang="en-US" sz="1600" u="none" strike="noStrike" cap="none">
                          <a:solidFill>
                            <a:schemeClr val="dk1"/>
                          </a:solidFill>
                          <a:latin typeface="Times New Roman"/>
                          <a:ea typeface="Times New Roman"/>
                          <a:cs typeface="Times New Roman"/>
                          <a:sym typeface="Times New Roman"/>
                        </a:rPr>
                        <a:t>Smarter Balanced Summative Assessments Test Administration Manual 2020-2021</a:t>
                      </a:r>
                      <a:endParaRPr sz="1600" u="none" strike="noStrike" cap="none">
                        <a:solidFill>
                          <a:schemeClr val="dk1"/>
                        </a:solidFill>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71"/>
          <p:cNvSpPr txBox="1">
            <a:spLocks noGrp="1"/>
          </p:cNvSpPr>
          <p:nvPr>
            <p:ph type="title"/>
          </p:nvPr>
        </p:nvSpPr>
        <p:spPr>
          <a:xfrm>
            <a:off x="1712326" y="125787"/>
            <a:ext cx="3087858" cy="841782"/>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0088A9"/>
              </a:buClr>
              <a:buSzPts val="1400"/>
              <a:buFont typeface="Arial"/>
              <a:buNone/>
            </a:pPr>
            <a:r>
              <a:rPr lang="en-US" b="1">
                <a:solidFill>
                  <a:srgbClr val="674EA7"/>
                </a:solidFill>
              </a:rPr>
              <a:t>TIDE Roles</a:t>
            </a:r>
            <a:endParaRPr>
              <a:solidFill>
                <a:srgbClr val="674EA7"/>
              </a:solidFill>
            </a:endParaRPr>
          </a:p>
        </p:txBody>
      </p:sp>
      <p:sp>
        <p:nvSpPr>
          <p:cNvPr id="879" name="Google Shape;879;p71"/>
          <p:cNvSpPr txBox="1">
            <a:spLocks noGrp="1"/>
          </p:cNvSpPr>
          <p:nvPr>
            <p:ph type="body" idx="1"/>
          </p:nvPr>
        </p:nvSpPr>
        <p:spPr>
          <a:xfrm>
            <a:off x="1522400" y="1093351"/>
            <a:ext cx="2855700" cy="5156400"/>
          </a:xfrm>
          <a:prstGeom prst="rect">
            <a:avLst/>
          </a:prstGeom>
          <a:solidFill>
            <a:schemeClr val="lt1"/>
          </a:solidFill>
          <a:ln>
            <a:noFill/>
          </a:ln>
        </p:spPr>
        <p:txBody>
          <a:bodyPr spcFirstLastPara="1" wrap="square" lIns="91425" tIns="91425" rIns="91425" bIns="91425" anchor="t" anchorCtr="0">
            <a:noAutofit/>
          </a:bodyPr>
          <a:lstStyle/>
          <a:p>
            <a:pPr marL="117475" lvl="0" indent="0" algn="l" rtl="0">
              <a:lnSpc>
                <a:spcPct val="90000"/>
              </a:lnSpc>
              <a:spcBef>
                <a:spcPts val="0"/>
              </a:spcBef>
              <a:spcAft>
                <a:spcPts val="0"/>
              </a:spcAft>
              <a:buSzPts val="2000"/>
              <a:buNone/>
            </a:pPr>
            <a:r>
              <a:rPr lang="en-US" sz="2000">
                <a:solidFill>
                  <a:srgbClr val="000000"/>
                </a:solidFill>
              </a:rPr>
              <a:t>Access to information varies by role group.</a:t>
            </a:r>
            <a:endParaRPr sz="2000">
              <a:solidFill>
                <a:srgbClr val="000000"/>
              </a:solidFill>
            </a:endParaRPr>
          </a:p>
          <a:p>
            <a:pPr marL="117475" lvl="0" indent="0" algn="l" rtl="0">
              <a:lnSpc>
                <a:spcPct val="90000"/>
              </a:lnSpc>
              <a:spcBef>
                <a:spcPts val="0"/>
              </a:spcBef>
              <a:spcAft>
                <a:spcPts val="0"/>
              </a:spcAft>
              <a:buSzPts val="2000"/>
              <a:buNone/>
            </a:pPr>
            <a:endParaRPr sz="2000">
              <a:solidFill>
                <a:srgbClr val="000000"/>
              </a:solidFill>
            </a:endParaRPr>
          </a:p>
          <a:p>
            <a:pPr marL="117475" lvl="0" indent="0" algn="l" rtl="0">
              <a:lnSpc>
                <a:spcPct val="90000"/>
              </a:lnSpc>
              <a:spcBef>
                <a:spcPts val="0"/>
              </a:spcBef>
              <a:spcAft>
                <a:spcPts val="0"/>
              </a:spcAft>
              <a:buSzPts val="2000"/>
              <a:buNone/>
            </a:pPr>
            <a:endParaRPr sz="2000">
              <a:solidFill>
                <a:srgbClr val="000000"/>
              </a:solidFill>
            </a:endParaRPr>
          </a:p>
          <a:p>
            <a:pPr marL="0" lvl="0" indent="0" algn="ctr" rtl="0">
              <a:lnSpc>
                <a:spcPct val="90000"/>
              </a:lnSpc>
              <a:spcBef>
                <a:spcPts val="0"/>
              </a:spcBef>
              <a:spcAft>
                <a:spcPts val="0"/>
              </a:spcAft>
              <a:buSzPts val="2000"/>
              <a:buNone/>
            </a:pPr>
            <a:r>
              <a:rPr lang="en-US" sz="1700" u="sng">
                <a:solidFill>
                  <a:srgbClr val="000000"/>
                </a:solidFill>
              </a:rPr>
              <a:t>Link to Updated  Version</a:t>
            </a:r>
            <a:endParaRPr sz="1700" u="sng">
              <a:solidFill>
                <a:srgbClr val="000000"/>
              </a:solidFill>
            </a:endParaRPr>
          </a:p>
          <a:p>
            <a:pPr marL="0" lvl="0" indent="0" algn="l" rtl="0">
              <a:lnSpc>
                <a:spcPct val="90000"/>
              </a:lnSpc>
              <a:spcBef>
                <a:spcPts val="0"/>
              </a:spcBef>
              <a:spcAft>
                <a:spcPts val="0"/>
              </a:spcAft>
              <a:buSzPts val="2000"/>
              <a:buNone/>
            </a:pPr>
            <a:r>
              <a:rPr lang="en-US" sz="1800" u="sng">
                <a:solidFill>
                  <a:srgbClr val="0000FF"/>
                </a:solidFill>
                <a:hlinkClick r:id="rId3">
                  <a:extLst>
                    <a:ext uri="{A12FA001-AC4F-418D-AE19-62706E023703}">
                      <ahyp:hlinkClr xmlns:ahyp="http://schemas.microsoft.com/office/drawing/2018/hyperlinkcolor" val="tx"/>
                    </a:ext>
                  </a:extLst>
                </a:hlinkClick>
              </a:rPr>
              <a:t>HSAP Systems User Roles and Access 2020-2021</a:t>
            </a:r>
            <a:endParaRPr sz="1800">
              <a:solidFill>
                <a:srgbClr val="0000FF"/>
              </a:solidFill>
            </a:endParaRPr>
          </a:p>
          <a:p>
            <a:pPr marL="0" lvl="0" indent="0" algn="l" rtl="0">
              <a:lnSpc>
                <a:spcPct val="90000"/>
              </a:lnSpc>
              <a:spcBef>
                <a:spcPts val="0"/>
              </a:spcBef>
              <a:spcAft>
                <a:spcPts val="0"/>
              </a:spcAft>
              <a:buSzPts val="2000"/>
              <a:buNone/>
            </a:pPr>
            <a:endParaRPr sz="2000">
              <a:solidFill>
                <a:srgbClr val="000000"/>
              </a:solidFill>
            </a:endParaRPr>
          </a:p>
          <a:p>
            <a:pPr marL="0" lvl="0" indent="0" algn="l" rtl="0">
              <a:lnSpc>
                <a:spcPct val="90000"/>
              </a:lnSpc>
              <a:spcBef>
                <a:spcPts val="0"/>
              </a:spcBef>
              <a:spcAft>
                <a:spcPts val="0"/>
              </a:spcAft>
              <a:buSzPts val="2000"/>
              <a:buNone/>
            </a:pPr>
            <a:endParaRPr sz="2000">
              <a:solidFill>
                <a:srgbClr val="000000"/>
              </a:solidFill>
            </a:endParaRPr>
          </a:p>
          <a:p>
            <a:pPr marL="0" lvl="0" indent="0" algn="l" rtl="0">
              <a:lnSpc>
                <a:spcPct val="90000"/>
              </a:lnSpc>
              <a:spcBef>
                <a:spcPts val="0"/>
              </a:spcBef>
              <a:spcAft>
                <a:spcPts val="0"/>
              </a:spcAft>
              <a:buSzPts val="2000"/>
              <a:buNone/>
            </a:pPr>
            <a:endParaRPr sz="2000">
              <a:solidFill>
                <a:srgbClr val="000000"/>
              </a:solidFill>
            </a:endParaRPr>
          </a:p>
          <a:p>
            <a:pPr marL="0" lvl="0" indent="0" algn="l" rtl="0">
              <a:lnSpc>
                <a:spcPct val="90000"/>
              </a:lnSpc>
              <a:spcBef>
                <a:spcPts val="0"/>
              </a:spcBef>
              <a:spcAft>
                <a:spcPts val="0"/>
              </a:spcAft>
              <a:buSzPts val="2000"/>
              <a:buNone/>
            </a:pPr>
            <a:endParaRPr sz="2000">
              <a:solidFill>
                <a:srgbClr val="000000"/>
              </a:solidFill>
            </a:endParaRPr>
          </a:p>
          <a:p>
            <a:pPr marL="117475" lvl="0" indent="0" algn="l" rtl="0">
              <a:lnSpc>
                <a:spcPct val="90000"/>
              </a:lnSpc>
              <a:spcBef>
                <a:spcPts val="0"/>
              </a:spcBef>
              <a:spcAft>
                <a:spcPts val="0"/>
              </a:spcAft>
              <a:buSzPts val="2000"/>
              <a:buNone/>
            </a:pPr>
            <a:r>
              <a:rPr lang="en-US" sz="2000">
                <a:solidFill>
                  <a:srgbClr val="000000"/>
                </a:solidFill>
              </a:rPr>
              <a:t>A Test Coordinator (TC) must submit a student’s </a:t>
            </a:r>
            <a:r>
              <a:rPr lang="en-US" sz="2000" i="1">
                <a:solidFill>
                  <a:srgbClr val="000000"/>
                </a:solidFill>
              </a:rPr>
              <a:t>Accommodations Request Form for accommodations</a:t>
            </a:r>
            <a:endParaRPr sz="2000">
              <a:solidFill>
                <a:srgbClr val="000000"/>
              </a:solidFill>
            </a:endParaRPr>
          </a:p>
          <a:p>
            <a:pPr marL="0" lvl="0" indent="0" algn="l" rtl="0">
              <a:lnSpc>
                <a:spcPct val="90000"/>
              </a:lnSpc>
              <a:spcBef>
                <a:spcPts val="0"/>
              </a:spcBef>
              <a:spcAft>
                <a:spcPts val="0"/>
              </a:spcAft>
              <a:buSzPts val="2000"/>
              <a:buNone/>
            </a:pPr>
            <a:endParaRPr sz="2000"/>
          </a:p>
          <a:p>
            <a:pPr marL="0" lvl="0" indent="0" algn="l" rtl="0">
              <a:lnSpc>
                <a:spcPct val="90000"/>
              </a:lnSpc>
              <a:spcBef>
                <a:spcPts val="0"/>
              </a:spcBef>
              <a:spcAft>
                <a:spcPts val="0"/>
              </a:spcAft>
              <a:buSzPts val="2000"/>
              <a:buNone/>
            </a:pPr>
            <a:endParaRPr sz="2000"/>
          </a:p>
        </p:txBody>
      </p:sp>
      <p:pic>
        <p:nvPicPr>
          <p:cNvPr id="880" name="Google Shape;880;p71"/>
          <p:cNvPicPr preferRelativeResize="0"/>
          <p:nvPr/>
        </p:nvPicPr>
        <p:blipFill rotWithShape="1">
          <a:blip r:embed="rId4">
            <a:alphaModFix/>
          </a:blip>
          <a:srcRect/>
          <a:stretch/>
        </p:blipFill>
        <p:spPr>
          <a:xfrm>
            <a:off x="4662100" y="0"/>
            <a:ext cx="5972650" cy="64424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886" name="Google Shape;886;p72"/>
          <p:cNvPicPr preferRelativeResize="0"/>
          <p:nvPr/>
        </p:nvPicPr>
        <p:blipFill rotWithShape="1">
          <a:blip r:embed="rId3">
            <a:alphaModFix/>
          </a:blip>
          <a:srcRect/>
          <a:stretch/>
        </p:blipFill>
        <p:spPr>
          <a:xfrm>
            <a:off x="1939583" y="272182"/>
            <a:ext cx="8172429" cy="56615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74"/>
          <p:cNvSpPr txBox="1">
            <a:spLocks noGrp="1"/>
          </p:cNvSpPr>
          <p:nvPr>
            <p:ph type="body" idx="1"/>
          </p:nvPr>
        </p:nvSpPr>
        <p:spPr>
          <a:xfrm>
            <a:off x="2151062" y="478528"/>
            <a:ext cx="7886700" cy="3970040"/>
          </a:xfrm>
          <a:prstGeom prst="rect">
            <a:avLst/>
          </a:prstGeom>
          <a:noFill/>
          <a:ln>
            <a:noFill/>
          </a:ln>
        </p:spPr>
        <p:txBody>
          <a:bodyPr spcFirstLastPara="1" wrap="square" lIns="91425" tIns="45700" rIns="91425" bIns="45700" anchor="t" anchorCtr="0">
            <a:noAutofit/>
          </a:bodyPr>
          <a:lstStyle/>
          <a:p>
            <a:pPr marL="342900" lvl="0" indent="-342900" algn="l" rtl="0">
              <a:lnSpc>
                <a:spcPct val="70000"/>
              </a:lnSpc>
              <a:spcBef>
                <a:spcPts val="0"/>
              </a:spcBef>
              <a:spcAft>
                <a:spcPts val="0"/>
              </a:spcAft>
              <a:buClr>
                <a:schemeClr val="dk1"/>
              </a:buClr>
              <a:buSzPts val="1760"/>
              <a:buChar char="•"/>
            </a:pPr>
            <a:r>
              <a:rPr lang="en-US" sz="1760"/>
              <a:t>When you navigate away from the TIDE dashboard, a navigation toolbar appears at the top of the page:</a:t>
            </a:r>
            <a:endParaRPr/>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a:p>
            <a:pPr marL="342900" lvl="0" indent="-342900" algn="l" rtl="0">
              <a:lnSpc>
                <a:spcPct val="70000"/>
              </a:lnSpc>
              <a:spcBef>
                <a:spcPts val="352"/>
              </a:spcBef>
              <a:spcAft>
                <a:spcPts val="0"/>
              </a:spcAft>
              <a:buClr>
                <a:schemeClr val="dk1"/>
              </a:buClr>
              <a:buSzPts val="1760"/>
              <a:buChar char="•"/>
            </a:pPr>
            <a:r>
              <a:rPr lang="en-US" sz="1760"/>
              <a:t>To access the dashboard, click       in the upper-left corner. </a:t>
            </a:r>
            <a:endParaRPr/>
          </a:p>
          <a:p>
            <a:pPr marL="342900" lvl="0" indent="-342900" algn="l" rtl="0">
              <a:lnSpc>
                <a:spcPct val="70000"/>
              </a:lnSpc>
              <a:spcBef>
                <a:spcPts val="352"/>
              </a:spcBef>
              <a:spcAft>
                <a:spcPts val="0"/>
              </a:spcAft>
              <a:buClr>
                <a:schemeClr val="dk1"/>
              </a:buClr>
              <a:buSzPts val="1760"/>
              <a:buChar char="•"/>
            </a:pPr>
            <a:r>
              <a:rPr lang="en-US" sz="1760"/>
              <a:t>To view the task menus for a particular TIDE category, click the icon for that category above the toolbar.</a:t>
            </a:r>
            <a:endParaRPr/>
          </a:p>
          <a:p>
            <a:pPr marL="342900" lvl="0" indent="-342900" algn="l" rtl="0">
              <a:lnSpc>
                <a:spcPct val="70000"/>
              </a:lnSpc>
              <a:spcBef>
                <a:spcPts val="352"/>
              </a:spcBef>
              <a:spcAft>
                <a:spcPts val="0"/>
              </a:spcAft>
              <a:buClr>
                <a:schemeClr val="dk1"/>
              </a:buClr>
              <a:buSzPts val="1760"/>
              <a:buChar char="•"/>
            </a:pPr>
            <a:r>
              <a:rPr lang="en-US" sz="1760"/>
              <a:t>To access a particular task, click that task menu in the toolbar (such as Users) and select the required task from the list of options that appears.</a:t>
            </a:r>
            <a:endParaRPr/>
          </a:p>
          <a:p>
            <a:pPr marL="342900" lvl="0" indent="-342900" algn="l" rtl="0">
              <a:lnSpc>
                <a:spcPct val="70000"/>
              </a:lnSpc>
              <a:spcBef>
                <a:spcPts val="352"/>
              </a:spcBef>
              <a:spcAft>
                <a:spcPts val="0"/>
              </a:spcAft>
              <a:buClr>
                <a:schemeClr val="dk1"/>
              </a:buClr>
              <a:buSzPts val="1760"/>
              <a:buChar char="•"/>
            </a:pPr>
            <a:r>
              <a:rPr lang="en-US" sz="1760"/>
              <a:t>There is a Find Student by ID field where  you can type in the student SSID # in the upper-right corner of every page in TIDE. You can use this field to navigate to the View/Edit Student page filtered to a specified student’s record.</a:t>
            </a:r>
            <a:endParaRPr/>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p:txBody>
      </p:sp>
      <p:pic>
        <p:nvPicPr>
          <p:cNvPr id="893" name="Google Shape;893;p74"/>
          <p:cNvPicPr preferRelativeResize="0"/>
          <p:nvPr/>
        </p:nvPicPr>
        <p:blipFill rotWithShape="1">
          <a:blip r:embed="rId3">
            <a:alphaModFix/>
          </a:blip>
          <a:srcRect/>
          <a:stretch/>
        </p:blipFill>
        <p:spPr>
          <a:xfrm>
            <a:off x="5781617" y="1944866"/>
            <a:ext cx="312800" cy="400775"/>
          </a:xfrm>
          <a:prstGeom prst="rect">
            <a:avLst/>
          </a:prstGeom>
          <a:noFill/>
          <a:ln>
            <a:noFill/>
          </a:ln>
        </p:spPr>
      </p:pic>
      <p:sp>
        <p:nvSpPr>
          <p:cNvPr id="894" name="Google Shape;894;p74"/>
          <p:cNvSpPr txBox="1"/>
          <p:nvPr/>
        </p:nvSpPr>
        <p:spPr>
          <a:xfrm>
            <a:off x="1837255" y="4448569"/>
            <a:ext cx="7886700" cy="1622623"/>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000000"/>
              </a:buClr>
              <a:buSzPts val="1850"/>
              <a:buFont typeface="Arial"/>
              <a:buNone/>
            </a:pPr>
            <a:endParaRPr sz="185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0000"/>
              </a:buClr>
              <a:buSzPts val="1850"/>
              <a:buFont typeface="Arial"/>
              <a:buNone/>
            </a:pPr>
            <a:r>
              <a:rPr lang="en-US" sz="1850" b="0" i="1" u="none" strike="noStrike" cap="none">
                <a:solidFill>
                  <a:schemeClr val="dk1"/>
                </a:solidFill>
                <a:latin typeface="Calibri"/>
                <a:ea typeface="Calibri"/>
                <a:cs typeface="Calibri"/>
                <a:sym typeface="Calibri"/>
              </a:rPr>
              <a:t>To search for a student:</a:t>
            </a:r>
            <a:endParaRPr sz="1800" b="0" i="0" u="none" strike="noStrike" cap="none">
              <a:solidFill>
                <a:schemeClr val="dk1"/>
              </a:solidFill>
              <a:latin typeface="Arial"/>
              <a:ea typeface="Arial"/>
              <a:cs typeface="Arial"/>
              <a:sym typeface="Arial"/>
            </a:endParaRPr>
          </a:p>
          <a:p>
            <a:pPr marL="690563" marR="0" lvl="0" indent="-233361" algn="l" rtl="0">
              <a:lnSpc>
                <a:spcPct val="70000"/>
              </a:lnSpc>
              <a:spcBef>
                <a:spcPts val="1000"/>
              </a:spcBef>
              <a:spcAft>
                <a:spcPts val="0"/>
              </a:spcAft>
              <a:buClr>
                <a:srgbClr val="000000"/>
              </a:buClr>
              <a:buSzPts val="1850"/>
              <a:buFont typeface="Arial"/>
              <a:buNone/>
            </a:pPr>
            <a:r>
              <a:rPr lang="en-US" sz="1850" b="0" i="0" u="none" strike="noStrike" cap="none">
                <a:solidFill>
                  <a:schemeClr val="dk1"/>
                </a:solidFill>
                <a:latin typeface="Calibri"/>
                <a:ea typeface="Calibri"/>
                <a:cs typeface="Calibri"/>
                <a:sym typeface="Calibri"/>
              </a:rPr>
              <a:t>1. In the Find Student by ID field, enter a student’s SSID.</a:t>
            </a:r>
            <a:endParaRPr sz="1800" b="0" i="0" u="none" strike="noStrike" cap="none">
              <a:solidFill>
                <a:schemeClr val="dk1"/>
              </a:solidFill>
              <a:latin typeface="Arial"/>
              <a:ea typeface="Arial"/>
              <a:cs typeface="Arial"/>
              <a:sym typeface="Arial"/>
            </a:endParaRPr>
          </a:p>
          <a:p>
            <a:pPr marL="690563" marR="0" lvl="0" indent="-233361" algn="l" rtl="0">
              <a:lnSpc>
                <a:spcPct val="70000"/>
              </a:lnSpc>
              <a:spcBef>
                <a:spcPts val="1000"/>
              </a:spcBef>
              <a:spcAft>
                <a:spcPts val="0"/>
              </a:spcAft>
              <a:buClr>
                <a:srgbClr val="000000"/>
              </a:buClr>
              <a:buSzPts val="1850"/>
              <a:buFont typeface="Arial"/>
              <a:buNone/>
            </a:pPr>
            <a:r>
              <a:rPr lang="en-US" sz="1850" b="0" i="0" u="none" strike="noStrike" cap="none">
                <a:solidFill>
                  <a:schemeClr val="dk1"/>
                </a:solidFill>
                <a:latin typeface="Calibri"/>
                <a:ea typeface="Calibri"/>
                <a:cs typeface="Calibri"/>
                <a:sym typeface="Calibri"/>
              </a:rPr>
              <a:t>2. Click  the magnifying glass. The View and Edit Student form for that student appears.</a:t>
            </a:r>
            <a:endParaRPr sz="1800" b="0" i="0" u="none" strike="noStrike" cap="none">
              <a:solidFill>
                <a:schemeClr val="dk1"/>
              </a:solidFill>
              <a:latin typeface="Arial"/>
              <a:ea typeface="Arial"/>
              <a:cs typeface="Arial"/>
              <a:sym typeface="Arial"/>
            </a:endParaRPr>
          </a:p>
          <a:p>
            <a:pPr marL="228600" marR="0" lvl="0" indent="-64135" algn="l" rtl="0">
              <a:lnSpc>
                <a:spcPct val="70000"/>
              </a:lnSpc>
              <a:spcBef>
                <a:spcPts val="1000"/>
              </a:spcBef>
              <a:spcAft>
                <a:spcPts val="0"/>
              </a:spcAft>
              <a:buClr>
                <a:srgbClr val="000000"/>
              </a:buClr>
              <a:buSzPts val="2590"/>
              <a:buFont typeface="Arial"/>
              <a:buNone/>
            </a:pPr>
            <a:endParaRPr sz="2590" b="0" i="0" u="none" strike="noStrike" cap="none">
              <a:solidFill>
                <a:schemeClr val="dk1"/>
              </a:solidFill>
              <a:latin typeface="Calibri"/>
              <a:ea typeface="Calibri"/>
              <a:cs typeface="Calibri"/>
              <a:sym typeface="Calibri"/>
            </a:endParaRPr>
          </a:p>
          <a:p>
            <a:pPr marL="228600" marR="0" lvl="0" indent="-64135" algn="l" rtl="0">
              <a:lnSpc>
                <a:spcPct val="70000"/>
              </a:lnSpc>
              <a:spcBef>
                <a:spcPts val="1000"/>
              </a:spcBef>
              <a:spcAft>
                <a:spcPts val="0"/>
              </a:spcAft>
              <a:buClr>
                <a:srgbClr val="000000"/>
              </a:buClr>
              <a:buSzPts val="2590"/>
              <a:buFont typeface="Arial"/>
              <a:buNone/>
            </a:pPr>
            <a:endParaRPr sz="2590" b="0" i="0" u="none" strike="noStrike" cap="none">
              <a:solidFill>
                <a:schemeClr val="dk1"/>
              </a:solidFill>
              <a:latin typeface="Calibri"/>
              <a:ea typeface="Calibri"/>
              <a:cs typeface="Calibri"/>
              <a:sym typeface="Calibri"/>
            </a:endParaRPr>
          </a:p>
        </p:txBody>
      </p:sp>
      <p:pic>
        <p:nvPicPr>
          <p:cNvPr id="895" name="Google Shape;895;p74"/>
          <p:cNvPicPr preferRelativeResize="0"/>
          <p:nvPr/>
        </p:nvPicPr>
        <p:blipFill rotWithShape="1">
          <a:blip r:embed="rId4">
            <a:alphaModFix/>
          </a:blip>
          <a:srcRect/>
          <a:stretch/>
        </p:blipFill>
        <p:spPr>
          <a:xfrm>
            <a:off x="1614086" y="1009825"/>
            <a:ext cx="9052326" cy="1036416"/>
          </a:xfrm>
          <a:prstGeom prst="rect">
            <a:avLst/>
          </a:prstGeom>
          <a:noFill/>
          <a:ln>
            <a:noFill/>
          </a:ln>
        </p:spPr>
      </p:pic>
      <p:sp>
        <p:nvSpPr>
          <p:cNvPr id="896" name="Google Shape;896;p74"/>
          <p:cNvSpPr/>
          <p:nvPr/>
        </p:nvSpPr>
        <p:spPr>
          <a:xfrm>
            <a:off x="9273758" y="1488558"/>
            <a:ext cx="1300981" cy="23198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75"/>
          <p:cNvSpPr txBox="1">
            <a:spLocks noGrp="1"/>
          </p:cNvSpPr>
          <p:nvPr>
            <p:ph type="title"/>
          </p:nvPr>
        </p:nvSpPr>
        <p:spPr>
          <a:xfrm>
            <a:off x="2367437" y="274638"/>
            <a:ext cx="8229600" cy="154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rPr>
              <a:t>TIDE: Preparing for Testing</a:t>
            </a:r>
            <a:br>
              <a:rPr lang="en-US" sz="3959">
                <a:solidFill>
                  <a:srgbClr val="674EA7"/>
                </a:solidFill>
              </a:rPr>
            </a:br>
            <a:r>
              <a:rPr lang="en-US" sz="3240">
                <a:solidFill>
                  <a:srgbClr val="674EA7"/>
                </a:solidFill>
              </a:rPr>
              <a:t>(Users)</a:t>
            </a:r>
            <a:br>
              <a:rPr lang="en-US" sz="3240">
                <a:solidFill>
                  <a:srgbClr val="674EA7"/>
                </a:solidFill>
              </a:rPr>
            </a:br>
            <a:endParaRPr sz="3240">
              <a:solidFill>
                <a:srgbClr val="674EA7"/>
              </a:solidFill>
            </a:endParaRPr>
          </a:p>
        </p:txBody>
      </p:sp>
      <p:pic>
        <p:nvPicPr>
          <p:cNvPr id="903" name="Google Shape;903;p75"/>
          <p:cNvPicPr preferRelativeResize="0">
            <a:picLocks noGrp="1"/>
          </p:cNvPicPr>
          <p:nvPr>
            <p:ph type="body" idx="1"/>
          </p:nvPr>
        </p:nvPicPr>
        <p:blipFill rotWithShape="1">
          <a:blip r:embed="rId3">
            <a:alphaModFix/>
          </a:blip>
          <a:srcRect/>
          <a:stretch/>
        </p:blipFill>
        <p:spPr>
          <a:xfrm>
            <a:off x="5205708" y="1819025"/>
            <a:ext cx="2749200" cy="2336700"/>
          </a:xfrm>
          <a:prstGeom prst="rect">
            <a:avLst/>
          </a:prstGeom>
          <a:noFill/>
          <a:ln>
            <a:noFill/>
          </a:ln>
        </p:spPr>
      </p:pic>
      <p:pic>
        <p:nvPicPr>
          <p:cNvPr id="904" name="Google Shape;904;p75"/>
          <p:cNvPicPr preferRelativeResize="0"/>
          <p:nvPr/>
        </p:nvPicPr>
        <p:blipFill rotWithShape="1">
          <a:blip r:embed="rId4">
            <a:alphaModFix/>
          </a:blip>
          <a:srcRect/>
          <a:stretch/>
        </p:blipFill>
        <p:spPr>
          <a:xfrm>
            <a:off x="4257086" y="4840340"/>
            <a:ext cx="4646423" cy="7567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909" name="Google Shape;909;p76"/>
          <p:cNvPicPr preferRelativeResize="0"/>
          <p:nvPr/>
        </p:nvPicPr>
        <p:blipFill rotWithShape="1">
          <a:blip r:embed="rId3">
            <a:alphaModFix/>
          </a:blip>
          <a:srcRect r="32001"/>
          <a:stretch/>
        </p:blipFill>
        <p:spPr>
          <a:xfrm>
            <a:off x="7171101" y="193187"/>
            <a:ext cx="4466039" cy="1112927"/>
          </a:xfrm>
          <a:prstGeom prst="rect">
            <a:avLst/>
          </a:prstGeom>
          <a:noFill/>
          <a:ln>
            <a:noFill/>
          </a:ln>
        </p:spPr>
      </p:pic>
      <p:pic>
        <p:nvPicPr>
          <p:cNvPr id="910" name="Google Shape;910;p76"/>
          <p:cNvPicPr preferRelativeResize="0"/>
          <p:nvPr/>
        </p:nvPicPr>
        <p:blipFill rotWithShape="1">
          <a:blip r:embed="rId4">
            <a:alphaModFix/>
          </a:blip>
          <a:srcRect/>
          <a:stretch/>
        </p:blipFill>
        <p:spPr>
          <a:xfrm rot="-969439">
            <a:off x="1767057" y="2078966"/>
            <a:ext cx="1871382" cy="2700058"/>
          </a:xfrm>
          <a:prstGeom prst="rect">
            <a:avLst/>
          </a:prstGeom>
          <a:noFill/>
          <a:ln>
            <a:noFill/>
          </a:ln>
        </p:spPr>
      </p:pic>
      <p:sp>
        <p:nvSpPr>
          <p:cNvPr id="911" name="Google Shape;911;p76"/>
          <p:cNvSpPr txBox="1">
            <a:spLocks noGrp="1"/>
          </p:cNvSpPr>
          <p:nvPr>
            <p:ph type="title"/>
          </p:nvPr>
        </p:nvSpPr>
        <p:spPr>
          <a:xfrm>
            <a:off x="1645388" y="371226"/>
            <a:ext cx="32004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rPr>
              <a:t>School Contact Information</a:t>
            </a:r>
            <a:endParaRPr>
              <a:solidFill>
                <a:srgbClr val="674EA7"/>
              </a:solidFill>
            </a:endParaRPr>
          </a:p>
        </p:txBody>
      </p:sp>
      <p:sp>
        <p:nvSpPr>
          <p:cNvPr id="912" name="Google Shape;912;p76"/>
          <p:cNvSpPr/>
          <p:nvPr/>
        </p:nvSpPr>
        <p:spPr>
          <a:xfrm rot="-1022601">
            <a:off x="1740649" y="3225852"/>
            <a:ext cx="1660211" cy="259825"/>
          </a:xfrm>
          <a:prstGeom prst="roundRect">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3" name="Google Shape;913;p76"/>
          <p:cNvPicPr preferRelativeResize="0"/>
          <p:nvPr/>
        </p:nvPicPr>
        <p:blipFill rotWithShape="1">
          <a:blip r:embed="rId5">
            <a:alphaModFix/>
          </a:blip>
          <a:srcRect l="11584" t="3810" r="9294" b="-3810"/>
          <a:stretch/>
        </p:blipFill>
        <p:spPr>
          <a:xfrm>
            <a:off x="6177835" y="1438324"/>
            <a:ext cx="5026986" cy="2341575"/>
          </a:xfrm>
          <a:prstGeom prst="rect">
            <a:avLst/>
          </a:prstGeom>
          <a:noFill/>
          <a:ln>
            <a:noFill/>
          </a:ln>
        </p:spPr>
      </p:pic>
      <p:pic>
        <p:nvPicPr>
          <p:cNvPr id="914" name="Google Shape;914;p76"/>
          <p:cNvPicPr preferRelativeResize="0"/>
          <p:nvPr/>
        </p:nvPicPr>
        <p:blipFill rotWithShape="1">
          <a:blip r:embed="rId6">
            <a:alphaModFix/>
          </a:blip>
          <a:srcRect/>
          <a:stretch/>
        </p:blipFill>
        <p:spPr>
          <a:xfrm>
            <a:off x="4147415" y="3291881"/>
            <a:ext cx="4444611" cy="2897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77"/>
          <p:cNvSpPr txBox="1">
            <a:spLocks noGrp="1"/>
          </p:cNvSpPr>
          <p:nvPr>
            <p:ph type="title"/>
          </p:nvPr>
        </p:nvSpPr>
        <p:spPr>
          <a:xfrm>
            <a:off x="2551112" y="78564"/>
            <a:ext cx="7200900" cy="79452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Clean Up Users In TIDE</a:t>
            </a:r>
            <a:endParaRPr>
              <a:solidFill>
                <a:srgbClr val="674EA7"/>
              </a:solidFill>
            </a:endParaRPr>
          </a:p>
        </p:txBody>
      </p:sp>
      <p:sp>
        <p:nvSpPr>
          <p:cNvPr id="920" name="Google Shape;920;p77"/>
          <p:cNvSpPr txBox="1">
            <a:spLocks noGrp="1"/>
          </p:cNvSpPr>
          <p:nvPr>
            <p:ph type="body" idx="1"/>
          </p:nvPr>
        </p:nvSpPr>
        <p:spPr>
          <a:xfrm>
            <a:off x="1812116" y="942062"/>
            <a:ext cx="7939897" cy="90800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In alohahsap.org/Smarter Balanced/TIDE</a:t>
            </a:r>
            <a:endParaRPr/>
          </a:p>
          <a:p>
            <a:pPr marL="342900" lvl="0" indent="-342900" algn="l" rtl="0">
              <a:lnSpc>
                <a:spcPct val="90000"/>
              </a:lnSpc>
              <a:spcBef>
                <a:spcPts val="400"/>
              </a:spcBef>
              <a:spcAft>
                <a:spcPts val="0"/>
              </a:spcAft>
              <a:buClr>
                <a:schemeClr val="dk1"/>
              </a:buClr>
              <a:buSzPts val="2000"/>
              <a:buChar char="•"/>
            </a:pPr>
            <a:r>
              <a:rPr lang="en-US" sz="2000" b="1"/>
              <a:t>To Clean up Users </a:t>
            </a:r>
            <a:r>
              <a:rPr lang="en-US" sz="2000"/>
              <a:t>(important to do this at the start of each year)</a:t>
            </a: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b="1"/>
          </a:p>
          <a:p>
            <a:pPr marL="342900" lvl="0" indent="-139700" algn="l" rtl="0">
              <a:lnSpc>
                <a:spcPct val="90000"/>
              </a:lnSpc>
              <a:spcBef>
                <a:spcPts val="640"/>
              </a:spcBef>
              <a:spcAft>
                <a:spcPts val="0"/>
              </a:spcAft>
              <a:buClr>
                <a:schemeClr val="dk1"/>
              </a:buClr>
              <a:buSzPts val="3200"/>
              <a:buNone/>
            </a:pPr>
            <a:endParaRPr b="1"/>
          </a:p>
        </p:txBody>
      </p:sp>
      <p:pic>
        <p:nvPicPr>
          <p:cNvPr id="921" name="Google Shape;921;p77"/>
          <p:cNvPicPr preferRelativeResize="0"/>
          <p:nvPr/>
        </p:nvPicPr>
        <p:blipFill rotWithShape="1">
          <a:blip r:embed="rId3">
            <a:alphaModFix/>
          </a:blip>
          <a:srcRect/>
          <a:stretch/>
        </p:blipFill>
        <p:spPr>
          <a:xfrm>
            <a:off x="1522413" y="1919036"/>
            <a:ext cx="2485715" cy="1350000"/>
          </a:xfrm>
          <a:prstGeom prst="rect">
            <a:avLst/>
          </a:prstGeom>
          <a:noFill/>
          <a:ln>
            <a:noFill/>
          </a:ln>
        </p:spPr>
      </p:pic>
      <p:pic>
        <p:nvPicPr>
          <p:cNvPr id="922" name="Google Shape;922;p77"/>
          <p:cNvPicPr preferRelativeResize="0"/>
          <p:nvPr/>
        </p:nvPicPr>
        <p:blipFill rotWithShape="1">
          <a:blip r:embed="rId4">
            <a:alphaModFix/>
          </a:blip>
          <a:srcRect/>
          <a:stretch/>
        </p:blipFill>
        <p:spPr>
          <a:xfrm>
            <a:off x="2907337" y="3068011"/>
            <a:ext cx="5248719" cy="3132040"/>
          </a:xfrm>
          <a:prstGeom prst="rect">
            <a:avLst/>
          </a:prstGeom>
          <a:noFill/>
          <a:ln>
            <a:noFill/>
          </a:ln>
        </p:spPr>
      </p:pic>
      <p:pic>
        <p:nvPicPr>
          <p:cNvPr id="923" name="Google Shape;923;p77"/>
          <p:cNvPicPr preferRelativeResize="0"/>
          <p:nvPr/>
        </p:nvPicPr>
        <p:blipFill rotWithShape="1">
          <a:blip r:embed="rId5">
            <a:alphaModFix/>
          </a:blip>
          <a:srcRect/>
          <a:stretch/>
        </p:blipFill>
        <p:spPr>
          <a:xfrm>
            <a:off x="5388686" y="2369577"/>
            <a:ext cx="5277726" cy="32718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1"/>
                                        </p:tgtEl>
                                        <p:attrNameLst>
                                          <p:attrName>style.visibility</p:attrName>
                                        </p:attrNameLst>
                                      </p:cBhvr>
                                      <p:to>
                                        <p:strVal val="visible"/>
                                      </p:to>
                                    </p:set>
                                    <p:anim calcmode="lin" valueType="num">
                                      <p:cBhvr additive="base">
                                        <p:cTn id="7" dur="500"/>
                                        <p:tgtEl>
                                          <p:spTgt spid="921"/>
                                        </p:tgtEl>
                                        <p:attrNameLst>
                                          <p:attrName>ppt_w</p:attrName>
                                        </p:attrNameLst>
                                      </p:cBhvr>
                                      <p:tavLst>
                                        <p:tav tm="0">
                                          <p:val>
                                            <p:strVal val="0"/>
                                          </p:val>
                                        </p:tav>
                                        <p:tav tm="100000">
                                          <p:val>
                                            <p:strVal val="#ppt_w"/>
                                          </p:val>
                                        </p:tav>
                                      </p:tavLst>
                                    </p:anim>
                                    <p:anim calcmode="lin" valueType="num">
                                      <p:cBhvr additive="base">
                                        <p:cTn id="8" dur="500"/>
                                        <p:tgtEl>
                                          <p:spTgt spid="92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22"/>
                                        </p:tgtEl>
                                        <p:attrNameLst>
                                          <p:attrName>style.visibility</p:attrName>
                                        </p:attrNameLst>
                                      </p:cBhvr>
                                      <p:to>
                                        <p:strVal val="visible"/>
                                      </p:to>
                                    </p:set>
                                    <p:anim calcmode="lin" valueType="num">
                                      <p:cBhvr additive="base">
                                        <p:cTn id="13" dur="500"/>
                                        <p:tgtEl>
                                          <p:spTgt spid="922"/>
                                        </p:tgtEl>
                                        <p:attrNameLst>
                                          <p:attrName>ppt_w</p:attrName>
                                        </p:attrNameLst>
                                      </p:cBhvr>
                                      <p:tavLst>
                                        <p:tav tm="0">
                                          <p:val>
                                            <p:strVal val="0"/>
                                          </p:val>
                                        </p:tav>
                                        <p:tav tm="100000">
                                          <p:val>
                                            <p:strVal val="#ppt_w"/>
                                          </p:val>
                                        </p:tav>
                                      </p:tavLst>
                                    </p:anim>
                                    <p:anim calcmode="lin" valueType="num">
                                      <p:cBhvr additive="base">
                                        <p:cTn id="14" dur="500"/>
                                        <p:tgtEl>
                                          <p:spTgt spid="92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23"/>
                                        </p:tgtEl>
                                        <p:attrNameLst>
                                          <p:attrName>style.visibility</p:attrName>
                                        </p:attrNameLst>
                                      </p:cBhvr>
                                      <p:to>
                                        <p:strVal val="visible"/>
                                      </p:to>
                                    </p:set>
                                    <p:anim calcmode="lin" valueType="num">
                                      <p:cBhvr additive="base">
                                        <p:cTn id="19" dur="500"/>
                                        <p:tgtEl>
                                          <p:spTgt spid="923"/>
                                        </p:tgtEl>
                                        <p:attrNameLst>
                                          <p:attrName>ppt_w</p:attrName>
                                        </p:attrNameLst>
                                      </p:cBhvr>
                                      <p:tavLst>
                                        <p:tav tm="0">
                                          <p:val>
                                            <p:strVal val="0"/>
                                          </p:val>
                                        </p:tav>
                                        <p:tav tm="100000">
                                          <p:val>
                                            <p:strVal val="#ppt_w"/>
                                          </p:val>
                                        </p:tav>
                                      </p:tavLst>
                                    </p:anim>
                                    <p:anim calcmode="lin" valueType="num">
                                      <p:cBhvr additive="base">
                                        <p:cTn id="20" dur="500"/>
                                        <p:tgtEl>
                                          <p:spTgt spid="9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pic>
        <p:nvPicPr>
          <p:cNvPr id="928" name="Google Shape;928;p78"/>
          <p:cNvPicPr preferRelativeResize="0"/>
          <p:nvPr/>
        </p:nvPicPr>
        <p:blipFill rotWithShape="1">
          <a:blip r:embed="rId3">
            <a:alphaModFix/>
          </a:blip>
          <a:srcRect/>
          <a:stretch/>
        </p:blipFill>
        <p:spPr>
          <a:xfrm>
            <a:off x="1419448" y="2951650"/>
            <a:ext cx="2500000" cy="1335714"/>
          </a:xfrm>
          <a:prstGeom prst="rect">
            <a:avLst/>
          </a:prstGeom>
          <a:noFill/>
          <a:ln>
            <a:noFill/>
          </a:ln>
        </p:spPr>
      </p:pic>
      <p:sp>
        <p:nvSpPr>
          <p:cNvPr id="929" name="Google Shape;929;p78"/>
          <p:cNvSpPr txBox="1">
            <a:spLocks noGrp="1"/>
          </p:cNvSpPr>
          <p:nvPr>
            <p:ph type="title"/>
          </p:nvPr>
        </p:nvSpPr>
        <p:spPr>
          <a:xfrm>
            <a:off x="2465941" y="176864"/>
            <a:ext cx="7514035" cy="5362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2916"/>
              <a:buFont typeface="Arial"/>
              <a:buNone/>
            </a:pPr>
            <a:r>
              <a:rPr lang="en-US" sz="2916" b="1">
                <a:solidFill>
                  <a:srgbClr val="674EA7"/>
                </a:solidFill>
              </a:rPr>
              <a:t>Add New Users </a:t>
            </a:r>
            <a:r>
              <a:rPr lang="en-US" sz="3200" b="1">
                <a:solidFill>
                  <a:srgbClr val="674EA7"/>
                </a:solidFill>
              </a:rPr>
              <a:t>In</a:t>
            </a:r>
            <a:r>
              <a:rPr lang="en-US" sz="2916" b="1">
                <a:solidFill>
                  <a:srgbClr val="674EA7"/>
                </a:solidFill>
              </a:rPr>
              <a:t> TIDE</a:t>
            </a:r>
            <a:endParaRPr sz="1336">
              <a:solidFill>
                <a:srgbClr val="674EA7"/>
              </a:solidFill>
              <a:latin typeface="Arial"/>
              <a:ea typeface="Arial"/>
              <a:cs typeface="Arial"/>
              <a:sym typeface="Arial"/>
            </a:endParaRPr>
          </a:p>
        </p:txBody>
      </p:sp>
      <p:sp>
        <p:nvSpPr>
          <p:cNvPr id="930" name="Google Shape;930;p78"/>
          <p:cNvSpPr txBox="1">
            <a:spLocks noGrp="1"/>
          </p:cNvSpPr>
          <p:nvPr>
            <p:ph type="body" idx="1"/>
          </p:nvPr>
        </p:nvSpPr>
        <p:spPr>
          <a:xfrm>
            <a:off x="2159509" y="837646"/>
            <a:ext cx="3727269" cy="1716504"/>
          </a:xfrm>
          <a:prstGeom prst="rect">
            <a:avLst/>
          </a:prstGeom>
          <a:noFill/>
          <a:ln>
            <a:noFill/>
          </a:ln>
        </p:spPr>
        <p:txBody>
          <a:bodyPr spcFirstLastPara="1" wrap="square" lIns="91425" tIns="45700" rIns="91425" bIns="45700" anchor="t" anchorCtr="0">
            <a:noAutofit/>
          </a:bodyPr>
          <a:lstStyle/>
          <a:p>
            <a:pPr marL="260747" lvl="0" indent="-260747" algn="l" rtl="0">
              <a:lnSpc>
                <a:spcPct val="90000"/>
              </a:lnSpc>
              <a:spcBef>
                <a:spcPts val="0"/>
              </a:spcBef>
              <a:spcAft>
                <a:spcPts val="0"/>
              </a:spcAft>
              <a:buClr>
                <a:schemeClr val="dk1"/>
              </a:buClr>
              <a:buSzPts val="1350"/>
              <a:buFont typeface="Noto Sans Symbols"/>
              <a:buChar char="⮚"/>
            </a:pPr>
            <a:r>
              <a:rPr lang="en-US" sz="1480">
                <a:latin typeface="Arial"/>
                <a:ea typeface="Arial"/>
                <a:cs typeface="Arial"/>
                <a:sym typeface="Arial"/>
              </a:rPr>
              <a:t>To </a:t>
            </a:r>
            <a:r>
              <a:rPr lang="en-US" sz="1387">
                <a:latin typeface="Arial"/>
                <a:ea typeface="Arial"/>
                <a:cs typeface="Arial"/>
                <a:sym typeface="Arial"/>
              </a:rPr>
              <a:t>Add New Users Enter their new Gmail e.g. </a:t>
            </a:r>
            <a:r>
              <a:rPr lang="en-US" sz="1387" u="sng">
                <a:solidFill>
                  <a:schemeClr val="hlink"/>
                </a:solidFill>
                <a:latin typeface="Arial"/>
                <a:ea typeface="Arial"/>
                <a:cs typeface="Arial"/>
                <a:sym typeface="Arial"/>
                <a:hlinkClick r:id="rId4"/>
              </a:rPr>
              <a:t>2345676@k12.hi.us</a:t>
            </a:r>
            <a:r>
              <a:rPr lang="en-US" sz="1387">
                <a:latin typeface="Arial"/>
                <a:ea typeface="Arial"/>
                <a:cs typeface="Arial"/>
                <a:sym typeface="Arial"/>
              </a:rPr>
              <a:t> or an email that they will be using as school email/charter school, then click </a:t>
            </a:r>
            <a:r>
              <a:rPr lang="en-US" sz="1387" b="1">
                <a:latin typeface="Arial"/>
                <a:ea typeface="Arial"/>
                <a:cs typeface="Arial"/>
                <a:sym typeface="Arial"/>
              </a:rPr>
              <a:t>Add user or add roles to user with this email</a:t>
            </a:r>
            <a:endParaRPr sz="2960"/>
          </a:p>
          <a:p>
            <a:pPr marL="260747" lvl="0" indent="-260747" algn="l" rtl="0">
              <a:lnSpc>
                <a:spcPct val="90000"/>
              </a:lnSpc>
              <a:spcBef>
                <a:spcPts val="300"/>
              </a:spcBef>
              <a:spcAft>
                <a:spcPts val="0"/>
              </a:spcAft>
              <a:buClr>
                <a:schemeClr val="dk1"/>
              </a:buClr>
              <a:buSzPts val="1500"/>
              <a:buFont typeface="Noto Sans Symbols"/>
              <a:buChar char="⮚"/>
            </a:pPr>
            <a:r>
              <a:rPr lang="en-US" sz="1387">
                <a:latin typeface="Arial"/>
                <a:ea typeface="Arial"/>
                <a:cs typeface="Arial"/>
                <a:sym typeface="Arial"/>
              </a:rPr>
              <a:t>Then choose the role they will be in/add more roles if that person has multiple roles, Then click </a:t>
            </a:r>
            <a:r>
              <a:rPr lang="en-US" sz="1387" b="1">
                <a:latin typeface="Arial"/>
                <a:ea typeface="Arial"/>
                <a:cs typeface="Arial"/>
                <a:sym typeface="Arial"/>
              </a:rPr>
              <a:t>SAVE</a:t>
            </a:r>
            <a:endParaRPr sz="2960"/>
          </a:p>
          <a:p>
            <a:pPr marL="342900" lvl="0" indent="-292100" algn="l" rtl="0">
              <a:lnSpc>
                <a:spcPct val="70000"/>
              </a:lnSpc>
              <a:spcBef>
                <a:spcPts val="160"/>
              </a:spcBef>
              <a:spcAft>
                <a:spcPts val="0"/>
              </a:spcAft>
              <a:buClr>
                <a:schemeClr val="dk1"/>
              </a:buClr>
              <a:buSzPts val="800"/>
              <a:buNone/>
            </a:pPr>
            <a:endParaRPr sz="740"/>
          </a:p>
          <a:p>
            <a:pPr marL="342900" lvl="0" indent="-292100" algn="l" rtl="0">
              <a:lnSpc>
                <a:spcPct val="70000"/>
              </a:lnSpc>
              <a:spcBef>
                <a:spcPts val="160"/>
              </a:spcBef>
              <a:spcAft>
                <a:spcPts val="0"/>
              </a:spcAft>
              <a:buClr>
                <a:schemeClr val="dk1"/>
              </a:buClr>
              <a:buSzPts val="800"/>
              <a:buNone/>
            </a:pPr>
            <a:endParaRPr sz="740"/>
          </a:p>
        </p:txBody>
      </p:sp>
      <p:pic>
        <p:nvPicPr>
          <p:cNvPr id="931" name="Google Shape;931;p78"/>
          <p:cNvPicPr preferRelativeResize="0"/>
          <p:nvPr/>
        </p:nvPicPr>
        <p:blipFill rotWithShape="1">
          <a:blip r:embed="rId5">
            <a:alphaModFix/>
          </a:blip>
          <a:srcRect/>
          <a:stretch/>
        </p:blipFill>
        <p:spPr>
          <a:xfrm>
            <a:off x="4539992" y="2658247"/>
            <a:ext cx="7061242" cy="1733214"/>
          </a:xfrm>
          <a:prstGeom prst="rect">
            <a:avLst/>
          </a:prstGeom>
          <a:noFill/>
          <a:ln w="9525" cap="flat" cmpd="sng">
            <a:solidFill>
              <a:schemeClr val="dk2"/>
            </a:solidFill>
            <a:prstDash val="solid"/>
            <a:round/>
            <a:headEnd type="none" w="sm" len="sm"/>
            <a:tailEnd type="none" w="sm" len="sm"/>
          </a:ln>
        </p:spPr>
      </p:pic>
      <p:pic>
        <p:nvPicPr>
          <p:cNvPr id="932" name="Google Shape;932;p78"/>
          <p:cNvPicPr preferRelativeResize="0"/>
          <p:nvPr/>
        </p:nvPicPr>
        <p:blipFill rotWithShape="1">
          <a:blip r:embed="rId6">
            <a:alphaModFix/>
          </a:blip>
          <a:srcRect/>
          <a:stretch/>
        </p:blipFill>
        <p:spPr>
          <a:xfrm>
            <a:off x="3919448" y="4495558"/>
            <a:ext cx="5423732" cy="2397095"/>
          </a:xfrm>
          <a:prstGeom prst="rect">
            <a:avLst/>
          </a:prstGeom>
          <a:noFill/>
          <a:ln w="9525" cap="flat" cmpd="sng">
            <a:solidFill>
              <a:schemeClr val="dk2"/>
            </a:solidFill>
            <a:prstDash val="solid"/>
            <a:round/>
            <a:headEnd type="none" w="sm" len="sm"/>
            <a:tailEnd type="none" w="sm" len="sm"/>
          </a:ln>
        </p:spPr>
      </p:pic>
      <p:pic>
        <p:nvPicPr>
          <p:cNvPr id="933" name="Google Shape;933;p78"/>
          <p:cNvPicPr preferRelativeResize="0"/>
          <p:nvPr/>
        </p:nvPicPr>
        <p:blipFill rotWithShape="1">
          <a:blip r:embed="rId7">
            <a:alphaModFix/>
          </a:blip>
          <a:srcRect/>
          <a:stretch/>
        </p:blipFill>
        <p:spPr>
          <a:xfrm>
            <a:off x="7650183" y="730863"/>
            <a:ext cx="4417246" cy="16460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8"/>
                                        </p:tgtEl>
                                        <p:attrNameLst>
                                          <p:attrName>style.visibility</p:attrName>
                                        </p:attrNameLst>
                                      </p:cBhvr>
                                      <p:to>
                                        <p:strVal val="visible"/>
                                      </p:to>
                                    </p:set>
                                    <p:animEffect transition="in" filter="fade">
                                      <p:cBhvr>
                                        <p:cTn id="7" dur="500"/>
                                        <p:tgtEl>
                                          <p:spTgt spid="9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1"/>
                                        </p:tgtEl>
                                        <p:attrNameLst>
                                          <p:attrName>style.visibility</p:attrName>
                                        </p:attrNameLst>
                                      </p:cBhvr>
                                      <p:to>
                                        <p:strVal val="visible"/>
                                      </p:to>
                                    </p:set>
                                    <p:animEffect transition="in" filter="fade">
                                      <p:cBhvr>
                                        <p:cTn id="12" dur="500"/>
                                        <p:tgtEl>
                                          <p:spTgt spid="9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2"/>
                                        </p:tgtEl>
                                        <p:attrNameLst>
                                          <p:attrName>style.visibility</p:attrName>
                                        </p:attrNameLst>
                                      </p:cBhvr>
                                      <p:to>
                                        <p:strVal val="visible"/>
                                      </p:to>
                                    </p:set>
                                    <p:animEffect transition="in" filter="fade">
                                      <p:cBhvr>
                                        <p:cTn id="17" dur="500"/>
                                        <p:tgtEl>
                                          <p:spTgt spid="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2"/>
          <p:cNvSpPr txBox="1">
            <a:spLocks noGrp="1"/>
          </p:cNvSpPr>
          <p:nvPr>
            <p:ph type="title"/>
          </p:nvPr>
        </p:nvSpPr>
        <p:spPr>
          <a:xfrm>
            <a:off x="1979612" y="31811"/>
            <a:ext cx="8229600" cy="758296"/>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008BA9"/>
              </a:buClr>
              <a:buSzPts val="1400"/>
              <a:buFont typeface="Arial"/>
              <a:buNone/>
            </a:pPr>
            <a:r>
              <a:rPr lang="en-US" b="1">
                <a:solidFill>
                  <a:srgbClr val="674EA7"/>
                </a:solidFill>
              </a:rPr>
              <a:t>TA: Dual Authentication</a:t>
            </a:r>
            <a:endParaRPr>
              <a:solidFill>
                <a:srgbClr val="674EA7"/>
              </a:solidFill>
            </a:endParaRPr>
          </a:p>
        </p:txBody>
      </p:sp>
      <p:sp>
        <p:nvSpPr>
          <p:cNvPr id="940" name="Google Shape;940;p2"/>
          <p:cNvSpPr txBox="1">
            <a:spLocks noGrp="1"/>
          </p:cNvSpPr>
          <p:nvPr>
            <p:ph type="body" idx="1"/>
          </p:nvPr>
        </p:nvSpPr>
        <p:spPr>
          <a:xfrm>
            <a:off x="1759479" y="624478"/>
            <a:ext cx="8712200" cy="5420723"/>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000"/>
              <a:buNone/>
            </a:pPr>
            <a:r>
              <a:rPr lang="en-US" sz="2000"/>
              <a:t>The security of online systems, including Cambium systems, is a growing concern worldwide. As a result, CAI has implemented dual authentication when users login into any of the password protected applications from a “new computer” for the first time. This includes the TA live site.</a:t>
            </a:r>
            <a:endParaRPr/>
          </a:p>
          <a:p>
            <a:pPr marL="0" lvl="0" indent="0" algn="l" rtl="0">
              <a:lnSpc>
                <a:spcPct val="90000"/>
              </a:lnSpc>
              <a:spcBef>
                <a:spcPts val="0"/>
              </a:spcBef>
              <a:spcAft>
                <a:spcPts val="0"/>
              </a:spcAft>
              <a:buSzPts val="1200"/>
              <a:buNone/>
            </a:pPr>
            <a:endParaRPr sz="1200"/>
          </a:p>
          <a:p>
            <a:pPr marL="0" lvl="0" indent="0" algn="l" rtl="0">
              <a:lnSpc>
                <a:spcPct val="90000"/>
              </a:lnSpc>
              <a:spcBef>
                <a:spcPts val="0"/>
              </a:spcBef>
              <a:spcAft>
                <a:spcPts val="0"/>
              </a:spcAft>
              <a:buSzPts val="2000"/>
              <a:buNone/>
            </a:pPr>
            <a:r>
              <a:rPr lang="en-US" sz="2000"/>
              <a:t>A “new computer” is :</a:t>
            </a:r>
            <a:endParaRPr/>
          </a:p>
          <a:p>
            <a:pPr marL="685800" lvl="1" indent="-285750" algn="l" rtl="0">
              <a:lnSpc>
                <a:spcPct val="90000"/>
              </a:lnSpc>
              <a:spcBef>
                <a:spcPts val="0"/>
              </a:spcBef>
              <a:spcAft>
                <a:spcPts val="0"/>
              </a:spcAft>
              <a:buSzPts val="1600"/>
              <a:buChar char="–"/>
            </a:pPr>
            <a:r>
              <a:rPr lang="en-US" sz="1600"/>
              <a:t>a computer that they have not used to log into one or more CAI system in the past; or,</a:t>
            </a:r>
            <a:endParaRPr/>
          </a:p>
          <a:p>
            <a:pPr marL="685800" lvl="1" indent="-285750" algn="l" rtl="0">
              <a:lnSpc>
                <a:spcPct val="90000"/>
              </a:lnSpc>
              <a:spcBef>
                <a:spcPts val="0"/>
              </a:spcBef>
              <a:spcAft>
                <a:spcPts val="0"/>
              </a:spcAft>
              <a:buSzPts val="1600"/>
              <a:buChar char="–"/>
            </a:pPr>
            <a:r>
              <a:rPr lang="en-US" sz="1600"/>
              <a:t>a computer they they have used in the past but has had the history or cache cleared since they last logged in.</a:t>
            </a:r>
            <a:endParaRPr/>
          </a:p>
          <a:p>
            <a:pPr marL="400050" lvl="1" indent="0" algn="l" rtl="0">
              <a:lnSpc>
                <a:spcPct val="90000"/>
              </a:lnSpc>
              <a:spcBef>
                <a:spcPts val="0"/>
              </a:spcBef>
              <a:spcAft>
                <a:spcPts val="0"/>
              </a:spcAft>
              <a:buSzPts val="1200"/>
              <a:buNone/>
            </a:pPr>
            <a:endParaRPr sz="1200"/>
          </a:p>
          <a:p>
            <a:pPr marL="0" lvl="0" indent="0" algn="l" rtl="0">
              <a:lnSpc>
                <a:spcPct val="90000"/>
              </a:lnSpc>
              <a:spcBef>
                <a:spcPts val="0"/>
              </a:spcBef>
              <a:spcAft>
                <a:spcPts val="0"/>
              </a:spcAft>
              <a:buSzPts val="2000"/>
              <a:buNone/>
            </a:pPr>
            <a:r>
              <a:rPr lang="en-US" sz="2000"/>
              <a:t>Dual authentication means that when a user logs in to a new computer, the user will be receive an access code via the email associated with their TIDE account and will need to enter that code on the Login Screen to complete log in.   </a:t>
            </a:r>
            <a:endParaRPr/>
          </a:p>
          <a:p>
            <a:pPr marL="0" lvl="0" indent="0" algn="l" rtl="0">
              <a:lnSpc>
                <a:spcPct val="90000"/>
              </a:lnSpc>
              <a:spcBef>
                <a:spcPts val="0"/>
              </a:spcBef>
              <a:spcAft>
                <a:spcPts val="0"/>
              </a:spcAft>
              <a:buSzPts val="1200"/>
              <a:buNone/>
            </a:pPr>
            <a:endParaRPr sz="1200"/>
          </a:p>
          <a:p>
            <a:pPr marL="627063" lvl="0" indent="0" algn="l" rtl="0">
              <a:lnSpc>
                <a:spcPct val="90000"/>
              </a:lnSpc>
              <a:spcBef>
                <a:spcPts val="0"/>
              </a:spcBef>
              <a:spcAft>
                <a:spcPts val="0"/>
              </a:spcAft>
              <a:buSzPts val="2000"/>
              <a:buNone/>
            </a:pPr>
            <a:r>
              <a:rPr lang="en-US" sz="2000"/>
              <a:t>Implications:  If TAs are using a “new computer” they will need access to their email while signing in. The message with the code may take several minutes to arrive. So TAs should either start their sign-in process 15 minutes before student arrive </a:t>
            </a:r>
            <a:r>
              <a:rPr lang="en-US" sz="2000" b="1"/>
              <a:t>OR</a:t>
            </a:r>
            <a:r>
              <a:rPr lang="en-US" sz="2000"/>
              <a:t> sign in “for the first time” the afternoon before then log out and sign-in again right before the test session.</a:t>
            </a:r>
            <a:endParaRPr/>
          </a:p>
        </p:txBody>
      </p:sp>
      <p:pic>
        <p:nvPicPr>
          <p:cNvPr id="941" name="Google Shape;941;p2"/>
          <p:cNvPicPr preferRelativeResize="0"/>
          <p:nvPr/>
        </p:nvPicPr>
        <p:blipFill rotWithShape="1">
          <a:blip r:embed="rId3">
            <a:alphaModFix/>
          </a:blip>
          <a:srcRect/>
          <a:stretch/>
        </p:blipFill>
        <p:spPr>
          <a:xfrm rot="1073540">
            <a:off x="10794262" y="534063"/>
            <a:ext cx="929412" cy="813236"/>
          </a:xfrm>
          <a:prstGeom prst="rect">
            <a:avLst/>
          </a:prstGeom>
          <a:noFill/>
          <a:ln>
            <a:noFill/>
          </a:ln>
        </p:spPr>
      </p:pic>
      <p:cxnSp>
        <p:nvCxnSpPr>
          <p:cNvPr id="942" name="Google Shape;942;p2"/>
          <p:cNvCxnSpPr/>
          <p:nvPr/>
        </p:nvCxnSpPr>
        <p:spPr>
          <a:xfrm rot="10800000" flipH="1">
            <a:off x="1920346" y="4277984"/>
            <a:ext cx="8348133" cy="8466"/>
          </a:xfrm>
          <a:prstGeom prst="straightConnector1">
            <a:avLst/>
          </a:prstGeom>
          <a:noFill/>
          <a:ln w="25400" cap="flat" cmpd="sng">
            <a:solidFill>
              <a:srgbClr val="FF5353"/>
            </a:solidFill>
            <a:prstDash val="solid"/>
            <a:round/>
            <a:headEnd type="none" w="sm" len="sm"/>
            <a:tailEnd type="none" w="sm" len="sm"/>
          </a:ln>
          <a:effectLst>
            <a:outerShdw blurRad="40000" dist="20000" dir="5400000" rotWithShape="0">
              <a:srgbClr val="000000">
                <a:alpha val="36470"/>
              </a:srgbClr>
            </a:outerShdw>
          </a:effectLst>
        </p:spPr>
      </p:cxnSp>
      <p:cxnSp>
        <p:nvCxnSpPr>
          <p:cNvPr id="943" name="Google Shape;943;p2"/>
          <p:cNvCxnSpPr/>
          <p:nvPr/>
        </p:nvCxnSpPr>
        <p:spPr>
          <a:xfrm rot="10800000" flipH="1">
            <a:off x="1920346" y="5952067"/>
            <a:ext cx="8348133" cy="8466"/>
          </a:xfrm>
          <a:prstGeom prst="straightConnector1">
            <a:avLst/>
          </a:prstGeom>
          <a:noFill/>
          <a:ln w="25400" cap="flat" cmpd="sng">
            <a:solidFill>
              <a:srgbClr val="FF5353"/>
            </a:solidFill>
            <a:prstDash val="solid"/>
            <a:round/>
            <a:headEnd type="none" w="sm" len="sm"/>
            <a:tailEnd type="none" w="sm" len="sm"/>
          </a:ln>
          <a:effectLst>
            <a:outerShdw blurRad="40000" dist="20000" dir="5400000" rotWithShape="0">
              <a:srgbClr val="000000">
                <a:alpha val="36470"/>
              </a:srgbClr>
            </a:outerShdw>
          </a:effectLst>
        </p:spPr>
      </p:cxnSp>
      <p:pic>
        <p:nvPicPr>
          <p:cNvPr id="944" name="Google Shape;944;p2"/>
          <p:cNvPicPr preferRelativeResize="0"/>
          <p:nvPr/>
        </p:nvPicPr>
        <p:blipFill rotWithShape="1">
          <a:blip r:embed="rId4">
            <a:alphaModFix/>
          </a:blip>
          <a:srcRect/>
          <a:stretch/>
        </p:blipFill>
        <p:spPr>
          <a:xfrm>
            <a:off x="1534971" y="4734025"/>
            <a:ext cx="889282" cy="77893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9"/>
          <p:cNvSpPr txBox="1">
            <a:spLocks noGrp="1"/>
          </p:cNvSpPr>
          <p:nvPr>
            <p:ph type="title"/>
          </p:nvPr>
        </p:nvSpPr>
        <p:spPr>
          <a:xfrm>
            <a:off x="1632008" y="182041"/>
            <a:ext cx="8629959" cy="70417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rPr>
              <a:t>Identifying and Certifying TAs</a:t>
            </a:r>
            <a:endParaRPr>
              <a:solidFill>
                <a:srgbClr val="674EA7"/>
              </a:solidFill>
            </a:endParaRPr>
          </a:p>
        </p:txBody>
      </p:sp>
      <p:sp>
        <p:nvSpPr>
          <p:cNvPr id="950" name="Google Shape;950;p79"/>
          <p:cNvSpPr txBox="1">
            <a:spLocks noGrp="1"/>
          </p:cNvSpPr>
          <p:nvPr>
            <p:ph type="body" idx="1"/>
          </p:nvPr>
        </p:nvSpPr>
        <p:spPr>
          <a:xfrm>
            <a:off x="1632008" y="901230"/>
            <a:ext cx="6323335" cy="514690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TAs must be identified in TIDE. </a:t>
            </a:r>
            <a:endParaRPr/>
          </a:p>
          <a:p>
            <a:pPr marL="742950" lvl="1" indent="-285750" algn="l" rtl="0">
              <a:lnSpc>
                <a:spcPct val="90000"/>
              </a:lnSpc>
              <a:spcBef>
                <a:spcPts val="400"/>
              </a:spcBef>
              <a:spcAft>
                <a:spcPts val="0"/>
              </a:spcAft>
              <a:buClr>
                <a:schemeClr val="dk1"/>
              </a:buClr>
              <a:buSzPts val="2000"/>
              <a:buChar char="–"/>
            </a:pPr>
            <a:r>
              <a:rPr lang="en-US" sz="2000"/>
              <a:t>Checking to see your current cadre of TAs</a:t>
            </a:r>
            <a:endParaRPr/>
          </a:p>
          <a:p>
            <a:pPr marL="742950" lvl="1" indent="-285750" algn="l" rtl="0">
              <a:lnSpc>
                <a:spcPct val="90000"/>
              </a:lnSpc>
              <a:spcBef>
                <a:spcPts val="400"/>
              </a:spcBef>
              <a:spcAft>
                <a:spcPts val="0"/>
              </a:spcAft>
              <a:buClr>
                <a:schemeClr val="dk1"/>
              </a:buClr>
              <a:buSzPts val="2000"/>
              <a:buChar char="–"/>
            </a:pPr>
            <a:r>
              <a:rPr lang="en-US" sz="2000"/>
              <a:t>Adding new TAs</a:t>
            </a:r>
            <a:endParaRPr/>
          </a:p>
          <a:p>
            <a:pPr marL="457200" lvl="1" indent="0" algn="l" rtl="0">
              <a:lnSpc>
                <a:spcPct val="90000"/>
              </a:lnSpc>
              <a:spcBef>
                <a:spcPts val="400"/>
              </a:spcBef>
              <a:spcAft>
                <a:spcPts val="0"/>
              </a:spcAft>
              <a:buClr>
                <a:schemeClr val="dk1"/>
              </a:buClr>
              <a:buSzPts val="2000"/>
              <a:buNone/>
            </a:pPr>
            <a:endParaRPr sz="2000"/>
          </a:p>
          <a:p>
            <a:pPr marL="457200" lvl="1" indent="0" algn="l" rtl="0">
              <a:lnSpc>
                <a:spcPct val="90000"/>
              </a:lnSpc>
              <a:spcBef>
                <a:spcPts val="400"/>
              </a:spcBef>
              <a:spcAft>
                <a:spcPts val="0"/>
              </a:spcAft>
              <a:buClr>
                <a:schemeClr val="dk1"/>
              </a:buClr>
              <a:buSzPts val="2000"/>
              <a:buNone/>
            </a:pPr>
            <a:endParaRPr sz="2000"/>
          </a:p>
          <a:p>
            <a:pPr marL="742950" lvl="1" indent="-158750" algn="l" rtl="0">
              <a:lnSpc>
                <a:spcPct val="90000"/>
              </a:lnSpc>
              <a:spcBef>
                <a:spcPts val="400"/>
              </a:spcBef>
              <a:spcAft>
                <a:spcPts val="0"/>
              </a:spcAft>
              <a:buClr>
                <a:schemeClr val="dk1"/>
              </a:buClr>
              <a:buSzPts val="2000"/>
              <a:buNone/>
            </a:pPr>
            <a:endParaRPr sz="2000"/>
          </a:p>
          <a:p>
            <a:pPr marL="742950" lvl="1" indent="-158750" algn="l" rtl="0">
              <a:lnSpc>
                <a:spcPct val="90000"/>
              </a:lnSpc>
              <a:spcBef>
                <a:spcPts val="400"/>
              </a:spcBef>
              <a:spcAft>
                <a:spcPts val="0"/>
              </a:spcAft>
              <a:buClr>
                <a:schemeClr val="dk1"/>
              </a:buClr>
              <a:buSzPts val="2000"/>
              <a:buNone/>
            </a:pPr>
            <a:endParaRPr sz="2000"/>
          </a:p>
          <a:p>
            <a:pPr marL="742950" lvl="1" indent="-158750" algn="l" rtl="0">
              <a:lnSpc>
                <a:spcPct val="90000"/>
              </a:lnSpc>
              <a:spcBef>
                <a:spcPts val="400"/>
              </a:spcBef>
              <a:spcAft>
                <a:spcPts val="0"/>
              </a:spcAft>
              <a:buClr>
                <a:schemeClr val="dk1"/>
              </a:buClr>
              <a:buSzPts val="2000"/>
              <a:buNone/>
            </a:pPr>
            <a:endParaRPr sz="2000"/>
          </a:p>
          <a:p>
            <a:pPr marL="742950" lvl="1" indent="-158750" algn="l" rtl="0">
              <a:lnSpc>
                <a:spcPct val="90000"/>
              </a:lnSpc>
              <a:spcBef>
                <a:spcPts val="400"/>
              </a:spcBef>
              <a:spcAft>
                <a:spcPts val="0"/>
              </a:spcAft>
              <a:buClr>
                <a:schemeClr val="dk1"/>
              </a:buClr>
              <a:buSzPts val="2000"/>
              <a:buNone/>
            </a:pPr>
            <a:endParaRPr sz="2000"/>
          </a:p>
          <a:p>
            <a:pPr marL="742950" lvl="1" indent="-158750" algn="l" rtl="0">
              <a:lnSpc>
                <a:spcPct val="90000"/>
              </a:lnSpc>
              <a:spcBef>
                <a:spcPts val="400"/>
              </a:spcBef>
              <a:spcAft>
                <a:spcPts val="0"/>
              </a:spcAft>
              <a:buClr>
                <a:schemeClr val="dk1"/>
              </a:buClr>
              <a:buSzPts val="2000"/>
              <a:buNone/>
            </a:pPr>
            <a:endParaRPr sz="2000"/>
          </a:p>
          <a:p>
            <a:pPr marL="742950" lvl="1" indent="-158750" algn="l" rtl="0">
              <a:lnSpc>
                <a:spcPct val="90000"/>
              </a:lnSpc>
              <a:spcBef>
                <a:spcPts val="400"/>
              </a:spcBef>
              <a:spcAft>
                <a:spcPts val="0"/>
              </a:spcAft>
              <a:buClr>
                <a:schemeClr val="dk1"/>
              </a:buClr>
              <a:buSzPts val="2000"/>
              <a:buNone/>
            </a:pPr>
            <a:endParaRPr sz="2000"/>
          </a:p>
          <a:p>
            <a:pPr marL="742950" lvl="1" indent="-15875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TA Certification</a:t>
            </a:r>
            <a:endParaRPr/>
          </a:p>
          <a:p>
            <a:pPr marL="742950" lvl="1" indent="-285750" algn="l" rtl="0">
              <a:lnSpc>
                <a:spcPct val="90000"/>
              </a:lnSpc>
              <a:spcBef>
                <a:spcPts val="400"/>
              </a:spcBef>
              <a:spcAft>
                <a:spcPts val="0"/>
              </a:spcAft>
              <a:buClr>
                <a:schemeClr val="dk1"/>
              </a:buClr>
              <a:buSzPts val="2000"/>
              <a:buChar char="–"/>
            </a:pPr>
            <a:r>
              <a:rPr lang="en-US" sz="2000"/>
              <a:t>The certification course</a:t>
            </a:r>
            <a:endParaRPr/>
          </a:p>
          <a:p>
            <a:pPr marL="742950" lvl="1" indent="-285750" algn="l" rtl="0">
              <a:lnSpc>
                <a:spcPct val="90000"/>
              </a:lnSpc>
              <a:spcBef>
                <a:spcPts val="400"/>
              </a:spcBef>
              <a:spcAft>
                <a:spcPts val="0"/>
              </a:spcAft>
              <a:buClr>
                <a:schemeClr val="dk1"/>
              </a:buClr>
              <a:buSzPts val="2000"/>
              <a:buChar char="–"/>
            </a:pPr>
            <a:r>
              <a:rPr lang="en-US" sz="2000"/>
              <a:t>Checking to see who has successfully 		completed the TA certification course.</a:t>
            </a:r>
            <a:endParaRPr/>
          </a:p>
          <a:p>
            <a:pPr marL="742950" lvl="1" indent="-158750" algn="l" rtl="0">
              <a:lnSpc>
                <a:spcPct val="90000"/>
              </a:lnSpc>
              <a:spcBef>
                <a:spcPts val="400"/>
              </a:spcBef>
              <a:spcAft>
                <a:spcPts val="0"/>
              </a:spcAft>
              <a:buClr>
                <a:schemeClr val="dk1"/>
              </a:buClr>
              <a:buSzPts val="2000"/>
              <a:buNone/>
            </a:pPr>
            <a:endParaRPr sz="2000"/>
          </a:p>
        </p:txBody>
      </p:sp>
      <p:grpSp>
        <p:nvGrpSpPr>
          <p:cNvPr id="951" name="Google Shape;951;p79"/>
          <p:cNvGrpSpPr/>
          <p:nvPr/>
        </p:nvGrpSpPr>
        <p:grpSpPr>
          <a:xfrm>
            <a:off x="1522412" y="2028092"/>
            <a:ext cx="9144000" cy="3364040"/>
            <a:chOff x="1522412" y="2028092"/>
            <a:chExt cx="9144000" cy="3364040"/>
          </a:xfrm>
        </p:grpSpPr>
        <p:pic>
          <p:nvPicPr>
            <p:cNvPr id="952" name="Google Shape;952;p79"/>
            <p:cNvPicPr preferRelativeResize="0"/>
            <p:nvPr/>
          </p:nvPicPr>
          <p:blipFill rotWithShape="1">
            <a:blip r:embed="rId3">
              <a:alphaModFix/>
            </a:blip>
            <a:srcRect/>
            <a:stretch/>
          </p:blipFill>
          <p:spPr>
            <a:xfrm>
              <a:off x="3047062" y="2054586"/>
              <a:ext cx="2188026" cy="1224641"/>
            </a:xfrm>
            <a:prstGeom prst="rect">
              <a:avLst/>
            </a:prstGeom>
            <a:noFill/>
            <a:ln>
              <a:noFill/>
            </a:ln>
          </p:spPr>
        </p:pic>
        <p:pic>
          <p:nvPicPr>
            <p:cNvPr id="953" name="Google Shape;953;p79"/>
            <p:cNvPicPr preferRelativeResize="0"/>
            <p:nvPr/>
          </p:nvPicPr>
          <p:blipFill rotWithShape="1">
            <a:blip r:embed="rId4">
              <a:alphaModFix/>
            </a:blip>
            <a:srcRect/>
            <a:stretch/>
          </p:blipFill>
          <p:spPr>
            <a:xfrm>
              <a:off x="6123122" y="2028092"/>
              <a:ext cx="2847619" cy="1219048"/>
            </a:xfrm>
            <a:prstGeom prst="rect">
              <a:avLst/>
            </a:prstGeom>
            <a:noFill/>
            <a:ln>
              <a:noFill/>
            </a:ln>
          </p:spPr>
        </p:pic>
        <p:grpSp>
          <p:nvGrpSpPr>
            <p:cNvPr id="954" name="Google Shape;954;p79"/>
            <p:cNvGrpSpPr/>
            <p:nvPr/>
          </p:nvGrpSpPr>
          <p:grpSpPr>
            <a:xfrm>
              <a:off x="1522412" y="3357081"/>
              <a:ext cx="9144000" cy="2035051"/>
              <a:chOff x="1522412" y="3357081"/>
              <a:chExt cx="9144000" cy="2035051"/>
            </a:xfrm>
          </p:grpSpPr>
          <p:pic>
            <p:nvPicPr>
              <p:cNvPr id="955" name="Google Shape;955;p79"/>
              <p:cNvPicPr preferRelativeResize="0"/>
              <p:nvPr/>
            </p:nvPicPr>
            <p:blipFill rotWithShape="1">
              <a:blip r:embed="rId5">
                <a:alphaModFix/>
              </a:blip>
              <a:srcRect/>
              <a:stretch/>
            </p:blipFill>
            <p:spPr>
              <a:xfrm>
                <a:off x="1522412" y="3357081"/>
                <a:ext cx="9144000" cy="1200778"/>
              </a:xfrm>
              <a:prstGeom prst="rect">
                <a:avLst/>
              </a:prstGeom>
              <a:noFill/>
              <a:ln>
                <a:noFill/>
              </a:ln>
            </p:spPr>
          </p:pic>
          <p:cxnSp>
            <p:nvCxnSpPr>
              <p:cNvPr id="956" name="Google Shape;956;p79"/>
              <p:cNvCxnSpPr/>
              <p:nvPr/>
            </p:nvCxnSpPr>
            <p:spPr>
              <a:xfrm rot="10800000" flipH="1">
                <a:off x="6372520" y="4557859"/>
                <a:ext cx="914400" cy="834273"/>
              </a:xfrm>
              <a:prstGeom prst="straightConnector1">
                <a:avLst/>
              </a:prstGeom>
              <a:noFill/>
              <a:ln w="38100" cap="flat" cmpd="sng">
                <a:solidFill>
                  <a:srgbClr val="FF0000"/>
                </a:solidFill>
                <a:prstDash val="solid"/>
                <a:round/>
                <a:headEnd type="none" w="sm" len="sm"/>
                <a:tailEnd type="triangle" w="med" len="med"/>
              </a:ln>
            </p:spPr>
          </p:cxn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p:nvPr/>
        </p:nvSpPr>
        <p:spPr>
          <a:xfrm>
            <a:off x="1402200" y="211775"/>
            <a:ext cx="105462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674EA7"/>
                </a:solidFill>
                <a:latin typeface="Calibri"/>
                <a:ea typeface="Calibri"/>
                <a:cs typeface="Calibri"/>
                <a:sym typeface="Calibri"/>
              </a:rPr>
              <a:t>The Assessments: An Overview</a:t>
            </a:r>
            <a:endParaRPr sz="5400" b="1" i="0" u="none" strike="noStrike" cap="none">
              <a:solidFill>
                <a:srgbClr val="674EA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400"/>
              <a:buFont typeface="Arial"/>
              <a:buNone/>
            </a:pPr>
            <a:endParaRPr sz="5400" b="1">
              <a:solidFill>
                <a:srgbClr val="674EA7"/>
              </a:solidFill>
              <a:latin typeface="Calibri"/>
              <a:ea typeface="Calibri"/>
              <a:cs typeface="Calibri"/>
              <a:sym typeface="Calibri"/>
            </a:endParaRPr>
          </a:p>
        </p:txBody>
      </p:sp>
      <p:pic>
        <p:nvPicPr>
          <p:cNvPr id="202" name="Google Shape;202;p8"/>
          <p:cNvPicPr preferRelativeResize="0"/>
          <p:nvPr/>
        </p:nvPicPr>
        <p:blipFill rotWithShape="1">
          <a:blip r:embed="rId3">
            <a:alphaModFix/>
          </a:blip>
          <a:srcRect/>
          <a:stretch/>
        </p:blipFill>
        <p:spPr>
          <a:xfrm rot="-694013">
            <a:off x="6793438" y="4936262"/>
            <a:ext cx="2240280" cy="1040130"/>
          </a:xfrm>
          <a:prstGeom prst="rect">
            <a:avLst/>
          </a:prstGeom>
          <a:noFill/>
          <a:ln w="9525" cap="flat" cmpd="sng">
            <a:solidFill>
              <a:srgbClr val="E36C09"/>
            </a:solidFill>
            <a:prstDash val="solid"/>
            <a:round/>
            <a:headEnd type="none" w="sm" len="sm"/>
            <a:tailEnd type="none" w="sm" len="sm"/>
          </a:ln>
        </p:spPr>
      </p:pic>
      <p:pic>
        <p:nvPicPr>
          <p:cNvPr id="203" name="Google Shape;203;p8"/>
          <p:cNvPicPr preferRelativeResize="0"/>
          <p:nvPr/>
        </p:nvPicPr>
        <p:blipFill rotWithShape="1">
          <a:blip r:embed="rId4">
            <a:alphaModFix/>
          </a:blip>
          <a:srcRect/>
          <a:stretch/>
        </p:blipFill>
        <p:spPr>
          <a:xfrm rot="1550456">
            <a:off x="4838667" y="3857085"/>
            <a:ext cx="1622097" cy="979682"/>
          </a:xfrm>
          <a:prstGeom prst="rect">
            <a:avLst/>
          </a:prstGeom>
          <a:noFill/>
          <a:ln w="9525" cap="flat" cmpd="sng">
            <a:solidFill>
              <a:srgbClr val="17365D"/>
            </a:solidFill>
            <a:prstDash val="solid"/>
            <a:round/>
            <a:headEnd type="none" w="sm" len="sm"/>
            <a:tailEnd type="none" w="sm" len="sm"/>
          </a:ln>
        </p:spPr>
      </p:pic>
      <p:sp>
        <p:nvSpPr>
          <p:cNvPr id="204" name="Google Shape;204;p8"/>
          <p:cNvSpPr/>
          <p:nvPr/>
        </p:nvSpPr>
        <p:spPr>
          <a:xfrm>
            <a:off x="6448490" y="5695155"/>
            <a:ext cx="263400" cy="265800"/>
          </a:xfrm>
          <a:prstGeom prst="star5">
            <a:avLst>
              <a:gd name="adj" fmla="val 19098"/>
              <a:gd name="hf" fmla="val 105146"/>
              <a:gd name="vf" fmla="val 110557"/>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00"/>
              </a:solidFill>
              <a:latin typeface="Calibri"/>
              <a:ea typeface="Calibri"/>
              <a:cs typeface="Calibri"/>
              <a:sym typeface="Calibri"/>
            </a:endParaRPr>
          </a:p>
        </p:txBody>
      </p:sp>
      <p:pic>
        <p:nvPicPr>
          <p:cNvPr id="205" name="Google Shape;205;p8"/>
          <p:cNvPicPr preferRelativeResize="0"/>
          <p:nvPr/>
        </p:nvPicPr>
        <p:blipFill rotWithShape="1">
          <a:blip r:embed="rId5">
            <a:alphaModFix/>
          </a:blip>
          <a:srcRect/>
          <a:stretch/>
        </p:blipFill>
        <p:spPr>
          <a:xfrm>
            <a:off x="5345372" y="2153165"/>
            <a:ext cx="2663527" cy="845533"/>
          </a:xfrm>
          <a:prstGeom prst="rect">
            <a:avLst/>
          </a:prstGeom>
          <a:noFill/>
          <a:ln w="9525" cap="flat" cmpd="sng">
            <a:solidFill>
              <a:srgbClr val="A5A5A5"/>
            </a:solidFill>
            <a:prstDash val="solid"/>
            <a:round/>
            <a:headEnd type="none" w="sm" len="sm"/>
            <a:tailEnd type="none" w="sm" len="sm"/>
          </a:ln>
        </p:spPr>
      </p:pic>
      <p:sp>
        <p:nvSpPr>
          <p:cNvPr id="206" name="Google Shape;206;p8"/>
          <p:cNvSpPr/>
          <p:nvPr/>
        </p:nvSpPr>
        <p:spPr>
          <a:xfrm>
            <a:off x="4973295" y="2383986"/>
            <a:ext cx="263400" cy="265800"/>
          </a:xfrm>
          <a:prstGeom prst="star5">
            <a:avLst>
              <a:gd name="adj" fmla="val 19098"/>
              <a:gd name="hf" fmla="val 105146"/>
              <a:gd name="vf" fmla="val 110557"/>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00"/>
              </a:solidFill>
              <a:latin typeface="Calibri"/>
              <a:ea typeface="Calibri"/>
              <a:cs typeface="Calibri"/>
              <a:sym typeface="Calibri"/>
            </a:endParaRPr>
          </a:p>
        </p:txBody>
      </p:sp>
      <p:pic>
        <p:nvPicPr>
          <p:cNvPr id="207" name="Google Shape;207;p8"/>
          <p:cNvPicPr preferRelativeResize="0"/>
          <p:nvPr/>
        </p:nvPicPr>
        <p:blipFill>
          <a:blip r:embed="rId6">
            <a:alphaModFix/>
          </a:blip>
          <a:stretch>
            <a:fillRect/>
          </a:stretch>
        </p:blipFill>
        <p:spPr>
          <a:xfrm rot="1003173">
            <a:off x="9197093" y="1522050"/>
            <a:ext cx="2113289" cy="3151049"/>
          </a:xfrm>
          <a:prstGeom prst="rect">
            <a:avLst/>
          </a:prstGeom>
          <a:noFill/>
          <a:ln>
            <a:noFill/>
          </a:ln>
        </p:spPr>
      </p:pic>
      <p:pic>
        <p:nvPicPr>
          <p:cNvPr id="208" name="Google Shape;208;p8"/>
          <p:cNvPicPr preferRelativeResize="0"/>
          <p:nvPr/>
        </p:nvPicPr>
        <p:blipFill>
          <a:blip r:embed="rId7">
            <a:alphaModFix/>
          </a:blip>
          <a:stretch>
            <a:fillRect/>
          </a:stretch>
        </p:blipFill>
        <p:spPr>
          <a:xfrm rot="-754369">
            <a:off x="1922975" y="1323737"/>
            <a:ext cx="2085975" cy="3209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81"/>
          <p:cNvSpPr txBox="1">
            <a:spLocks noGrp="1"/>
          </p:cNvSpPr>
          <p:nvPr>
            <p:ph type="title"/>
          </p:nvPr>
        </p:nvSpPr>
        <p:spPr>
          <a:xfrm>
            <a:off x="2383037" y="303013"/>
            <a:ext cx="8229600" cy="154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4000"/>
              <a:buFont typeface="Arial"/>
              <a:buNone/>
            </a:pPr>
            <a:r>
              <a:rPr lang="en-US" sz="4000" b="1">
                <a:solidFill>
                  <a:srgbClr val="674EA7"/>
                </a:solidFill>
              </a:rPr>
              <a:t>TIDE: Preparing for Testing</a:t>
            </a:r>
            <a:br>
              <a:rPr lang="en-US">
                <a:solidFill>
                  <a:srgbClr val="757575"/>
                </a:solidFill>
              </a:rPr>
            </a:br>
            <a:r>
              <a:rPr lang="en-US">
                <a:solidFill>
                  <a:srgbClr val="757575"/>
                </a:solidFill>
              </a:rPr>
              <a:t>Student Setting</a:t>
            </a:r>
            <a:endParaRPr/>
          </a:p>
        </p:txBody>
      </p:sp>
      <p:pic>
        <p:nvPicPr>
          <p:cNvPr id="963" name="Google Shape;963;p81"/>
          <p:cNvPicPr preferRelativeResize="0">
            <a:picLocks noGrp="1"/>
          </p:cNvPicPr>
          <p:nvPr>
            <p:ph type="body" idx="1"/>
          </p:nvPr>
        </p:nvPicPr>
        <p:blipFill rotWithShape="1">
          <a:blip r:embed="rId3">
            <a:alphaModFix/>
          </a:blip>
          <a:srcRect/>
          <a:stretch/>
        </p:blipFill>
        <p:spPr>
          <a:xfrm>
            <a:off x="5450386" y="2163711"/>
            <a:ext cx="2094900" cy="1780500"/>
          </a:xfrm>
          <a:prstGeom prst="rect">
            <a:avLst/>
          </a:prstGeom>
          <a:noFill/>
          <a:ln>
            <a:noFill/>
          </a:ln>
        </p:spPr>
      </p:pic>
      <p:pic>
        <p:nvPicPr>
          <p:cNvPr id="964" name="Google Shape;964;p81"/>
          <p:cNvPicPr preferRelativeResize="0"/>
          <p:nvPr/>
        </p:nvPicPr>
        <p:blipFill rotWithShape="1">
          <a:blip r:embed="rId4">
            <a:alphaModFix/>
          </a:blip>
          <a:srcRect/>
          <a:stretch/>
        </p:blipFill>
        <p:spPr>
          <a:xfrm>
            <a:off x="4526613" y="4591700"/>
            <a:ext cx="4033130" cy="6780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Google Shape;970;p82"/>
          <p:cNvPicPr preferRelativeResize="0"/>
          <p:nvPr/>
        </p:nvPicPr>
        <p:blipFill rotWithShape="1">
          <a:blip r:embed="rId3">
            <a:alphaModFix/>
          </a:blip>
          <a:srcRect/>
          <a:stretch/>
        </p:blipFill>
        <p:spPr>
          <a:xfrm>
            <a:off x="1633575" y="57427"/>
            <a:ext cx="2955422" cy="3103516"/>
          </a:xfrm>
          <a:prstGeom prst="rect">
            <a:avLst/>
          </a:prstGeom>
          <a:noFill/>
          <a:ln>
            <a:noFill/>
          </a:ln>
        </p:spPr>
      </p:pic>
      <p:sp>
        <p:nvSpPr>
          <p:cNvPr id="971" name="Google Shape;971;p82"/>
          <p:cNvSpPr txBox="1">
            <a:spLocks noGrp="1"/>
          </p:cNvSpPr>
          <p:nvPr>
            <p:ph type="title"/>
          </p:nvPr>
        </p:nvSpPr>
        <p:spPr>
          <a:xfrm>
            <a:off x="4860142" y="223025"/>
            <a:ext cx="5349070" cy="59520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rPr>
              <a:t>Student “Data” in TIDE</a:t>
            </a:r>
            <a:endParaRPr sz="3240">
              <a:solidFill>
                <a:srgbClr val="674EA7"/>
              </a:solidFill>
            </a:endParaRPr>
          </a:p>
        </p:txBody>
      </p:sp>
      <p:sp>
        <p:nvSpPr>
          <p:cNvPr id="972" name="Google Shape;972;p82"/>
          <p:cNvSpPr txBox="1">
            <a:spLocks noGrp="1"/>
          </p:cNvSpPr>
          <p:nvPr>
            <p:ph type="body" idx="1"/>
          </p:nvPr>
        </p:nvSpPr>
        <p:spPr>
          <a:xfrm>
            <a:off x="5012744" y="876802"/>
            <a:ext cx="5025018" cy="555330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850"/>
              <a:buChar char="•"/>
            </a:pPr>
            <a:r>
              <a:rPr lang="en-US" sz="1850"/>
              <a:t>Student Information </a:t>
            </a:r>
            <a:endParaRPr/>
          </a:p>
          <a:p>
            <a:pPr marL="742950" lvl="1" indent="-285750" algn="l" rtl="0">
              <a:lnSpc>
                <a:spcPct val="90000"/>
              </a:lnSpc>
              <a:spcBef>
                <a:spcPts val="296"/>
              </a:spcBef>
              <a:spcAft>
                <a:spcPts val="0"/>
              </a:spcAft>
              <a:buClr>
                <a:schemeClr val="dk1"/>
              </a:buClr>
              <a:buSzPts val="1480"/>
              <a:buFont typeface="Calibri"/>
              <a:buChar char="–"/>
            </a:pPr>
            <a:r>
              <a:rPr lang="en-US" sz="1480"/>
              <a:t>Demographic from Infinite Campus cannot be edited</a:t>
            </a:r>
            <a:endParaRPr/>
          </a:p>
          <a:p>
            <a:pPr marL="342900" lvl="0" indent="-342900" algn="l" rtl="0">
              <a:lnSpc>
                <a:spcPct val="90000"/>
              </a:lnSpc>
              <a:spcBef>
                <a:spcPts val="370"/>
              </a:spcBef>
              <a:spcAft>
                <a:spcPts val="0"/>
              </a:spcAft>
              <a:buClr>
                <a:schemeClr val="dk1"/>
              </a:buClr>
              <a:buSzPts val="1850"/>
              <a:buChar char="•"/>
            </a:pPr>
            <a:r>
              <a:rPr lang="en-US" sz="1850"/>
              <a:t>Test Eligibility </a:t>
            </a:r>
            <a:endParaRPr/>
          </a:p>
          <a:p>
            <a:pPr marL="742950" lvl="1" indent="-285750" algn="l" rtl="0">
              <a:lnSpc>
                <a:spcPct val="90000"/>
              </a:lnSpc>
              <a:spcBef>
                <a:spcPts val="296"/>
              </a:spcBef>
              <a:spcAft>
                <a:spcPts val="0"/>
              </a:spcAft>
              <a:buClr>
                <a:schemeClr val="dk1"/>
              </a:buClr>
              <a:buSzPts val="1480"/>
              <a:buFont typeface="Calibri"/>
              <a:buChar char="–"/>
            </a:pPr>
            <a:r>
              <a:rPr lang="en-US" sz="1480"/>
              <a:t>Preset based upon information from Infinite Campus</a:t>
            </a:r>
            <a:endParaRPr/>
          </a:p>
          <a:p>
            <a:pPr marL="742950" lvl="1" indent="-285750" algn="l" rtl="0">
              <a:lnSpc>
                <a:spcPct val="90000"/>
              </a:lnSpc>
              <a:spcBef>
                <a:spcPts val="296"/>
              </a:spcBef>
              <a:spcAft>
                <a:spcPts val="0"/>
              </a:spcAft>
              <a:buClr>
                <a:schemeClr val="dk1"/>
              </a:buClr>
              <a:buSzPts val="1480"/>
              <a:buFont typeface="Calibri"/>
              <a:buChar char="–"/>
            </a:pPr>
            <a:r>
              <a:rPr lang="en-US" sz="1480"/>
              <a:t>Only Interim Testing grade and EOC eligibility can be adjusted</a:t>
            </a:r>
            <a:endParaRPr/>
          </a:p>
          <a:p>
            <a:pPr marL="742950" lvl="1" indent="-285750" algn="l" rtl="0">
              <a:lnSpc>
                <a:spcPct val="90000"/>
              </a:lnSpc>
              <a:spcBef>
                <a:spcPts val="296"/>
              </a:spcBef>
              <a:spcAft>
                <a:spcPts val="0"/>
              </a:spcAft>
              <a:buClr>
                <a:schemeClr val="dk1"/>
              </a:buClr>
              <a:buSzPts val="1480"/>
              <a:buFont typeface="Calibri"/>
              <a:buChar char="–"/>
            </a:pPr>
            <a:r>
              <a:rPr lang="en-US" sz="1480"/>
              <a:t>Assessment section can set Courtesy Testing for you</a:t>
            </a:r>
            <a:endParaRPr/>
          </a:p>
          <a:p>
            <a:pPr marL="342900" lvl="0" indent="-342900" algn="l" rtl="0">
              <a:lnSpc>
                <a:spcPct val="90000"/>
              </a:lnSpc>
              <a:spcBef>
                <a:spcPts val="370"/>
              </a:spcBef>
              <a:spcAft>
                <a:spcPts val="0"/>
              </a:spcAft>
              <a:buClr>
                <a:schemeClr val="dk1"/>
              </a:buClr>
              <a:buSzPts val="1850"/>
              <a:buChar char="•"/>
            </a:pPr>
            <a:r>
              <a:rPr lang="en-US" sz="1850"/>
              <a:t>Embedded Accessibility Features</a:t>
            </a:r>
            <a:endParaRPr/>
          </a:p>
          <a:p>
            <a:pPr marL="742950" lvl="1" indent="-285750" algn="l" rtl="0">
              <a:lnSpc>
                <a:spcPct val="90000"/>
              </a:lnSpc>
              <a:spcBef>
                <a:spcPts val="296"/>
              </a:spcBef>
              <a:spcAft>
                <a:spcPts val="0"/>
              </a:spcAft>
              <a:buClr>
                <a:schemeClr val="dk1"/>
              </a:buClr>
              <a:buSzPts val="1480"/>
              <a:buFont typeface="Calibri"/>
              <a:buChar char="–"/>
            </a:pPr>
            <a:r>
              <a:rPr lang="en-US" sz="1480"/>
              <a:t>Universal Tools can be “turned off”</a:t>
            </a:r>
            <a:endParaRPr/>
          </a:p>
          <a:p>
            <a:pPr marL="742950" lvl="1" indent="-285750" algn="l" rtl="0">
              <a:lnSpc>
                <a:spcPct val="90000"/>
              </a:lnSpc>
              <a:spcBef>
                <a:spcPts val="296"/>
              </a:spcBef>
              <a:spcAft>
                <a:spcPts val="0"/>
              </a:spcAft>
              <a:buClr>
                <a:schemeClr val="dk1"/>
              </a:buClr>
              <a:buSzPts val="1480"/>
              <a:buFont typeface="Calibri"/>
              <a:buChar char="–"/>
            </a:pPr>
            <a:r>
              <a:rPr lang="en-US" sz="1480"/>
              <a:t>Designated Supports can be made available to students with identified needs as determined by a team of teachers.</a:t>
            </a:r>
            <a:endParaRPr/>
          </a:p>
          <a:p>
            <a:pPr marL="742950" lvl="1" indent="-285750" algn="l" rtl="0">
              <a:lnSpc>
                <a:spcPct val="90000"/>
              </a:lnSpc>
              <a:spcBef>
                <a:spcPts val="296"/>
              </a:spcBef>
              <a:spcAft>
                <a:spcPts val="0"/>
              </a:spcAft>
              <a:buClr>
                <a:schemeClr val="dk1"/>
              </a:buClr>
              <a:buSzPts val="1480"/>
              <a:buFont typeface="Calibri"/>
              <a:buChar char="–"/>
            </a:pPr>
            <a:r>
              <a:rPr lang="en-US" sz="1480"/>
              <a:t>Accommodations can be made available to IDEA and 504 Plan students when consistent with the IEP, PLEP, services in the classroom, </a:t>
            </a:r>
            <a:r>
              <a:rPr lang="en-US" sz="1480" b="1"/>
              <a:t>and</a:t>
            </a:r>
            <a:r>
              <a:rPr lang="en-US" sz="1480"/>
              <a:t> the summative assessment use guidelines (These must be verified and set by the Assessment Section)</a:t>
            </a:r>
            <a:endParaRPr sz="1850"/>
          </a:p>
          <a:p>
            <a:pPr marL="342900" lvl="0" indent="-342900" algn="l" rtl="0">
              <a:lnSpc>
                <a:spcPct val="90000"/>
              </a:lnSpc>
              <a:spcBef>
                <a:spcPts val="370"/>
              </a:spcBef>
              <a:spcAft>
                <a:spcPts val="0"/>
              </a:spcAft>
              <a:buClr>
                <a:schemeClr val="dk1"/>
              </a:buClr>
              <a:buSzPts val="1850"/>
              <a:buChar char="•"/>
            </a:pPr>
            <a:r>
              <a:rPr lang="en-US" sz="1850"/>
              <a:t>Non-Embedded Accessibility Features</a:t>
            </a:r>
            <a:endParaRPr/>
          </a:p>
          <a:p>
            <a:pPr marL="742950" lvl="1" indent="-285750" algn="l" rtl="0">
              <a:lnSpc>
                <a:spcPct val="90000"/>
              </a:lnSpc>
              <a:spcBef>
                <a:spcPts val="296"/>
              </a:spcBef>
              <a:spcAft>
                <a:spcPts val="0"/>
              </a:spcAft>
              <a:buClr>
                <a:schemeClr val="dk1"/>
              </a:buClr>
              <a:buSzPts val="1480"/>
              <a:buFont typeface="Calibri"/>
              <a:buChar char="–"/>
            </a:pPr>
            <a:r>
              <a:rPr lang="en-US" sz="1480"/>
              <a:t>As with the embedded features</a:t>
            </a:r>
            <a:endParaRPr/>
          </a:p>
          <a:p>
            <a:pPr marL="342900" lvl="0" indent="-225425" algn="l" rtl="0">
              <a:lnSpc>
                <a:spcPct val="90000"/>
              </a:lnSpc>
              <a:spcBef>
                <a:spcPts val="370"/>
              </a:spcBef>
              <a:spcAft>
                <a:spcPts val="0"/>
              </a:spcAft>
              <a:buClr>
                <a:schemeClr val="dk1"/>
              </a:buClr>
              <a:buSzPts val="1850"/>
              <a:buNone/>
            </a:pPr>
            <a:endParaRPr sz="1850"/>
          </a:p>
        </p:txBody>
      </p:sp>
      <p:pic>
        <p:nvPicPr>
          <p:cNvPr id="973" name="Google Shape;973;p82"/>
          <p:cNvPicPr preferRelativeResize="0"/>
          <p:nvPr/>
        </p:nvPicPr>
        <p:blipFill rotWithShape="1">
          <a:blip r:embed="rId4">
            <a:alphaModFix/>
          </a:blip>
          <a:srcRect/>
          <a:stretch/>
        </p:blipFill>
        <p:spPr>
          <a:xfrm>
            <a:off x="1982664" y="2369207"/>
            <a:ext cx="3339989" cy="1578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7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7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aphicFrame>
        <p:nvGraphicFramePr>
          <p:cNvPr id="979" name="Google Shape;979;p83"/>
          <p:cNvGraphicFramePr/>
          <p:nvPr/>
        </p:nvGraphicFramePr>
        <p:xfrm>
          <a:off x="1723134" y="620984"/>
          <a:ext cx="8538775" cy="2021900"/>
        </p:xfrm>
        <a:graphic>
          <a:graphicData uri="http://schemas.openxmlformats.org/drawingml/2006/table">
            <a:tbl>
              <a:tblPr>
                <a:noFill/>
                <a:tableStyleId>{6E8AF187-CDEF-45FA-9F21-8D3259E2E5AC}</a:tableStyleId>
              </a:tblPr>
              <a:tblGrid>
                <a:gridCol w="4074975">
                  <a:extLst>
                    <a:ext uri="{9D8B030D-6E8A-4147-A177-3AD203B41FA5}">
                      <a16:colId xmlns:a16="http://schemas.microsoft.com/office/drawing/2014/main" val="20000"/>
                    </a:ext>
                  </a:extLst>
                </a:gridCol>
                <a:gridCol w="26200">
                  <a:extLst>
                    <a:ext uri="{9D8B030D-6E8A-4147-A177-3AD203B41FA5}">
                      <a16:colId xmlns:a16="http://schemas.microsoft.com/office/drawing/2014/main" val="20001"/>
                    </a:ext>
                  </a:extLst>
                </a:gridCol>
                <a:gridCol w="541200">
                  <a:extLst>
                    <a:ext uri="{9D8B030D-6E8A-4147-A177-3AD203B41FA5}">
                      <a16:colId xmlns:a16="http://schemas.microsoft.com/office/drawing/2014/main" val="20002"/>
                    </a:ext>
                  </a:extLst>
                </a:gridCol>
                <a:gridCol w="533425">
                  <a:extLst>
                    <a:ext uri="{9D8B030D-6E8A-4147-A177-3AD203B41FA5}">
                      <a16:colId xmlns:a16="http://schemas.microsoft.com/office/drawing/2014/main" val="20003"/>
                    </a:ext>
                  </a:extLst>
                </a:gridCol>
                <a:gridCol w="612875">
                  <a:extLst>
                    <a:ext uri="{9D8B030D-6E8A-4147-A177-3AD203B41FA5}">
                      <a16:colId xmlns:a16="http://schemas.microsoft.com/office/drawing/2014/main" val="20004"/>
                    </a:ext>
                  </a:extLst>
                </a:gridCol>
                <a:gridCol w="851225">
                  <a:extLst>
                    <a:ext uri="{9D8B030D-6E8A-4147-A177-3AD203B41FA5}">
                      <a16:colId xmlns:a16="http://schemas.microsoft.com/office/drawing/2014/main" val="20005"/>
                    </a:ext>
                  </a:extLst>
                </a:gridCol>
                <a:gridCol w="567475">
                  <a:extLst>
                    <a:ext uri="{9D8B030D-6E8A-4147-A177-3AD203B41FA5}">
                      <a16:colId xmlns:a16="http://schemas.microsoft.com/office/drawing/2014/main" val="20006"/>
                    </a:ext>
                  </a:extLst>
                </a:gridCol>
                <a:gridCol w="805825">
                  <a:extLst>
                    <a:ext uri="{9D8B030D-6E8A-4147-A177-3AD203B41FA5}">
                      <a16:colId xmlns:a16="http://schemas.microsoft.com/office/drawing/2014/main" val="20007"/>
                    </a:ext>
                  </a:extLst>
                </a:gridCol>
                <a:gridCol w="499375">
                  <a:extLst>
                    <a:ext uri="{9D8B030D-6E8A-4147-A177-3AD203B41FA5}">
                      <a16:colId xmlns:a16="http://schemas.microsoft.com/office/drawing/2014/main" val="20008"/>
                    </a:ext>
                  </a:extLst>
                </a:gridCol>
                <a:gridCol w="26200">
                  <a:extLst>
                    <a:ext uri="{9D8B030D-6E8A-4147-A177-3AD203B41FA5}">
                      <a16:colId xmlns:a16="http://schemas.microsoft.com/office/drawing/2014/main" val="20009"/>
                    </a:ext>
                  </a:extLst>
                </a:gridCol>
              </a:tblGrid>
              <a:tr h="314525">
                <a:tc>
                  <a:txBody>
                    <a:bodyPr/>
                    <a:lstStyle/>
                    <a:p>
                      <a:pPr marL="78740" marR="0"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Task or Site</a:t>
                      </a:r>
                      <a:endParaRPr sz="1100" u="none" strike="noStrike" cap="none">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4300" marR="11493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4300" marR="11493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PR*</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8745" marR="118110"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TC*</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8110" marR="118110"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TA*</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92075" marR="0" lvl="0" indent="40639" algn="l"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TA- ALT*</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2395" marR="11239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TE*</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60325" marR="6159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DATA**</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38430" marR="0" lvl="0" indent="0" algn="l"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IS*</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75550">
                <a:tc>
                  <a:txBody>
                    <a:bodyPr/>
                    <a:lstStyle/>
                    <a:p>
                      <a:pPr marL="73025" marR="0"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Viewing Student Records</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25150">
                <a:tc>
                  <a:txBody>
                    <a:bodyPr/>
                    <a:lstStyle/>
                    <a:p>
                      <a:pPr marL="73025" marR="267335"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Uploading Student Test Settings</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8B7"/>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3300">
                <a:tc>
                  <a:txBody>
                    <a:bodyPr/>
                    <a:lstStyle/>
                    <a:p>
                      <a:pPr marL="73025" marR="494030"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Setting EOC Exam Eligibility by subject</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8B7"/>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300">
                <a:tc>
                  <a:txBody>
                    <a:bodyPr/>
                    <a:lstStyle/>
                    <a:p>
                      <a:pPr marL="73025" marR="324485"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Setting Interim Testing Grade by subject</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20050">
                <a:tc>
                  <a:txBody>
                    <a:bodyPr/>
                    <a:lstStyle/>
                    <a:p>
                      <a:pPr marL="73025" marR="127000"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Setting </a:t>
                      </a:r>
                      <a:r>
                        <a:rPr lang="en-US" sz="1000" b="1" u="none" strike="noStrike" cap="none">
                          <a:latin typeface="Arial"/>
                          <a:ea typeface="Arial"/>
                          <a:cs typeface="Arial"/>
                          <a:sym typeface="Arial"/>
                        </a:rPr>
                        <a:t>Designated Supports </a:t>
                      </a:r>
                      <a:r>
                        <a:rPr lang="en-US" sz="1000" u="none" strike="noStrike" cap="none">
                          <a:latin typeface="Arial"/>
                          <a:ea typeface="Arial"/>
                          <a:cs typeface="Arial"/>
                          <a:sym typeface="Arial"/>
                        </a:rPr>
                        <a:t>and adjusting</a:t>
                      </a:r>
                      <a:r>
                        <a:rPr lang="en-US" sz="1000" b="1" u="none" strike="noStrike" cap="none">
                          <a:latin typeface="Arial"/>
                          <a:ea typeface="Arial"/>
                          <a:cs typeface="Arial"/>
                          <a:sym typeface="Arial"/>
                        </a:rPr>
                        <a:t> Universal Tools </a:t>
                      </a:r>
                      <a:endParaRPr sz="10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00025">
                <a:tc>
                  <a:txBody>
                    <a:bodyPr/>
                    <a:lstStyle/>
                    <a:p>
                      <a:pPr marL="73025" marR="302895"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Setting </a:t>
                      </a:r>
                      <a:r>
                        <a:rPr lang="en-US" sz="1000" b="1" u="none" strike="noStrike" cap="none">
                          <a:latin typeface="Arial"/>
                          <a:ea typeface="Arial"/>
                          <a:cs typeface="Arial"/>
                          <a:sym typeface="Arial"/>
                        </a:rPr>
                        <a:t>Accommodations </a:t>
                      </a:r>
                      <a:r>
                        <a:rPr lang="en-US" sz="1000" u="none" strike="noStrike" cap="none">
                          <a:latin typeface="Arial"/>
                          <a:ea typeface="Arial"/>
                          <a:cs typeface="Arial"/>
                          <a:sym typeface="Arial"/>
                        </a:rPr>
                        <a:t>for Smarter Balanced ELA and Math as well as HSA Science and EOCs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8575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28575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p>
                      <a:pPr marL="285750" marR="0"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Principal or TC submits request form to the Assessment Section for activation in TIDE</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8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980" name="Google Shape;980;p83"/>
          <p:cNvSpPr txBox="1"/>
          <p:nvPr/>
        </p:nvSpPr>
        <p:spPr>
          <a:xfrm>
            <a:off x="1656227" y="137576"/>
            <a:ext cx="8932126" cy="46459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674EA7"/>
                </a:solidFill>
                <a:latin typeface="Calibri"/>
                <a:ea typeface="Calibri"/>
                <a:cs typeface="Calibri"/>
                <a:sym typeface="Calibri"/>
              </a:rPr>
              <a:t>Working with Student Information</a:t>
            </a:r>
            <a:endParaRPr sz="1800" b="0" i="0" u="none" strike="noStrike" cap="none">
              <a:solidFill>
                <a:srgbClr val="674EA7"/>
              </a:solidFill>
              <a:latin typeface="Arial"/>
              <a:ea typeface="Arial"/>
              <a:cs typeface="Arial"/>
              <a:sym typeface="Arial"/>
            </a:endParaRPr>
          </a:p>
        </p:txBody>
      </p:sp>
      <p:pic>
        <p:nvPicPr>
          <p:cNvPr id="981" name="Google Shape;981;p83"/>
          <p:cNvPicPr preferRelativeResize="0"/>
          <p:nvPr/>
        </p:nvPicPr>
        <p:blipFill rotWithShape="1">
          <a:blip r:embed="rId3">
            <a:alphaModFix/>
          </a:blip>
          <a:srcRect/>
          <a:stretch/>
        </p:blipFill>
        <p:spPr>
          <a:xfrm>
            <a:off x="1346062" y="2793632"/>
            <a:ext cx="2100644" cy="1782007"/>
          </a:xfrm>
          <a:prstGeom prst="rect">
            <a:avLst/>
          </a:prstGeom>
          <a:noFill/>
          <a:ln>
            <a:noFill/>
          </a:ln>
        </p:spPr>
      </p:pic>
      <p:pic>
        <p:nvPicPr>
          <p:cNvPr id="982" name="Google Shape;982;p83"/>
          <p:cNvPicPr preferRelativeResize="0"/>
          <p:nvPr/>
        </p:nvPicPr>
        <p:blipFill rotWithShape="1">
          <a:blip r:embed="rId4">
            <a:alphaModFix/>
          </a:blip>
          <a:srcRect/>
          <a:stretch/>
        </p:blipFill>
        <p:spPr>
          <a:xfrm>
            <a:off x="3989092" y="2705791"/>
            <a:ext cx="5566508" cy="2420937"/>
          </a:xfrm>
          <a:prstGeom prst="rect">
            <a:avLst/>
          </a:prstGeom>
          <a:noFill/>
          <a:ln>
            <a:noFill/>
          </a:ln>
        </p:spPr>
      </p:pic>
      <p:pic>
        <p:nvPicPr>
          <p:cNvPr id="983" name="Google Shape;983;p83"/>
          <p:cNvPicPr preferRelativeResize="0"/>
          <p:nvPr/>
        </p:nvPicPr>
        <p:blipFill rotWithShape="1">
          <a:blip r:embed="rId5">
            <a:alphaModFix/>
          </a:blip>
          <a:srcRect/>
          <a:stretch/>
        </p:blipFill>
        <p:spPr>
          <a:xfrm>
            <a:off x="1885224" y="5126728"/>
            <a:ext cx="8376742" cy="414620"/>
          </a:xfrm>
          <a:prstGeom prst="rect">
            <a:avLst/>
          </a:prstGeom>
          <a:noFill/>
          <a:ln>
            <a:noFill/>
          </a:ln>
        </p:spPr>
      </p:pic>
      <p:pic>
        <p:nvPicPr>
          <p:cNvPr id="984" name="Google Shape;984;p83"/>
          <p:cNvPicPr preferRelativeResize="0"/>
          <p:nvPr/>
        </p:nvPicPr>
        <p:blipFill rotWithShape="1">
          <a:blip r:embed="rId6">
            <a:alphaModFix/>
          </a:blip>
          <a:srcRect/>
          <a:stretch/>
        </p:blipFill>
        <p:spPr>
          <a:xfrm>
            <a:off x="6247335" y="5607509"/>
            <a:ext cx="2287629" cy="609206"/>
          </a:xfrm>
          <a:prstGeom prst="rect">
            <a:avLst/>
          </a:prstGeom>
          <a:noFill/>
          <a:ln>
            <a:noFill/>
          </a:ln>
        </p:spPr>
      </p:pic>
      <p:sp>
        <p:nvSpPr>
          <p:cNvPr id="985" name="Google Shape;985;p83"/>
          <p:cNvSpPr txBox="1"/>
          <p:nvPr/>
        </p:nvSpPr>
        <p:spPr>
          <a:xfrm>
            <a:off x="2542750" y="5539909"/>
            <a:ext cx="358546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 can also search by SSID# located at the top right of the TIDE screen</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84"/>
          <p:cNvSpPr txBox="1">
            <a:spLocks noGrp="1"/>
          </p:cNvSpPr>
          <p:nvPr>
            <p:ph type="title"/>
          </p:nvPr>
        </p:nvSpPr>
        <p:spPr>
          <a:xfrm>
            <a:off x="1903412" y="228167"/>
            <a:ext cx="9982200" cy="7289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rPr>
              <a:t>Student Demographics and Designated Supports/Accommodations</a:t>
            </a:r>
            <a:endParaRPr>
              <a:solidFill>
                <a:srgbClr val="674EA7"/>
              </a:solidFill>
            </a:endParaRPr>
          </a:p>
        </p:txBody>
      </p:sp>
      <p:pic>
        <p:nvPicPr>
          <p:cNvPr id="992" name="Google Shape;992;p84"/>
          <p:cNvPicPr preferRelativeResize="0">
            <a:picLocks noGrp="1"/>
          </p:cNvPicPr>
          <p:nvPr>
            <p:ph type="body" idx="1"/>
          </p:nvPr>
        </p:nvPicPr>
        <p:blipFill rotWithShape="1">
          <a:blip r:embed="rId3">
            <a:alphaModFix/>
          </a:blip>
          <a:srcRect/>
          <a:stretch/>
        </p:blipFill>
        <p:spPr>
          <a:xfrm>
            <a:off x="1700430" y="1096992"/>
            <a:ext cx="5868219" cy="3441648"/>
          </a:xfrm>
          <a:prstGeom prst="rect">
            <a:avLst/>
          </a:prstGeom>
          <a:noFill/>
          <a:ln>
            <a:noFill/>
          </a:ln>
        </p:spPr>
      </p:pic>
      <p:pic>
        <p:nvPicPr>
          <p:cNvPr id="993" name="Google Shape;993;p84"/>
          <p:cNvPicPr preferRelativeResize="0"/>
          <p:nvPr/>
        </p:nvPicPr>
        <p:blipFill rotWithShape="1">
          <a:blip r:embed="rId4">
            <a:alphaModFix/>
          </a:blip>
          <a:srcRect/>
          <a:stretch/>
        </p:blipFill>
        <p:spPr>
          <a:xfrm rot="1279974">
            <a:off x="4510953" y="1979897"/>
            <a:ext cx="6003949" cy="2023397"/>
          </a:xfrm>
          <a:prstGeom prst="rect">
            <a:avLst/>
          </a:prstGeom>
          <a:noFill/>
          <a:ln>
            <a:noFill/>
          </a:ln>
        </p:spPr>
      </p:pic>
      <p:pic>
        <p:nvPicPr>
          <p:cNvPr id="994" name="Google Shape;994;p84"/>
          <p:cNvPicPr preferRelativeResize="0"/>
          <p:nvPr/>
        </p:nvPicPr>
        <p:blipFill rotWithShape="1">
          <a:blip r:embed="rId5">
            <a:alphaModFix/>
          </a:blip>
          <a:srcRect/>
          <a:stretch/>
        </p:blipFill>
        <p:spPr>
          <a:xfrm>
            <a:off x="2026292" y="3769568"/>
            <a:ext cx="6944240" cy="2357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2"/>
                                        </p:tgtEl>
                                        <p:attrNameLst>
                                          <p:attrName>style.visibility</p:attrName>
                                        </p:attrNameLst>
                                      </p:cBhvr>
                                      <p:to>
                                        <p:strVal val="visible"/>
                                      </p:to>
                                    </p:set>
                                    <p:anim calcmode="lin" valueType="num">
                                      <p:cBhvr additive="base">
                                        <p:cTn id="7" dur="500"/>
                                        <p:tgtEl>
                                          <p:spTgt spid="99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93"/>
                                        </p:tgtEl>
                                        <p:attrNameLst>
                                          <p:attrName>style.visibility</p:attrName>
                                        </p:attrNameLst>
                                      </p:cBhvr>
                                      <p:to>
                                        <p:strVal val="visible"/>
                                      </p:to>
                                    </p:set>
                                    <p:anim calcmode="lin" valueType="num">
                                      <p:cBhvr additive="base">
                                        <p:cTn id="12" dur="500"/>
                                        <p:tgtEl>
                                          <p:spTgt spid="99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94"/>
                                        </p:tgtEl>
                                        <p:attrNameLst>
                                          <p:attrName>style.visibility</p:attrName>
                                        </p:attrNameLst>
                                      </p:cBhvr>
                                      <p:to>
                                        <p:strVal val="visible"/>
                                      </p:to>
                                    </p:set>
                                    <p:anim calcmode="lin" valueType="num">
                                      <p:cBhvr additive="base">
                                        <p:cTn id="17" dur="500"/>
                                        <p:tgtEl>
                                          <p:spTgt spid="9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86"/>
          <p:cNvSpPr txBox="1">
            <a:spLocks noGrp="1"/>
          </p:cNvSpPr>
          <p:nvPr>
            <p:ph type="title"/>
          </p:nvPr>
        </p:nvSpPr>
        <p:spPr>
          <a:xfrm>
            <a:off x="2575487" y="208438"/>
            <a:ext cx="8229600" cy="1416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57575"/>
              </a:buClr>
              <a:buSzPts val="4293"/>
              <a:buFont typeface="Arial"/>
              <a:buNone/>
            </a:pPr>
            <a:r>
              <a:rPr lang="en-US" sz="4293" b="1" dirty="0">
                <a:solidFill>
                  <a:srgbClr val="674EA7"/>
                </a:solidFill>
              </a:rPr>
              <a:t>TIDE: Preparing for Testing</a:t>
            </a:r>
            <a:br>
              <a:rPr lang="en-US" sz="3563" b="1" dirty="0">
                <a:solidFill>
                  <a:srgbClr val="757575"/>
                </a:solidFill>
              </a:rPr>
            </a:br>
            <a:r>
              <a:rPr lang="en-US" sz="2916" b="1" dirty="0">
                <a:solidFill>
                  <a:srgbClr val="757575"/>
                </a:solidFill>
              </a:rPr>
              <a:t>(Test Setting and Tools)</a:t>
            </a:r>
            <a:br>
              <a:rPr lang="en-US" sz="3563" b="1" dirty="0">
                <a:solidFill>
                  <a:srgbClr val="757575"/>
                </a:solidFill>
              </a:rPr>
            </a:br>
            <a:endParaRPr sz="3563" b="1" dirty="0">
              <a:solidFill>
                <a:srgbClr val="757575"/>
              </a:solidFill>
            </a:endParaRPr>
          </a:p>
        </p:txBody>
      </p:sp>
      <p:pic>
        <p:nvPicPr>
          <p:cNvPr id="1001" name="Google Shape;1001;p86"/>
          <p:cNvPicPr preferRelativeResize="0">
            <a:picLocks noGrp="1"/>
          </p:cNvPicPr>
          <p:nvPr>
            <p:ph type="body" idx="1"/>
          </p:nvPr>
        </p:nvPicPr>
        <p:blipFill rotWithShape="1">
          <a:blip r:embed="rId3">
            <a:alphaModFix/>
          </a:blip>
          <a:srcRect/>
          <a:stretch/>
        </p:blipFill>
        <p:spPr>
          <a:xfrm>
            <a:off x="5198982" y="1737988"/>
            <a:ext cx="2982600" cy="2535300"/>
          </a:xfrm>
          <a:prstGeom prst="rect">
            <a:avLst/>
          </a:prstGeom>
          <a:noFill/>
          <a:ln>
            <a:noFill/>
          </a:ln>
        </p:spPr>
      </p:pic>
      <p:pic>
        <p:nvPicPr>
          <p:cNvPr id="1002" name="Google Shape;1002;p86"/>
          <p:cNvPicPr preferRelativeResize="0"/>
          <p:nvPr/>
        </p:nvPicPr>
        <p:blipFill rotWithShape="1">
          <a:blip r:embed="rId4">
            <a:alphaModFix/>
          </a:blip>
          <a:srcRect/>
          <a:stretch/>
        </p:blipFill>
        <p:spPr>
          <a:xfrm>
            <a:off x="3917106" y="4755303"/>
            <a:ext cx="5546335" cy="9787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pic>
        <p:nvPicPr>
          <p:cNvPr id="1008" name="Google Shape;1008;p87"/>
          <p:cNvPicPr preferRelativeResize="0"/>
          <p:nvPr/>
        </p:nvPicPr>
        <p:blipFill rotWithShape="1">
          <a:blip r:embed="rId3">
            <a:alphaModFix/>
          </a:blip>
          <a:srcRect/>
          <a:stretch/>
        </p:blipFill>
        <p:spPr>
          <a:xfrm>
            <a:off x="1646977" y="824728"/>
            <a:ext cx="6222618" cy="2622606"/>
          </a:xfrm>
          <a:prstGeom prst="rect">
            <a:avLst/>
          </a:prstGeom>
          <a:noFill/>
          <a:ln w="9525" cap="flat" cmpd="sng">
            <a:solidFill>
              <a:schemeClr val="dk1"/>
            </a:solidFill>
            <a:prstDash val="solid"/>
            <a:round/>
            <a:headEnd type="none" w="sm" len="sm"/>
            <a:tailEnd type="none" w="sm" len="sm"/>
          </a:ln>
        </p:spPr>
      </p:pic>
      <p:sp>
        <p:nvSpPr>
          <p:cNvPr id="1009" name="Google Shape;1009;p87"/>
          <p:cNvSpPr txBox="1">
            <a:spLocks noGrp="1"/>
          </p:cNvSpPr>
          <p:nvPr>
            <p:ph type="title"/>
          </p:nvPr>
        </p:nvSpPr>
        <p:spPr>
          <a:xfrm>
            <a:off x="2032366" y="151512"/>
            <a:ext cx="9396046" cy="67321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674EA7"/>
                </a:solidFill>
              </a:rPr>
              <a:t>Print Test Tickets/Test Settings and Tools</a:t>
            </a:r>
            <a:endParaRPr>
              <a:solidFill>
                <a:srgbClr val="674EA7"/>
              </a:solidFill>
            </a:endParaRPr>
          </a:p>
        </p:txBody>
      </p:sp>
      <p:pic>
        <p:nvPicPr>
          <p:cNvPr id="1010" name="Google Shape;1010;p87"/>
          <p:cNvPicPr preferRelativeResize="0">
            <a:picLocks noGrp="1"/>
          </p:cNvPicPr>
          <p:nvPr>
            <p:ph type="body" idx="1"/>
          </p:nvPr>
        </p:nvPicPr>
        <p:blipFill rotWithShape="1">
          <a:blip r:embed="rId4">
            <a:alphaModFix/>
          </a:blip>
          <a:srcRect/>
          <a:stretch/>
        </p:blipFill>
        <p:spPr>
          <a:xfrm>
            <a:off x="3021937" y="1652971"/>
            <a:ext cx="7442253" cy="3182500"/>
          </a:xfrm>
          <a:prstGeom prst="rect">
            <a:avLst/>
          </a:prstGeom>
          <a:noFill/>
          <a:ln>
            <a:noFill/>
          </a:ln>
        </p:spPr>
      </p:pic>
      <p:pic>
        <p:nvPicPr>
          <p:cNvPr id="1011" name="Google Shape;1011;p87"/>
          <p:cNvPicPr preferRelativeResize="0"/>
          <p:nvPr/>
        </p:nvPicPr>
        <p:blipFill rotWithShape="1">
          <a:blip r:embed="rId5">
            <a:alphaModFix/>
          </a:blip>
          <a:srcRect/>
          <a:stretch/>
        </p:blipFill>
        <p:spPr>
          <a:xfrm>
            <a:off x="1681842" y="4200856"/>
            <a:ext cx="3991131" cy="1939498"/>
          </a:xfrm>
          <a:prstGeom prst="rect">
            <a:avLst/>
          </a:prstGeom>
          <a:noFill/>
          <a:ln>
            <a:noFill/>
          </a:ln>
        </p:spPr>
      </p:pic>
      <p:pic>
        <p:nvPicPr>
          <p:cNvPr id="1012" name="Google Shape;1012;p87"/>
          <p:cNvPicPr preferRelativeResize="0"/>
          <p:nvPr/>
        </p:nvPicPr>
        <p:blipFill rotWithShape="1">
          <a:blip r:embed="rId6">
            <a:alphaModFix/>
          </a:blip>
          <a:srcRect/>
          <a:stretch/>
        </p:blipFill>
        <p:spPr>
          <a:xfrm>
            <a:off x="4710065" y="3209732"/>
            <a:ext cx="5551902" cy="29306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92"/>
          <p:cNvSpPr txBox="1">
            <a:spLocks noGrp="1"/>
          </p:cNvSpPr>
          <p:nvPr>
            <p:ph type="title"/>
          </p:nvPr>
        </p:nvSpPr>
        <p:spPr>
          <a:xfrm>
            <a:off x="2235012" y="29356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674EA7"/>
                </a:solidFill>
                <a:latin typeface="Calibri"/>
                <a:ea typeface="Calibri"/>
                <a:cs typeface="Calibri"/>
                <a:sym typeface="Calibri"/>
              </a:rPr>
              <a:t>TIDE- Administering Tests</a:t>
            </a:r>
            <a:br>
              <a:rPr lang="en-US" b="1">
                <a:solidFill>
                  <a:srgbClr val="674EA7"/>
                </a:solidFill>
                <a:latin typeface="Calibri"/>
                <a:ea typeface="Calibri"/>
                <a:cs typeface="Calibri"/>
                <a:sym typeface="Calibri"/>
              </a:rPr>
            </a:br>
            <a:r>
              <a:rPr lang="en-US" sz="3200" b="1">
                <a:solidFill>
                  <a:srgbClr val="674EA7"/>
                </a:solidFill>
                <a:latin typeface="Calibri"/>
                <a:ea typeface="Calibri"/>
                <a:cs typeface="Calibri"/>
                <a:sym typeface="Calibri"/>
              </a:rPr>
              <a:t>Monitoring Test Progress</a:t>
            </a:r>
            <a:endParaRPr>
              <a:solidFill>
                <a:srgbClr val="674EA7"/>
              </a:solidFill>
            </a:endParaRPr>
          </a:p>
        </p:txBody>
      </p:sp>
      <p:pic>
        <p:nvPicPr>
          <p:cNvPr id="1019" name="Google Shape;1019;p92"/>
          <p:cNvPicPr preferRelativeResize="0">
            <a:picLocks noGrp="1"/>
          </p:cNvPicPr>
          <p:nvPr>
            <p:ph type="body" idx="1"/>
          </p:nvPr>
        </p:nvPicPr>
        <p:blipFill rotWithShape="1">
          <a:blip r:embed="rId3">
            <a:alphaModFix/>
          </a:blip>
          <a:srcRect/>
          <a:stretch/>
        </p:blipFill>
        <p:spPr>
          <a:xfrm>
            <a:off x="5038257" y="2099254"/>
            <a:ext cx="2749500" cy="2460300"/>
          </a:xfrm>
          <a:prstGeom prst="rect">
            <a:avLst/>
          </a:prstGeom>
          <a:noFill/>
          <a:ln>
            <a:noFill/>
          </a:ln>
        </p:spPr>
      </p:pic>
      <p:pic>
        <p:nvPicPr>
          <p:cNvPr id="1020" name="Google Shape;1020;p92"/>
          <p:cNvPicPr preferRelativeResize="0"/>
          <p:nvPr/>
        </p:nvPicPr>
        <p:blipFill rotWithShape="1">
          <a:blip r:embed="rId4">
            <a:alphaModFix/>
          </a:blip>
          <a:srcRect/>
          <a:stretch/>
        </p:blipFill>
        <p:spPr>
          <a:xfrm>
            <a:off x="3980746" y="4930526"/>
            <a:ext cx="4738122" cy="8030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93"/>
          <p:cNvSpPr txBox="1">
            <a:spLocks noGrp="1"/>
          </p:cNvSpPr>
          <p:nvPr>
            <p:ph type="title"/>
          </p:nvPr>
        </p:nvSpPr>
        <p:spPr>
          <a:xfrm>
            <a:off x="1979612" y="14289"/>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674EA7"/>
                </a:solidFill>
                <a:latin typeface="Calibri"/>
                <a:ea typeface="Calibri"/>
                <a:cs typeface="Calibri"/>
                <a:sym typeface="Calibri"/>
              </a:rPr>
              <a:t>How to Monitor Test Progress in TIDE</a:t>
            </a:r>
            <a:endParaRPr>
              <a:solidFill>
                <a:srgbClr val="674EA7"/>
              </a:solidFill>
            </a:endParaRPr>
          </a:p>
        </p:txBody>
      </p:sp>
      <p:sp>
        <p:nvSpPr>
          <p:cNvPr id="1027" name="Google Shape;1027;p93"/>
          <p:cNvSpPr txBox="1">
            <a:spLocks noGrp="1"/>
          </p:cNvSpPr>
          <p:nvPr>
            <p:ph type="body" idx="1"/>
          </p:nvPr>
        </p:nvSpPr>
        <p:spPr>
          <a:xfrm>
            <a:off x="1979612" y="1157289"/>
            <a:ext cx="8229600" cy="502761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Click on the </a:t>
            </a:r>
            <a:r>
              <a:rPr lang="en-US" sz="2000" b="1"/>
              <a:t>TIDE</a:t>
            </a:r>
            <a:r>
              <a:rPr lang="en-US" sz="2000"/>
              <a:t> icon: </a:t>
            </a:r>
            <a:endParaRPr/>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Once in TIDE, under Administering Tests</a:t>
            </a:r>
            <a:br>
              <a:rPr lang="en-US" sz="2000"/>
            </a:br>
            <a:r>
              <a:rPr lang="en-US" sz="2000"/>
              <a:t>click </a:t>
            </a:r>
            <a:r>
              <a:rPr lang="en-US" sz="2000" b="1"/>
              <a:t>Testing Incident:</a:t>
            </a:r>
            <a:br>
              <a:rPr lang="en-US" sz="2000" b="1"/>
            </a:br>
            <a:endParaRPr sz="2000" b="1"/>
          </a:p>
          <a:p>
            <a:pPr marL="342900" lvl="0" indent="-215900" algn="l" rtl="0">
              <a:lnSpc>
                <a:spcPct val="90000"/>
              </a:lnSpc>
              <a:spcBef>
                <a:spcPts val="400"/>
              </a:spcBef>
              <a:spcAft>
                <a:spcPts val="0"/>
              </a:spcAft>
              <a:buClr>
                <a:schemeClr val="dk1"/>
              </a:buClr>
              <a:buSzPts val="2000"/>
              <a:buNone/>
            </a:pPr>
            <a:endParaRPr sz="2000" b="1"/>
          </a:p>
          <a:p>
            <a:pPr marL="0" lvl="0" indent="0" algn="l" rtl="0">
              <a:lnSpc>
                <a:spcPct val="90000"/>
              </a:lnSpc>
              <a:spcBef>
                <a:spcPts val="400"/>
              </a:spcBef>
              <a:spcAft>
                <a:spcPts val="0"/>
              </a:spcAft>
              <a:buClr>
                <a:schemeClr val="dk1"/>
              </a:buClr>
              <a:buSzPts val="2000"/>
              <a:buNone/>
            </a:pPr>
            <a:endParaRPr sz="2000" b="1"/>
          </a:p>
          <a:p>
            <a:pPr marL="0" lvl="0" indent="0" algn="l" rtl="0">
              <a:lnSpc>
                <a:spcPct val="90000"/>
              </a:lnSpc>
              <a:spcBef>
                <a:spcPts val="400"/>
              </a:spcBef>
              <a:spcAft>
                <a:spcPts val="0"/>
              </a:spcAft>
              <a:buClr>
                <a:schemeClr val="dk1"/>
              </a:buClr>
              <a:buSzPts val="2000"/>
              <a:buNone/>
            </a:pPr>
            <a:endParaRPr sz="2000" b="1"/>
          </a:p>
          <a:p>
            <a:pPr marL="342900" lvl="0" indent="-342900" algn="l" rtl="0">
              <a:lnSpc>
                <a:spcPct val="90000"/>
              </a:lnSpc>
              <a:spcBef>
                <a:spcPts val="400"/>
              </a:spcBef>
              <a:spcAft>
                <a:spcPts val="0"/>
              </a:spcAft>
              <a:buClr>
                <a:schemeClr val="dk1"/>
              </a:buClr>
              <a:buSzPts val="2000"/>
              <a:buChar char="•"/>
            </a:pPr>
            <a:r>
              <a:rPr lang="en-US" sz="2000"/>
              <a:t>Then click on </a:t>
            </a:r>
            <a:r>
              <a:rPr lang="en-US" sz="2000" b="1"/>
              <a:t>Plan and Manage Testing</a:t>
            </a:r>
            <a:r>
              <a:rPr lang="en-US" sz="2000"/>
              <a:t>:</a:t>
            </a:r>
            <a:endParaRPr sz="2000"/>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b="1"/>
          </a:p>
        </p:txBody>
      </p:sp>
      <p:pic>
        <p:nvPicPr>
          <p:cNvPr id="1028" name="Google Shape;1028;p93"/>
          <p:cNvPicPr preferRelativeResize="0"/>
          <p:nvPr/>
        </p:nvPicPr>
        <p:blipFill rotWithShape="1">
          <a:blip r:embed="rId3">
            <a:alphaModFix/>
          </a:blip>
          <a:srcRect/>
          <a:stretch/>
        </p:blipFill>
        <p:spPr>
          <a:xfrm>
            <a:off x="6293093" y="979488"/>
            <a:ext cx="913959" cy="952500"/>
          </a:xfrm>
          <a:prstGeom prst="rect">
            <a:avLst/>
          </a:prstGeom>
          <a:noFill/>
          <a:ln>
            <a:noFill/>
          </a:ln>
        </p:spPr>
      </p:pic>
      <p:pic>
        <p:nvPicPr>
          <p:cNvPr id="1029" name="Google Shape;1029;p93"/>
          <p:cNvPicPr preferRelativeResize="0"/>
          <p:nvPr/>
        </p:nvPicPr>
        <p:blipFill rotWithShape="1">
          <a:blip r:embed="rId4">
            <a:alphaModFix/>
          </a:blip>
          <a:srcRect/>
          <a:stretch/>
        </p:blipFill>
        <p:spPr>
          <a:xfrm>
            <a:off x="5221537" y="2514600"/>
            <a:ext cx="3362191" cy="1326262"/>
          </a:xfrm>
          <a:prstGeom prst="rect">
            <a:avLst/>
          </a:prstGeom>
          <a:noFill/>
          <a:ln>
            <a:noFill/>
          </a:ln>
        </p:spPr>
      </p:pic>
      <p:pic>
        <p:nvPicPr>
          <p:cNvPr id="1030" name="Google Shape;1030;p93"/>
          <p:cNvPicPr preferRelativeResize="0"/>
          <p:nvPr/>
        </p:nvPicPr>
        <p:blipFill rotWithShape="1">
          <a:blip r:embed="rId5">
            <a:alphaModFix/>
          </a:blip>
          <a:srcRect/>
          <a:stretch/>
        </p:blipFill>
        <p:spPr>
          <a:xfrm>
            <a:off x="7217437" y="4239928"/>
            <a:ext cx="2809524" cy="19619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94"/>
          <p:cNvSpPr txBox="1">
            <a:spLocks noGrp="1"/>
          </p:cNvSpPr>
          <p:nvPr>
            <p:ph type="title"/>
          </p:nvPr>
        </p:nvSpPr>
        <p:spPr>
          <a:xfrm>
            <a:off x="2151062" y="42948"/>
            <a:ext cx="7886700" cy="12545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674EA7"/>
                </a:solidFill>
                <a:latin typeface="Calibri"/>
                <a:ea typeface="Calibri"/>
                <a:cs typeface="Calibri"/>
                <a:sym typeface="Calibri"/>
              </a:rPr>
              <a:t>Plan and Manage Testing</a:t>
            </a:r>
            <a:endParaRPr>
              <a:solidFill>
                <a:srgbClr val="674EA7"/>
              </a:solidFill>
            </a:endParaRPr>
          </a:p>
        </p:txBody>
      </p:sp>
      <p:sp>
        <p:nvSpPr>
          <p:cNvPr id="1037" name="Google Shape;1037;p94"/>
          <p:cNvSpPr txBox="1">
            <a:spLocks noGrp="1"/>
          </p:cNvSpPr>
          <p:nvPr>
            <p:ph type="body" idx="1"/>
          </p:nvPr>
        </p:nvSpPr>
        <p:spPr>
          <a:xfrm>
            <a:off x="2151062" y="1106906"/>
            <a:ext cx="7886700" cy="507005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TIDE includes a Plan and Manage Testing report that details all of a student’s test opportunities and the status of those test opportunities.</a:t>
            </a:r>
            <a:endParaRPr/>
          </a:p>
          <a:p>
            <a:pPr marL="742950" lvl="1" indent="-285750" algn="l" rtl="0">
              <a:lnSpc>
                <a:spcPct val="90000"/>
              </a:lnSpc>
              <a:spcBef>
                <a:spcPts val="400"/>
              </a:spcBef>
              <a:spcAft>
                <a:spcPts val="0"/>
              </a:spcAft>
              <a:buClr>
                <a:schemeClr val="dk1"/>
              </a:buClr>
              <a:buSzPts val="2000"/>
              <a:buChar char="–"/>
            </a:pPr>
            <a:r>
              <a:rPr lang="en-US" sz="2000"/>
              <a:t>To generate a Plan and Manage Testing Report:</a:t>
            </a:r>
            <a:endParaRPr/>
          </a:p>
          <a:p>
            <a:pPr marL="1143000" lvl="2" indent="-228600" algn="l" rtl="0">
              <a:lnSpc>
                <a:spcPct val="90000"/>
              </a:lnSpc>
              <a:spcBef>
                <a:spcPts val="400"/>
              </a:spcBef>
              <a:spcAft>
                <a:spcPts val="0"/>
              </a:spcAft>
              <a:buClr>
                <a:schemeClr val="dk1"/>
              </a:buClr>
              <a:buSzPts val="2000"/>
              <a:buChar char="•"/>
            </a:pPr>
            <a:r>
              <a:rPr lang="en-US"/>
              <a:t>click on Monitor Test Progress</a:t>
            </a:r>
            <a:endParaRPr/>
          </a:p>
          <a:p>
            <a:pPr marL="1143000" lvl="2" indent="-228600" algn="l" rtl="0">
              <a:lnSpc>
                <a:spcPct val="90000"/>
              </a:lnSpc>
              <a:spcBef>
                <a:spcPts val="400"/>
              </a:spcBef>
              <a:spcAft>
                <a:spcPts val="0"/>
              </a:spcAft>
              <a:buClr>
                <a:schemeClr val="dk1"/>
              </a:buClr>
              <a:buSzPts val="2000"/>
              <a:buChar char="•"/>
            </a:pPr>
            <a:r>
              <a:rPr lang="en-US"/>
              <a:t>Then Plan and Manage Testing</a:t>
            </a:r>
            <a:endParaRPr/>
          </a:p>
          <a:p>
            <a:pPr marL="457200" lvl="1" indent="0" algn="l" rtl="0">
              <a:lnSpc>
                <a:spcPct val="90000"/>
              </a:lnSpc>
              <a:spcBef>
                <a:spcPts val="400"/>
              </a:spcBef>
              <a:spcAft>
                <a:spcPts val="0"/>
              </a:spcAft>
              <a:buClr>
                <a:schemeClr val="dk1"/>
              </a:buClr>
              <a:buSzPts val="2000"/>
              <a:buNone/>
            </a:pPr>
            <a:endParaRPr sz="2000"/>
          </a:p>
          <a:p>
            <a:pPr marL="457200" lvl="1" indent="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Step 1: Choose What panel, select parameters</a:t>
            </a:r>
            <a:endParaRPr/>
          </a:p>
          <a:p>
            <a:pPr marL="0" lvl="0" indent="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742950" lvl="1" indent="-158750" algn="l" rtl="0">
              <a:lnSpc>
                <a:spcPct val="90000"/>
              </a:lnSpc>
              <a:spcBef>
                <a:spcPts val="400"/>
              </a:spcBef>
              <a:spcAft>
                <a:spcPts val="0"/>
              </a:spcAft>
              <a:buClr>
                <a:schemeClr val="dk1"/>
              </a:buClr>
              <a:buSzPts val="2000"/>
              <a:buNone/>
            </a:pPr>
            <a:endParaRPr sz="2000"/>
          </a:p>
        </p:txBody>
      </p:sp>
      <p:pic>
        <p:nvPicPr>
          <p:cNvPr id="1038" name="Google Shape;1038;p94"/>
          <p:cNvPicPr preferRelativeResize="0"/>
          <p:nvPr/>
        </p:nvPicPr>
        <p:blipFill rotWithShape="1">
          <a:blip r:embed="rId3">
            <a:alphaModFix/>
          </a:blip>
          <a:srcRect/>
          <a:stretch/>
        </p:blipFill>
        <p:spPr>
          <a:xfrm>
            <a:off x="1654297" y="4325974"/>
            <a:ext cx="8790543" cy="1283519"/>
          </a:xfrm>
          <a:prstGeom prst="rect">
            <a:avLst/>
          </a:prstGeom>
          <a:noFill/>
          <a:ln>
            <a:noFill/>
          </a:ln>
        </p:spPr>
      </p:pic>
      <p:pic>
        <p:nvPicPr>
          <p:cNvPr id="1039" name="Google Shape;1039;p94"/>
          <p:cNvPicPr preferRelativeResize="0"/>
          <p:nvPr/>
        </p:nvPicPr>
        <p:blipFill rotWithShape="1">
          <a:blip r:embed="rId4">
            <a:alphaModFix/>
          </a:blip>
          <a:srcRect/>
          <a:stretch/>
        </p:blipFill>
        <p:spPr>
          <a:xfrm>
            <a:off x="8176069" y="2336031"/>
            <a:ext cx="2480288" cy="17319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95"/>
          <p:cNvSpPr txBox="1">
            <a:spLocks noGrp="1"/>
          </p:cNvSpPr>
          <p:nvPr>
            <p:ph type="body" idx="1"/>
          </p:nvPr>
        </p:nvSpPr>
        <p:spPr>
          <a:xfrm>
            <a:off x="2151062" y="401053"/>
            <a:ext cx="8154865" cy="577591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Step 2: Choose Search Students panel, select the parameters for whose information to include.</a:t>
            </a:r>
            <a:endParaRPr/>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Step 3: Get Specific panel, select radio button for one of the options and then set the parameters for the option. Then click “Generate Report.”</a:t>
            </a:r>
            <a:endParaRPr/>
          </a:p>
          <a:p>
            <a:pPr marL="342900" lvl="0" indent="-215900" algn="l" rtl="0">
              <a:lnSpc>
                <a:spcPct val="90000"/>
              </a:lnSpc>
              <a:spcBef>
                <a:spcPts val="400"/>
              </a:spcBef>
              <a:spcAft>
                <a:spcPts val="0"/>
              </a:spcAft>
              <a:buClr>
                <a:schemeClr val="dk1"/>
              </a:buClr>
              <a:buSzPts val="2000"/>
              <a:buNone/>
            </a:pPr>
            <a:endParaRPr sz="2000"/>
          </a:p>
        </p:txBody>
      </p:sp>
      <p:pic>
        <p:nvPicPr>
          <p:cNvPr id="1046" name="Google Shape;1046;p95"/>
          <p:cNvPicPr preferRelativeResize="0"/>
          <p:nvPr/>
        </p:nvPicPr>
        <p:blipFill rotWithShape="1">
          <a:blip r:embed="rId3">
            <a:alphaModFix/>
          </a:blip>
          <a:srcRect/>
          <a:stretch/>
        </p:blipFill>
        <p:spPr>
          <a:xfrm>
            <a:off x="1773060" y="1260674"/>
            <a:ext cx="8423031" cy="1204151"/>
          </a:xfrm>
          <a:prstGeom prst="rect">
            <a:avLst/>
          </a:prstGeom>
          <a:noFill/>
          <a:ln>
            <a:noFill/>
          </a:ln>
        </p:spPr>
      </p:pic>
      <p:pic>
        <p:nvPicPr>
          <p:cNvPr id="1047" name="Google Shape;1047;p95"/>
          <p:cNvPicPr preferRelativeResize="0"/>
          <p:nvPr/>
        </p:nvPicPr>
        <p:blipFill rotWithShape="1">
          <a:blip r:embed="rId4">
            <a:alphaModFix/>
          </a:blip>
          <a:srcRect/>
          <a:stretch/>
        </p:blipFill>
        <p:spPr>
          <a:xfrm>
            <a:off x="2287409" y="3680835"/>
            <a:ext cx="7394330" cy="24961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p:nvPr/>
        </p:nvSpPr>
        <p:spPr>
          <a:xfrm>
            <a:off x="1706625" y="55300"/>
            <a:ext cx="7360800" cy="111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674EA7"/>
                </a:solidFill>
                <a:latin typeface="Calibri"/>
                <a:ea typeface="Calibri"/>
                <a:cs typeface="Calibri"/>
                <a:sym typeface="Calibri"/>
              </a:rPr>
              <a:t>Smarter Balanced Assessments</a:t>
            </a:r>
            <a:endParaRPr sz="3600" b="1" i="0" u="none" strike="noStrike" cap="none">
              <a:solidFill>
                <a:srgbClr val="674EA7"/>
              </a:solidFill>
              <a:latin typeface="Calibri"/>
              <a:ea typeface="Calibri"/>
              <a:cs typeface="Calibri"/>
              <a:sym typeface="Calibri"/>
            </a:endParaRPr>
          </a:p>
        </p:txBody>
      </p:sp>
      <p:sp>
        <p:nvSpPr>
          <p:cNvPr id="214" name="Google Shape;214;p9"/>
          <p:cNvSpPr txBox="1"/>
          <p:nvPr/>
        </p:nvSpPr>
        <p:spPr>
          <a:xfrm>
            <a:off x="2066300" y="1328875"/>
            <a:ext cx="8199300" cy="493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latin typeface="Arial"/>
                <a:ea typeface="Arial"/>
                <a:cs typeface="Arial"/>
                <a:sym typeface="Arial"/>
              </a:rPr>
              <a:t>These assessments measure college and career readiness (or progress towards readiness) as described in the Hawaii Common Core State Standards. </a:t>
            </a: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latin typeface="Arial"/>
              <a:ea typeface="Arial"/>
              <a:cs typeface="Arial"/>
              <a:sym typeface="Arial"/>
            </a:endParaRPr>
          </a:p>
          <a:p>
            <a:pPr marL="342900" marR="0" lvl="0" indent="-342900" algn="l" rtl="0">
              <a:lnSpc>
                <a:spcPct val="100000"/>
              </a:lnSpc>
              <a:spcBef>
                <a:spcPts val="0"/>
              </a:spcBef>
              <a:spcAft>
                <a:spcPts val="0"/>
              </a:spcAft>
              <a:buSzPts val="2000"/>
              <a:buFont typeface="Noto Sans Symbols"/>
              <a:buChar char="❖"/>
            </a:pPr>
            <a:r>
              <a:rPr lang="en-US" sz="2000" b="0" i="0" u="none" strike="noStrike" cap="none">
                <a:latin typeface="Arial"/>
                <a:ea typeface="Arial"/>
                <a:cs typeface="Arial"/>
                <a:sym typeface="Arial"/>
              </a:rPr>
              <a:t>The Smarter Balanced summative assessments are available in ELA/literacy and mathematics to students in grades 3–8 and 11. </a:t>
            </a:r>
            <a:endParaRPr sz="1800" b="0" i="0" u="none" strike="noStrike" cap="none">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a:latin typeface="Arial"/>
              <a:ea typeface="Arial"/>
              <a:cs typeface="Arial"/>
              <a:sym typeface="Arial"/>
            </a:endParaRPr>
          </a:p>
          <a:p>
            <a:pPr marL="342900" marR="0" lvl="0" indent="-342900" algn="l" rtl="0">
              <a:lnSpc>
                <a:spcPct val="100000"/>
              </a:lnSpc>
              <a:spcBef>
                <a:spcPts val="400"/>
              </a:spcBef>
              <a:spcAft>
                <a:spcPts val="0"/>
              </a:spcAft>
              <a:buSzPts val="2000"/>
              <a:buFont typeface="Noto Sans Symbols"/>
              <a:buChar char="❖"/>
            </a:pPr>
            <a:r>
              <a:rPr lang="en-US" sz="2000" b="0" i="0" u="none" strike="noStrike" cap="none">
                <a:latin typeface="Arial"/>
                <a:ea typeface="Arial"/>
                <a:cs typeface="Arial"/>
                <a:sym typeface="Arial"/>
              </a:rPr>
              <a:t>The ELA/literacy summative assessment consists of a computer adaptive test (CAT) as well as a performance task (PT). For ELA/Literacy, a student must complete </a:t>
            </a:r>
            <a:r>
              <a:rPr lang="en-US" sz="2000" b="1" i="0" u="none" strike="noStrike" cap="none">
                <a:latin typeface="Arial"/>
                <a:ea typeface="Arial"/>
                <a:cs typeface="Arial"/>
                <a:sym typeface="Arial"/>
              </a:rPr>
              <a:t>both</a:t>
            </a:r>
            <a:r>
              <a:rPr lang="en-US" sz="2000" b="0" i="0" u="none" strike="noStrike" cap="none">
                <a:latin typeface="Arial"/>
                <a:ea typeface="Arial"/>
                <a:cs typeface="Arial"/>
                <a:sym typeface="Arial"/>
              </a:rPr>
              <a:t> the CAT and PT in order to receive a score.</a:t>
            </a:r>
            <a:endParaRPr sz="1800" b="0" i="0" u="none" strike="noStrike" cap="none">
              <a:latin typeface="Calibri"/>
              <a:ea typeface="Calibri"/>
              <a:cs typeface="Calibri"/>
              <a:sym typeface="Calibri"/>
            </a:endParaRPr>
          </a:p>
          <a:p>
            <a:pPr marL="469900" marR="0" lvl="0" indent="-215900" algn="l" rtl="0">
              <a:lnSpc>
                <a:spcPct val="100000"/>
              </a:lnSpc>
              <a:spcBef>
                <a:spcPts val="400"/>
              </a:spcBef>
              <a:spcAft>
                <a:spcPts val="0"/>
              </a:spcAft>
              <a:buClr>
                <a:srgbClr val="000000"/>
              </a:buClr>
              <a:buSzPts val="2000"/>
              <a:buFont typeface="Arial"/>
              <a:buNone/>
            </a:pPr>
            <a:endParaRPr sz="1800" b="0" i="0" u="none" strike="noStrike" cap="none">
              <a:latin typeface="Arial"/>
              <a:ea typeface="Arial"/>
              <a:cs typeface="Arial"/>
              <a:sym typeface="Arial"/>
            </a:endParaRPr>
          </a:p>
          <a:p>
            <a:pPr marL="342900" marR="0" lvl="0" indent="-342900" algn="l" rtl="0">
              <a:lnSpc>
                <a:spcPct val="100000"/>
              </a:lnSpc>
              <a:spcBef>
                <a:spcPts val="400"/>
              </a:spcBef>
              <a:spcAft>
                <a:spcPts val="0"/>
              </a:spcAft>
              <a:buSzPts val="2000"/>
              <a:buFont typeface="Noto Sans Symbols"/>
              <a:buChar char="❖"/>
            </a:pPr>
            <a:r>
              <a:rPr lang="en-US" sz="2000" b="0" i="0" u="none" strike="noStrike" cap="none">
                <a:latin typeface="Arial"/>
                <a:ea typeface="Arial"/>
                <a:cs typeface="Arial"/>
                <a:sym typeface="Arial"/>
              </a:rPr>
              <a:t>The Math summative assessment consists of a computer adaptive test (CAT) </a:t>
            </a:r>
            <a:r>
              <a:rPr lang="en-US" sz="2000" b="1" i="0" u="none" strike="noStrike" cap="none">
                <a:latin typeface="Arial"/>
                <a:ea typeface="Arial"/>
                <a:cs typeface="Arial"/>
                <a:sym typeface="Arial"/>
              </a:rPr>
              <a:t>only.</a:t>
            </a:r>
            <a:endParaRPr sz="1800" b="0" i="0" u="none" strike="noStrike" cap="none">
              <a:latin typeface="Calibri"/>
              <a:ea typeface="Calibri"/>
              <a:cs typeface="Calibri"/>
              <a:sym typeface="Calibri"/>
            </a:endParaRPr>
          </a:p>
        </p:txBody>
      </p:sp>
      <p:pic>
        <p:nvPicPr>
          <p:cNvPr id="215" name="Google Shape;215;p9"/>
          <p:cNvPicPr preferRelativeResize="0"/>
          <p:nvPr/>
        </p:nvPicPr>
        <p:blipFill>
          <a:blip r:embed="rId3">
            <a:alphaModFix/>
          </a:blip>
          <a:stretch>
            <a:fillRect/>
          </a:stretch>
        </p:blipFill>
        <p:spPr>
          <a:xfrm>
            <a:off x="10311125" y="201700"/>
            <a:ext cx="1761502" cy="2650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96"/>
          <p:cNvSpPr txBox="1">
            <a:spLocks noGrp="1"/>
          </p:cNvSpPr>
          <p:nvPr>
            <p:ph type="title"/>
          </p:nvPr>
        </p:nvSpPr>
        <p:spPr>
          <a:xfrm>
            <a:off x="1979625" y="51748"/>
            <a:ext cx="8229600" cy="957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674EA7"/>
                </a:solidFill>
              </a:rPr>
              <a:t>Test Session Monitoring Report</a:t>
            </a:r>
            <a:endParaRPr>
              <a:solidFill>
                <a:srgbClr val="674EA7"/>
              </a:solidFill>
            </a:endParaRPr>
          </a:p>
        </p:txBody>
      </p:sp>
      <p:pic>
        <p:nvPicPr>
          <p:cNvPr id="1053" name="Google Shape;1053;p96"/>
          <p:cNvPicPr preferRelativeResize="0">
            <a:picLocks noGrp="1"/>
          </p:cNvPicPr>
          <p:nvPr>
            <p:ph type="body" idx="1"/>
          </p:nvPr>
        </p:nvPicPr>
        <p:blipFill rotWithShape="1">
          <a:blip r:embed="rId3">
            <a:alphaModFix/>
          </a:blip>
          <a:srcRect/>
          <a:stretch/>
        </p:blipFill>
        <p:spPr>
          <a:xfrm>
            <a:off x="5440844" y="1008744"/>
            <a:ext cx="2183100" cy="1524300"/>
          </a:xfrm>
          <a:prstGeom prst="rect">
            <a:avLst/>
          </a:prstGeom>
          <a:noFill/>
          <a:ln>
            <a:noFill/>
          </a:ln>
        </p:spPr>
      </p:pic>
      <p:sp>
        <p:nvSpPr>
          <p:cNvPr id="1054" name="Google Shape;1054;p96"/>
          <p:cNvSpPr/>
          <p:nvPr/>
        </p:nvSpPr>
        <p:spPr>
          <a:xfrm>
            <a:off x="2146031" y="2655185"/>
            <a:ext cx="8462700" cy="218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School Principals and Test Coordinators can view status reports of active and inactive test sessions happening in their school. These reports show each active and inactive session ID for a school, along with information like proctor name, test name, the start time of the test session, the total number of students taking the test, and the number of students who have started, paused, and completed the test.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Calibri"/>
                <a:ea typeface="Calibri"/>
                <a:cs typeface="Calibri"/>
                <a:sym typeface="Calibri"/>
              </a:rPr>
              <a:t>Note: A test session will only appear in this real-time report once the first student has been approved by the TA into that session for testing.</a:t>
            </a:r>
            <a:endParaRPr sz="1800" b="0" i="0" u="none" strike="noStrike" cap="none">
              <a:solidFill>
                <a:schemeClr val="dk1"/>
              </a:solidFill>
              <a:latin typeface="Arial"/>
              <a:ea typeface="Arial"/>
              <a:cs typeface="Arial"/>
              <a:sym typeface="Arial"/>
            </a:endParaRPr>
          </a:p>
        </p:txBody>
      </p:sp>
      <p:pic>
        <p:nvPicPr>
          <p:cNvPr id="1055" name="Google Shape;1055;p96"/>
          <p:cNvPicPr preferRelativeResize="0"/>
          <p:nvPr/>
        </p:nvPicPr>
        <p:blipFill rotWithShape="1">
          <a:blip r:embed="rId4">
            <a:alphaModFix/>
          </a:blip>
          <a:srcRect/>
          <a:stretch/>
        </p:blipFill>
        <p:spPr>
          <a:xfrm>
            <a:off x="1960404" y="4772387"/>
            <a:ext cx="9143999" cy="13602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gb65f2092d7_0_1"/>
          <p:cNvSpPr txBox="1">
            <a:spLocks noGrp="1"/>
          </p:cNvSpPr>
          <p:nvPr>
            <p:ph type="title"/>
          </p:nvPr>
        </p:nvSpPr>
        <p:spPr>
          <a:xfrm>
            <a:off x="1992000" y="449849"/>
            <a:ext cx="9782700" cy="725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b="1"/>
              <a:t>TIDE </a:t>
            </a:r>
            <a:endParaRPr b="1"/>
          </a:p>
          <a:p>
            <a:pPr marL="0" lvl="0" indent="0" algn="ctr" rtl="0">
              <a:spcBef>
                <a:spcPts val="0"/>
              </a:spcBef>
              <a:spcAft>
                <a:spcPts val="0"/>
              </a:spcAft>
              <a:buNone/>
            </a:pPr>
            <a:r>
              <a:rPr lang="en-US" b="1"/>
              <a:t>After Testing</a:t>
            </a:r>
            <a:endParaRPr b="1"/>
          </a:p>
        </p:txBody>
      </p:sp>
      <p:pic>
        <p:nvPicPr>
          <p:cNvPr id="1062" name="Google Shape;1062;gb65f2092d7_0_1"/>
          <p:cNvPicPr preferRelativeResize="0"/>
          <p:nvPr/>
        </p:nvPicPr>
        <p:blipFill>
          <a:blip r:embed="rId3">
            <a:alphaModFix/>
          </a:blip>
          <a:stretch>
            <a:fillRect/>
          </a:stretch>
        </p:blipFill>
        <p:spPr>
          <a:xfrm>
            <a:off x="4806598" y="1447725"/>
            <a:ext cx="4339500" cy="3203325"/>
          </a:xfrm>
          <a:prstGeom prst="rect">
            <a:avLst/>
          </a:prstGeom>
          <a:noFill/>
          <a:ln>
            <a:noFill/>
          </a:ln>
        </p:spPr>
      </p:pic>
      <p:pic>
        <p:nvPicPr>
          <p:cNvPr id="1063" name="Google Shape;1063;gb65f2092d7_0_1"/>
          <p:cNvPicPr preferRelativeResize="0"/>
          <p:nvPr/>
        </p:nvPicPr>
        <p:blipFill>
          <a:blip r:embed="rId4">
            <a:alphaModFix/>
          </a:blip>
          <a:stretch>
            <a:fillRect/>
          </a:stretch>
        </p:blipFill>
        <p:spPr>
          <a:xfrm>
            <a:off x="2421000" y="4651050"/>
            <a:ext cx="8716600" cy="168345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pic>
        <p:nvPicPr>
          <p:cNvPr id="1069" name="Google Shape;1069;gb65f2092d7_0_8"/>
          <p:cNvPicPr preferRelativeResize="0"/>
          <p:nvPr/>
        </p:nvPicPr>
        <p:blipFill>
          <a:blip r:embed="rId3">
            <a:alphaModFix/>
          </a:blip>
          <a:stretch>
            <a:fillRect/>
          </a:stretch>
        </p:blipFill>
        <p:spPr>
          <a:xfrm>
            <a:off x="2269750" y="0"/>
            <a:ext cx="8506709" cy="638002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97"/>
          <p:cNvSpPr txBox="1">
            <a:spLocks noGrp="1"/>
          </p:cNvSpPr>
          <p:nvPr>
            <p:ph type="title"/>
          </p:nvPr>
        </p:nvSpPr>
        <p:spPr>
          <a:xfrm>
            <a:off x="1694900" y="515225"/>
            <a:ext cx="6608400" cy="894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None/>
            </a:pPr>
            <a:r>
              <a:rPr lang="en-US" b="1">
                <a:solidFill>
                  <a:srgbClr val="674EA7"/>
                </a:solidFill>
              </a:rPr>
              <a:t>Activity #2</a:t>
            </a:r>
            <a:br>
              <a:rPr lang="en-US" b="1">
                <a:solidFill>
                  <a:srgbClr val="674EA7"/>
                </a:solidFill>
              </a:rPr>
            </a:br>
            <a:r>
              <a:rPr lang="en-US" b="1">
                <a:solidFill>
                  <a:srgbClr val="674EA7"/>
                </a:solidFill>
              </a:rPr>
              <a:t>Breakout  Open Discussion</a:t>
            </a:r>
            <a:endParaRPr>
              <a:solidFill>
                <a:srgbClr val="674EA7"/>
              </a:solidFill>
            </a:endParaRPr>
          </a:p>
        </p:txBody>
      </p:sp>
      <p:sp>
        <p:nvSpPr>
          <p:cNvPr id="1075" name="Google Shape;1075;p97"/>
          <p:cNvSpPr txBox="1">
            <a:spLocks noGrp="1"/>
          </p:cNvSpPr>
          <p:nvPr>
            <p:ph type="body" idx="1"/>
          </p:nvPr>
        </p:nvSpPr>
        <p:spPr>
          <a:xfrm>
            <a:off x="1930150" y="2581750"/>
            <a:ext cx="8563800" cy="2998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200"/>
              <a:buNone/>
            </a:pPr>
            <a:r>
              <a:rPr lang="en-US" sz="2400">
                <a:solidFill>
                  <a:srgbClr val="000000"/>
                </a:solidFill>
              </a:rPr>
              <a:t>Based on what you’ve just heard….</a:t>
            </a:r>
            <a:endParaRPr sz="2400">
              <a:solidFill>
                <a:srgbClr val="000000"/>
              </a:solidFill>
            </a:endParaRPr>
          </a:p>
          <a:p>
            <a:pPr marL="400050" lvl="1" indent="0" algn="l" rtl="0">
              <a:lnSpc>
                <a:spcPct val="115000"/>
              </a:lnSpc>
              <a:spcBef>
                <a:spcPts val="1000"/>
              </a:spcBef>
              <a:spcAft>
                <a:spcPts val="0"/>
              </a:spcAft>
              <a:buClr>
                <a:schemeClr val="dk1"/>
              </a:buClr>
              <a:buSzPts val="2000"/>
              <a:buNone/>
            </a:pPr>
            <a:r>
              <a:rPr lang="en-US">
                <a:solidFill>
                  <a:srgbClr val="000000"/>
                </a:solidFill>
              </a:rPr>
              <a:t>How is Your School’s TIDE? Cleaned up, TA set, and good to go?</a:t>
            </a:r>
            <a:endParaRPr>
              <a:solidFill>
                <a:srgbClr val="000000"/>
              </a:solidFill>
            </a:endParaRPr>
          </a:p>
          <a:p>
            <a:pPr marL="400050" lvl="1" indent="0" algn="l" rtl="0">
              <a:lnSpc>
                <a:spcPct val="115000"/>
              </a:lnSpc>
              <a:spcBef>
                <a:spcPts val="1000"/>
              </a:spcBef>
              <a:spcAft>
                <a:spcPts val="0"/>
              </a:spcAft>
              <a:buClr>
                <a:schemeClr val="dk1"/>
              </a:buClr>
              <a:buSzPts val="2000"/>
              <a:buNone/>
            </a:pPr>
            <a:r>
              <a:rPr lang="en-US">
                <a:solidFill>
                  <a:srgbClr val="000000"/>
                </a:solidFill>
              </a:rPr>
              <a:t>Share ideas regarding the necessary tasks you need to do to prepare for testing?</a:t>
            </a:r>
            <a:endParaRPr>
              <a:solidFill>
                <a:srgbClr val="000000"/>
              </a:solidFill>
            </a:endParaRPr>
          </a:p>
          <a:p>
            <a:pPr marL="400050" lvl="1" indent="0" algn="l" rtl="0">
              <a:lnSpc>
                <a:spcPct val="115000"/>
              </a:lnSpc>
              <a:spcBef>
                <a:spcPts val="1000"/>
              </a:spcBef>
              <a:spcAft>
                <a:spcPts val="1000"/>
              </a:spcAft>
              <a:buClr>
                <a:schemeClr val="dk1"/>
              </a:buClr>
              <a:buSzPts val="2000"/>
              <a:buNone/>
            </a:pPr>
            <a:r>
              <a:rPr lang="en-US">
                <a:solidFill>
                  <a:srgbClr val="000000"/>
                </a:solidFill>
              </a:rPr>
              <a:t>What general questions do you still have?</a:t>
            </a:r>
            <a:endParaRPr>
              <a:solidFill>
                <a:srgbClr val="000000"/>
              </a:solidFill>
            </a:endParaRPr>
          </a:p>
        </p:txBody>
      </p:sp>
      <p:pic>
        <p:nvPicPr>
          <p:cNvPr id="1076" name="Google Shape;1076;p97"/>
          <p:cNvPicPr preferRelativeResize="0"/>
          <p:nvPr/>
        </p:nvPicPr>
        <p:blipFill>
          <a:blip r:embed="rId3">
            <a:alphaModFix/>
          </a:blip>
          <a:stretch>
            <a:fillRect/>
          </a:stretch>
        </p:blipFill>
        <p:spPr>
          <a:xfrm rot="914066">
            <a:off x="8392313" y="667480"/>
            <a:ext cx="3478976" cy="18328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7358</Words>
  <Application>Microsoft Office PowerPoint</Application>
  <PresentationFormat>Custom</PresentationFormat>
  <Paragraphs>763</Paragraphs>
  <Slides>93</Slides>
  <Notes>93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Calibri</vt:lpstr>
      <vt:lpstr>Arial</vt:lpstr>
      <vt:lpstr>Noto Sans Symbols</vt:lpstr>
      <vt:lpstr>Lobster</vt:lpstr>
      <vt:lpstr>Times New Roman</vt:lpstr>
      <vt:lpstr>Math 16x9</vt:lpstr>
      <vt:lpstr>2020 – 2021 Assessments  Ensuring Successful Administration            Test Coordinators Training Winter 2021 PowerPoint Download:  http://bit.ly/3otfBaI</vt:lpstr>
      <vt:lpstr>PowerPoint Presentation</vt:lpstr>
      <vt:lpstr>PowerPoint Presentation</vt:lpstr>
      <vt:lpstr>Agenda: Day 1</vt:lpstr>
      <vt:lpstr>Agenda: Day 2</vt:lpstr>
      <vt:lpstr>Changes This Year…..</vt:lpstr>
      <vt:lpstr>Things That are the Same:</vt:lpstr>
      <vt:lpstr>PowerPoint Presentation</vt:lpstr>
      <vt:lpstr>PowerPoint Presentation</vt:lpstr>
      <vt:lpstr>SB Test Windows and Estimated Test Times/Shortened CAT</vt:lpstr>
      <vt:lpstr>HSA Science (NGSS) and Biology 1 EOC </vt:lpstr>
      <vt:lpstr>NGSS (cont.)</vt:lpstr>
      <vt:lpstr>A Cluster Item</vt:lpstr>
      <vt:lpstr>A Stand-Alone Item</vt:lpstr>
      <vt:lpstr>Science Assessment Design: A Student’s Test</vt:lpstr>
      <vt:lpstr>Science continued…...</vt:lpstr>
      <vt:lpstr>HSA Science (NGSS) and Biology 1 EOC </vt:lpstr>
      <vt:lpstr>PowerPoint Presentation</vt:lpstr>
      <vt:lpstr>HSA-Alternate Assessments</vt:lpstr>
      <vt:lpstr>PowerPoint Presentation</vt:lpstr>
      <vt:lpstr>PowerPoint Presentation</vt:lpstr>
      <vt:lpstr>PowerPoint Presentation</vt:lpstr>
      <vt:lpstr>Developing Testing Schedules </vt:lpstr>
      <vt:lpstr>Developing Testing Schedules</vt:lpstr>
      <vt:lpstr>Things To Keep In Mind When Scheduling </vt:lpstr>
      <vt:lpstr>Addressing COVID-19</vt:lpstr>
      <vt:lpstr>PowerPoint Presentation</vt:lpstr>
      <vt:lpstr>PowerPoint Presentation</vt:lpstr>
      <vt:lpstr>PowerPoint Presentation</vt:lpstr>
      <vt:lpstr>PowerPoint Presentation</vt:lpstr>
      <vt:lpstr>Parent Refusal</vt:lpstr>
      <vt:lpstr>Parent Refusal (cont.)</vt:lpstr>
      <vt:lpstr>SOME USEFUL LINKS</vt:lpstr>
      <vt:lpstr>The Test Coordinator and Assessment Team</vt:lpstr>
      <vt:lpstr>PowerPoint Presentation</vt:lpstr>
      <vt:lpstr>Preparing for Testing</vt:lpstr>
      <vt:lpstr>Key Tasks for the Test Coordinator</vt:lpstr>
      <vt:lpstr>Get the Team on Board </vt:lpstr>
      <vt:lpstr>PowerPoint Presentation</vt:lpstr>
      <vt:lpstr>Personnel Who May Serve as Test Administrators</vt:lpstr>
      <vt:lpstr>TA Training Packet</vt:lpstr>
      <vt:lpstr>Adding Accommodations/Designated Supports </vt:lpstr>
      <vt:lpstr>Breakout Room Discussions</vt:lpstr>
      <vt:lpstr>Activity #1: Breakouts  Discussion </vt:lpstr>
      <vt:lpstr>General Facts About the Test Administration</vt:lpstr>
      <vt:lpstr>Procedures Prior to Administration of Assessments </vt:lpstr>
      <vt:lpstr>Assessment Implementation</vt:lpstr>
      <vt:lpstr>Smarter  Balanced Summative  ELA/Literacy and Mathematics Participation</vt:lpstr>
      <vt:lpstr>Administration Tips </vt:lpstr>
      <vt:lpstr>More Administration Tips </vt:lpstr>
      <vt:lpstr>Test Expiration</vt:lpstr>
      <vt:lpstr>Pause Rules</vt:lpstr>
      <vt:lpstr>Major Disruptions Grace Period Extension</vt:lpstr>
      <vt:lpstr>PowerPoint Presentation</vt:lpstr>
      <vt:lpstr>Hawai`i Statewide Assessment Portal</vt:lpstr>
      <vt:lpstr>PowerPoint Presentation</vt:lpstr>
      <vt:lpstr>PowerPoint Presentation</vt:lpstr>
      <vt:lpstr>PowerPoint Presentation</vt:lpstr>
      <vt:lpstr>PowerPoint Presentation</vt:lpstr>
      <vt:lpstr>PowerPoint Presentation</vt:lpstr>
      <vt:lpstr>PowerPoint Presentation</vt:lpstr>
      <vt:lpstr>Online HSAP Systems</vt:lpstr>
      <vt:lpstr>Into the Weeds</vt:lpstr>
      <vt:lpstr>Critical Resources</vt:lpstr>
      <vt:lpstr>PowerPoint Presentation</vt:lpstr>
      <vt:lpstr>PIBs and Parent Letters</vt:lpstr>
      <vt:lpstr>Getting to Know TIDE (Test Information Distribution Engine)</vt:lpstr>
      <vt:lpstr>PowerPoint Presentation</vt:lpstr>
      <vt:lpstr>Navigating TIDE</vt:lpstr>
      <vt:lpstr>PowerPoint Presentation</vt:lpstr>
      <vt:lpstr>TIDE Roles</vt:lpstr>
      <vt:lpstr>PowerPoint Presentation</vt:lpstr>
      <vt:lpstr>PowerPoint Presentation</vt:lpstr>
      <vt:lpstr>TIDE: Preparing for Testing (Users) </vt:lpstr>
      <vt:lpstr>School Contact Information</vt:lpstr>
      <vt:lpstr>Clean Up Users In TIDE</vt:lpstr>
      <vt:lpstr>Add New Users In TIDE</vt:lpstr>
      <vt:lpstr>TA: Dual Authentication</vt:lpstr>
      <vt:lpstr>Identifying and Certifying TAs</vt:lpstr>
      <vt:lpstr>TIDE: Preparing for Testing Student Setting</vt:lpstr>
      <vt:lpstr>Student “Data” in TIDE</vt:lpstr>
      <vt:lpstr>PowerPoint Presentation</vt:lpstr>
      <vt:lpstr>Student Demographics and Designated Supports/Accommodations</vt:lpstr>
      <vt:lpstr>TIDE: Preparing for Testing (Test Setting and Tools) </vt:lpstr>
      <vt:lpstr>Print Test Tickets/Test Settings and Tools</vt:lpstr>
      <vt:lpstr>TIDE- Administering Tests Monitoring Test Progress</vt:lpstr>
      <vt:lpstr>How to Monitor Test Progress in TIDE</vt:lpstr>
      <vt:lpstr>Plan and Manage Testing</vt:lpstr>
      <vt:lpstr>PowerPoint Presentation</vt:lpstr>
      <vt:lpstr>Test Session Monitoring Report</vt:lpstr>
      <vt:lpstr>TIDE  After Testing</vt:lpstr>
      <vt:lpstr>PowerPoint Presentation</vt:lpstr>
      <vt:lpstr>Activity #2 Breakout  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Paul Dumas</dc:creator>
  <cp:lastModifiedBy>Emily MacGillivray</cp:lastModifiedBy>
  <cp:revision>3</cp:revision>
  <dcterms:modified xsi:type="dcterms:W3CDTF">2021-02-10T02:03:14Z</dcterms:modified>
</cp:coreProperties>
</file>