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41"/>
  </p:notesMasterIdLst>
  <p:sldIdLst>
    <p:sldId id="256" r:id="rId2"/>
    <p:sldId id="257" r:id="rId3"/>
    <p:sldId id="258" r:id="rId4"/>
    <p:sldId id="259" r:id="rId5"/>
    <p:sldId id="260" r:id="rId6"/>
    <p:sldId id="261" r:id="rId7"/>
    <p:sldId id="262" r:id="rId8"/>
    <p:sldId id="293" r:id="rId9"/>
    <p:sldId id="263" r:id="rId10"/>
    <p:sldId id="265" r:id="rId11"/>
    <p:sldId id="266" r:id="rId12"/>
    <p:sldId id="267" r:id="rId13"/>
    <p:sldId id="268" r:id="rId14"/>
    <p:sldId id="300" r:id="rId15"/>
    <p:sldId id="282"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301" r:id="rId29"/>
    <p:sldId id="283" r:id="rId30"/>
    <p:sldId id="291" r:id="rId31"/>
    <p:sldId id="292" r:id="rId32"/>
    <p:sldId id="302" r:id="rId33"/>
    <p:sldId id="284" r:id="rId34"/>
    <p:sldId id="285" r:id="rId35"/>
    <p:sldId id="286" r:id="rId36"/>
    <p:sldId id="287" r:id="rId37"/>
    <p:sldId id="297" r:id="rId38"/>
    <p:sldId id="298" r:id="rId39"/>
    <p:sldId id="299" r:id="rId4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E37BE4B-E6B3-406D-BA56-6AB381B091D2}">
  <a:tblStyle styleId="{AE37BE4B-E6B3-406D-BA56-6AB381B091D2}"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78"/>
    <p:restoredTop sz="95732"/>
  </p:normalViewPr>
  <p:slideViewPr>
    <p:cSldViewPr snapToGrid="0" snapToObjects="1">
      <p:cViewPr>
        <p:scale>
          <a:sx n="135" d="100"/>
          <a:sy n="135" d="100"/>
        </p:scale>
        <p:origin x="16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Questions to check for understanding:</a:t>
            </a:r>
            <a:endParaRPr/>
          </a:p>
          <a:p>
            <a:pPr marL="457200" lvl="0" indent="-228600" algn="l" rtl="0">
              <a:lnSpc>
                <a:spcPct val="100000"/>
              </a:lnSpc>
              <a:spcBef>
                <a:spcPts val="0"/>
              </a:spcBef>
              <a:spcAft>
                <a:spcPts val="0"/>
              </a:spcAft>
              <a:buSzPts val="1100"/>
              <a:buNone/>
            </a:pPr>
            <a:endParaRPr/>
          </a:p>
        </p:txBody>
      </p:sp>
      <p:sp>
        <p:nvSpPr>
          <p:cNvPr id="153" name="Google Shape;15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Questions to check for understanding:</a:t>
            </a:r>
            <a:endParaRPr/>
          </a:p>
          <a:p>
            <a:pPr marL="0" lvl="0" indent="0" algn="l" rtl="0">
              <a:lnSpc>
                <a:spcPct val="100000"/>
              </a:lnSpc>
              <a:spcBef>
                <a:spcPts val="0"/>
              </a:spcBef>
              <a:spcAft>
                <a:spcPts val="0"/>
              </a:spcAft>
              <a:buSzPts val="1100"/>
              <a:buNone/>
            </a:pPr>
            <a:endParaRPr/>
          </a:p>
        </p:txBody>
      </p:sp>
      <p:sp>
        <p:nvSpPr>
          <p:cNvPr id="159" name="Google Shape;15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sz="300"/>
              <a:t>*</a:t>
            </a:r>
            <a:r>
              <a:rPr lang="en-US" sz="1200">
                <a:solidFill>
                  <a:schemeClr val="dk1"/>
                </a:solidFill>
                <a:latin typeface="Calibri"/>
                <a:ea typeface="Calibri"/>
                <a:cs typeface="Calibri"/>
                <a:sym typeface="Calibri"/>
              </a:rPr>
              <a:t>Providing a human reader presents a huge test security risk! </a:t>
            </a:r>
            <a:endParaRPr sz="300"/>
          </a:p>
        </p:txBody>
      </p:sp>
      <p:sp>
        <p:nvSpPr>
          <p:cNvPr id="165" name="Google Shape;16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8" name="Google Shape;248;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6" name="Google Shape;176;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Discuss who is involved in the decision. Importance of signing, dating, and copying. One copy goes to the TC who is responsible for compiling school accommodation requests and submitting to AS.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8" name="Google Shape;188;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6" name="Google Shape;20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80000"/>
              </a:lnSpc>
              <a:spcBef>
                <a:spcPts val="1000"/>
              </a:spcBef>
              <a:spcAft>
                <a:spcPts val="0"/>
              </a:spcAft>
              <a:buSzPts val="1100"/>
              <a:buNone/>
            </a:pPr>
            <a:endParaRPr sz="1500">
              <a:solidFill>
                <a:schemeClr val="dk1"/>
              </a:solidFill>
            </a:endParaRPr>
          </a:p>
          <a:p>
            <a:pPr marL="0" lvl="0" indent="0" algn="l" rtl="0">
              <a:lnSpc>
                <a:spcPct val="100000"/>
              </a:lnSpc>
              <a:spcBef>
                <a:spcPts val="0"/>
              </a:spcBef>
              <a:spcAft>
                <a:spcPts val="0"/>
              </a:spcAft>
              <a:buSzPts val="1100"/>
              <a:buNone/>
            </a:pPr>
            <a:endParaRPr sz="1500"/>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4" name="Google Shape;22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0" name="Google Shape;230;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6" name="Google Shape;236;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2" name="Google Shape;242;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4" name="Google Shape;254;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4" name="Google Shape;254;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5951588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92e62ffb86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6" name="Google Shape;256;g92e62ffb86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43317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
        <p:nvSpPr>
          <p:cNvPr id="265" name="Google Shape;265;p30: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Add #1 to all DS row.</a:t>
            </a:r>
            <a:endParaRPr dirty="0"/>
          </a:p>
          <a:p>
            <a:pPr marL="0" lvl="0" indent="0" algn="l" rtl="0">
              <a:lnSpc>
                <a:spcPct val="100000"/>
              </a:lnSpc>
              <a:spcBef>
                <a:spcPts val="0"/>
              </a:spcBef>
              <a:spcAft>
                <a:spcPts val="0"/>
              </a:spcAft>
              <a:buSzPts val="1100"/>
              <a:buNone/>
            </a:pPr>
            <a:r>
              <a:rPr lang="en-US" dirty="0"/>
              <a:t>Add #2. Only if the IEP/504 teams have followed the criteria found in the testing accommodation guidelines and met the criteria and met in the Hawaii state guides.</a:t>
            </a:r>
            <a:endParaRPr dirty="0"/>
          </a:p>
          <a:p>
            <a:pPr marL="0" lvl="0" indent="0" algn="l" rtl="0">
              <a:lnSpc>
                <a:spcPct val="100000"/>
              </a:lnSpc>
              <a:spcBef>
                <a:spcPts val="0"/>
              </a:spcBef>
              <a:spcAft>
                <a:spcPts val="0"/>
              </a:spcAft>
              <a:buSzPts val="1100"/>
              <a:buNone/>
            </a:pPr>
            <a:r>
              <a:rPr lang="en-US" dirty="0"/>
              <a:t>#3 exception SC/STT broken arm</a:t>
            </a:r>
            <a:endParaRPr dirty="0"/>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2" name="Google Shape;272;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8" name="Google Shape;278;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p. 2 of Table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solidFill>
                <a:srgbClr val="FF0000"/>
              </a:solidFill>
            </a:endParaRPr>
          </a:p>
        </p:txBody>
      </p:sp>
      <p:sp>
        <p:nvSpPr>
          <p:cNvPr id="442" name="Google Shape;442;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556752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448" name="Google Shape;448;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038272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222106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70000"/>
              </a:lnSpc>
              <a:spcBef>
                <a:spcPts val="0"/>
              </a:spcBef>
              <a:spcAft>
                <a:spcPts val="0"/>
              </a:spcAft>
              <a:buClr>
                <a:schemeClr val="dk1"/>
              </a:buClr>
              <a:buSzPts val="2380"/>
              <a:buFont typeface="Arial"/>
              <a:buNone/>
            </a:pPr>
            <a:r>
              <a:rPr lang="en-US" sz="1679">
                <a:solidFill>
                  <a:schemeClr val="dk1"/>
                </a:solidFill>
                <a:latin typeface="Calibri"/>
                <a:ea typeface="Calibri"/>
                <a:cs typeface="Calibri"/>
                <a:sym typeface="Calibri"/>
              </a:rPr>
              <a:t>2. General Principles Regarding Testing Accommodations (Section 1 of Handout)</a:t>
            </a:r>
            <a:endParaRPr sz="210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100"/>
              <a:buNone/>
            </a:pPr>
            <a:endParaRPr/>
          </a:p>
        </p:txBody>
      </p:sp>
      <p:sp>
        <p:nvSpPr>
          <p:cNvPr id="115" name="Google Shape;11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*General assessments</a:t>
            </a:r>
            <a:endParaRPr dirty="0"/>
          </a:p>
        </p:txBody>
      </p:sp>
      <p:sp>
        <p:nvSpPr>
          <p:cNvPr id="133" name="Google Shape;13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Questions to check for understanding:</a:t>
            </a:r>
            <a:endParaRPr/>
          </a:p>
          <a:p>
            <a:pPr marL="457200" lvl="0" indent="-228600" algn="l" rtl="0">
              <a:lnSpc>
                <a:spcPct val="100000"/>
              </a:lnSpc>
              <a:spcBef>
                <a:spcPts val="0"/>
              </a:spcBef>
              <a:spcAft>
                <a:spcPts val="0"/>
              </a:spcAft>
              <a:buSzPts val="1100"/>
              <a:buNone/>
            </a:pPr>
            <a:endParaRPr/>
          </a:p>
        </p:txBody>
      </p:sp>
      <p:sp>
        <p:nvSpPr>
          <p:cNvPr id="147" name="Google Shape;14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8" Type="http://schemas.openxmlformats.org/officeDocument/2006/relationships/hyperlink" Target="https://smarterbalanced.alohahsap.org/core/fileparse.php/3410/urlt/Accessbility-and-Accommodations-Office-Hours-Schedule-Fall-2020.pdf" TargetMode="External"/><Relationship Id="rId3" Type="http://schemas.openxmlformats.org/officeDocument/2006/relationships/hyperlink" Target="https://smarterbalanced.alohahsap.org/resources/accessibility-and-accommodations-state-guides" TargetMode="External"/><Relationship Id="rId7" Type="http://schemas.openxmlformats.org/officeDocument/2006/relationships/hyperlink" Target="https://smarterbalanced.alohahsap.org/core/fileparse.php/3410/urlt/Accessbility-and-Accommodations-Webinar-Training-Schedule-Fall-2020.pdf"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hyperlink" Target="https://smarterbalanced.alohahsap.org/resources/accommodations-training-2021-tw" TargetMode="External"/><Relationship Id="rId5" Type="http://schemas.openxmlformats.org/officeDocument/2006/relationships/hyperlink" Target="https://www.surveymonkey.com/r/HIDOE_ACC" TargetMode="External"/><Relationship Id="rId4" Type="http://schemas.openxmlformats.org/officeDocument/2006/relationships/hyperlink" Target="https://smarterbalanced.alohahsap.org/core/fileparse.php/3410/urlt/Test-Accommodations-Identification-and-Request-Process-2020-2021.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Elaine.Lee@k12.hi.u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mailto:Susan.Forbes@k12.hi.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portal.smarterbalanced.org/library/en/guidelines-for-choosing-tts-or-read-aloud-in-grades-3-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5400"/>
              <a:buFont typeface="Calibri"/>
              <a:buNone/>
            </a:pPr>
            <a:br>
              <a:rPr lang="en-US" sz="5400" b="1"/>
            </a:br>
            <a:br>
              <a:rPr lang="en-US" sz="5400" b="1"/>
            </a:br>
            <a:br>
              <a:rPr lang="en-US" sz="5400" b="1"/>
            </a:br>
            <a:r>
              <a:rPr lang="en-US" sz="5400" b="1"/>
              <a:t>Text-to-Speech and Read Aloud State Test Accommodations</a:t>
            </a:r>
            <a:endParaRPr sz="5400"/>
          </a:p>
        </p:txBody>
      </p:sp>
      <p:sp>
        <p:nvSpPr>
          <p:cNvPr id="85" name="Google Shape;85;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2400"/>
              <a:buNone/>
            </a:pPr>
            <a:r>
              <a:rPr lang="en-US"/>
              <a:t>Elaine Lee, Ph.D. &amp; Susan Forbes</a:t>
            </a:r>
            <a:endParaRPr/>
          </a:p>
          <a:p>
            <a:pPr marL="0" lvl="0" indent="0" algn="ctr" rtl="0">
              <a:lnSpc>
                <a:spcPct val="80000"/>
              </a:lnSpc>
              <a:spcBef>
                <a:spcPts val="1000"/>
              </a:spcBef>
              <a:spcAft>
                <a:spcPts val="0"/>
              </a:spcAft>
              <a:buClr>
                <a:schemeClr val="dk1"/>
              </a:buClr>
              <a:buSzPts val="2400"/>
              <a:buNone/>
            </a:pPr>
            <a:r>
              <a:rPr lang="en-US"/>
              <a:t>Assessment Section</a:t>
            </a:r>
            <a:endParaRPr/>
          </a:p>
          <a:p>
            <a:pPr marL="0" lvl="0" indent="0" algn="ctr" rtl="0">
              <a:lnSpc>
                <a:spcPct val="80000"/>
              </a:lnSpc>
              <a:spcBef>
                <a:spcPts val="1000"/>
              </a:spcBef>
              <a:spcAft>
                <a:spcPts val="0"/>
              </a:spcAft>
              <a:buClr>
                <a:schemeClr val="dk1"/>
              </a:buClr>
              <a:buSzPts val="2400"/>
              <a:buNone/>
            </a:pPr>
            <a:r>
              <a:rPr lang="en-US"/>
              <a:t>Office of Strategy, Innovation and Performance</a:t>
            </a:r>
            <a:endParaRPr/>
          </a:p>
          <a:p>
            <a:pPr marL="0" lvl="0" indent="0" algn="ctr" rtl="0">
              <a:lnSpc>
                <a:spcPct val="80000"/>
              </a:lnSpc>
              <a:spcBef>
                <a:spcPts val="1000"/>
              </a:spcBef>
              <a:spcAft>
                <a:spcPts val="0"/>
              </a:spcAft>
              <a:buClr>
                <a:schemeClr val="dk1"/>
              </a:buClr>
              <a:buSzPts val="2400"/>
              <a:buNone/>
            </a:pPr>
            <a:r>
              <a:rPr lang="en-US"/>
              <a:t>September 4, 2020</a:t>
            </a:r>
            <a:endParaRPr/>
          </a:p>
          <a:p>
            <a:pPr marL="0" lvl="0" indent="0" algn="ctr" rtl="0">
              <a:lnSpc>
                <a:spcPct val="80000"/>
              </a:lnSpc>
              <a:spcBef>
                <a:spcPts val="100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2"/>
          <p:cNvSpPr txBox="1">
            <a:spLocks noGrp="1"/>
          </p:cNvSpPr>
          <p:nvPr>
            <p:ph type="body" idx="1"/>
          </p:nvPr>
        </p:nvSpPr>
        <p:spPr>
          <a:xfrm>
            <a:off x="838200" y="1690688"/>
            <a:ext cx="10515600" cy="4486275"/>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graphicFrame>
        <p:nvGraphicFramePr>
          <p:cNvPr id="150" name="Google Shape;150;p22"/>
          <p:cNvGraphicFramePr/>
          <p:nvPr>
            <p:extLst>
              <p:ext uri="{D42A27DB-BD31-4B8C-83A1-F6EECF244321}">
                <p14:modId xmlns:p14="http://schemas.microsoft.com/office/powerpoint/2010/main" val="2745024054"/>
              </p:ext>
            </p:extLst>
          </p:nvPr>
        </p:nvGraphicFramePr>
        <p:xfrm>
          <a:off x="315088" y="683079"/>
          <a:ext cx="11038700" cy="5021125"/>
        </p:xfrm>
        <a:graphic>
          <a:graphicData uri="http://schemas.openxmlformats.org/drawingml/2006/table">
            <a:tbl>
              <a:tblPr firstRow="1" bandRow="1">
                <a:noFill/>
                <a:tableStyleId>{AE37BE4B-E6B3-406D-BA56-6AB381B091D2}</a:tableStyleId>
              </a:tblPr>
              <a:tblGrid>
                <a:gridCol w="1989200">
                  <a:extLst>
                    <a:ext uri="{9D8B030D-6E8A-4147-A177-3AD203B41FA5}">
                      <a16:colId xmlns:a16="http://schemas.microsoft.com/office/drawing/2014/main" val="20000"/>
                    </a:ext>
                  </a:extLst>
                </a:gridCol>
                <a:gridCol w="4221275">
                  <a:extLst>
                    <a:ext uri="{9D8B030D-6E8A-4147-A177-3AD203B41FA5}">
                      <a16:colId xmlns:a16="http://schemas.microsoft.com/office/drawing/2014/main" val="20001"/>
                    </a:ext>
                  </a:extLst>
                </a:gridCol>
                <a:gridCol w="4828225">
                  <a:extLst>
                    <a:ext uri="{9D8B030D-6E8A-4147-A177-3AD203B41FA5}">
                      <a16:colId xmlns:a16="http://schemas.microsoft.com/office/drawing/2014/main" val="20002"/>
                    </a:ext>
                  </a:extLst>
                </a:gridCol>
              </a:tblGrid>
              <a:tr h="662475">
                <a:tc>
                  <a:txBody>
                    <a:bodyPr/>
                    <a:lstStyle/>
                    <a:p>
                      <a:pPr marL="0" marR="0" lvl="0" indent="0" algn="ctr" rtl="0">
                        <a:lnSpc>
                          <a:spcPct val="100000"/>
                        </a:lnSpc>
                        <a:spcBef>
                          <a:spcPts val="0"/>
                        </a:spcBef>
                        <a:spcAft>
                          <a:spcPts val="0"/>
                        </a:spcAft>
                        <a:buClr>
                          <a:srgbClr val="000000"/>
                        </a:buClr>
                        <a:buSzPts val="2400"/>
                        <a:buFont typeface="Arial"/>
                        <a:buNone/>
                      </a:pPr>
                      <a:endParaRPr sz="2400" b="1"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2600"/>
                        <a:buFont typeface="Arial"/>
                        <a:buNone/>
                      </a:pPr>
                      <a:r>
                        <a:rPr lang="en-US" sz="3200" b="1" u="none" strike="noStrike" cap="none" dirty="0"/>
                        <a:t>Text-to-Speech</a:t>
                      </a:r>
                      <a:endParaRPr sz="32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2600"/>
                        <a:buFont typeface="Arial"/>
                        <a:buNone/>
                      </a:pPr>
                      <a:r>
                        <a:rPr lang="en-US" sz="3200" b="1" u="none" strike="noStrike" cap="none" dirty="0"/>
                        <a:t>Read Aloud</a:t>
                      </a:r>
                      <a:endParaRPr sz="3200" u="none" strike="noStrike" cap="none" dirty="0"/>
                    </a:p>
                  </a:txBody>
                  <a:tcPr marL="91450" marR="91450" marT="45725" marB="45725"/>
                </a:tc>
                <a:extLst>
                  <a:ext uri="{0D108BD9-81ED-4DB2-BD59-A6C34878D82A}">
                    <a16:rowId xmlns:a16="http://schemas.microsoft.com/office/drawing/2014/main" val="10000"/>
                  </a:ext>
                </a:extLst>
              </a:tr>
              <a:tr h="3345925">
                <a:tc>
                  <a:txBody>
                    <a:bodyPr/>
                    <a:lstStyle/>
                    <a:p>
                      <a:pPr marL="0" marR="0" lvl="0" indent="0" algn="l" rtl="0">
                        <a:lnSpc>
                          <a:spcPct val="100000"/>
                        </a:lnSpc>
                        <a:spcBef>
                          <a:spcPts val="0"/>
                        </a:spcBef>
                        <a:spcAft>
                          <a:spcPts val="0"/>
                        </a:spcAft>
                        <a:buClr>
                          <a:srgbClr val="000000"/>
                        </a:buClr>
                        <a:buSzPts val="2400"/>
                        <a:buFont typeface="Arial"/>
                        <a:buNone/>
                      </a:pPr>
                      <a:r>
                        <a:rPr lang="en-US" sz="2800" u="none" strike="noStrike" cap="none" dirty="0"/>
                        <a:t>Description </a:t>
                      </a:r>
                      <a:endParaRPr sz="2800" u="none" strike="noStrike" cap="none" dirty="0"/>
                    </a:p>
                  </a:txBody>
                  <a:tcPr marL="91450" marR="91450" marT="45725" marB="45725">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400"/>
                        <a:buFont typeface="Arial"/>
                        <a:buNone/>
                      </a:pPr>
                      <a:r>
                        <a:rPr lang="en-US" sz="2800" u="none" strike="noStrike" cap="none" dirty="0"/>
                        <a:t>Audio delivery of Reading Passages found on the English Language Arts  Computer Adaptive Test (ELA-CAT) interim and summative assessments, including the paper fixed form for the ELA-CAT summative test, via electronic software </a:t>
                      </a:r>
                      <a:endParaRPr sz="2800" u="none" strike="noStrike" cap="none" dirty="0"/>
                    </a:p>
                  </a:txBody>
                  <a:tcPr marL="91450" marR="91450" marT="45725" marB="45725">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400"/>
                        <a:buFont typeface="Arial"/>
                        <a:buNone/>
                      </a:pPr>
                      <a:r>
                        <a:rPr lang="en-US" sz="2800" u="none" strike="noStrike" cap="none" dirty="0"/>
                        <a:t>Oral delivery of Reading Passages found on the ELA-CAT interim and summative assessments, including the paper fixed form for the ELA-CAT summative test, via a human reader</a:t>
                      </a:r>
                      <a:endParaRPr sz="2800" u="none" strike="noStrike" cap="none" dirty="0"/>
                    </a:p>
                  </a:txBody>
                  <a:tcPr marL="91450" marR="91450" marT="45725" marB="45725">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3"/>
          <p:cNvSpPr txBox="1">
            <a:spLocks noGrp="1"/>
          </p:cNvSpPr>
          <p:nvPr>
            <p:ph type="body" idx="1"/>
          </p:nvPr>
        </p:nvSpPr>
        <p:spPr>
          <a:xfrm>
            <a:off x="838200" y="1690688"/>
            <a:ext cx="10515600" cy="4486200"/>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graphicFrame>
        <p:nvGraphicFramePr>
          <p:cNvPr id="156" name="Google Shape;156;p23"/>
          <p:cNvGraphicFramePr/>
          <p:nvPr>
            <p:extLst>
              <p:ext uri="{D42A27DB-BD31-4B8C-83A1-F6EECF244321}">
                <p14:modId xmlns:p14="http://schemas.microsoft.com/office/powerpoint/2010/main" val="2843265631"/>
              </p:ext>
            </p:extLst>
          </p:nvPr>
        </p:nvGraphicFramePr>
        <p:xfrm>
          <a:off x="315088" y="683079"/>
          <a:ext cx="11038700" cy="5298975"/>
        </p:xfrm>
        <a:graphic>
          <a:graphicData uri="http://schemas.openxmlformats.org/drawingml/2006/table">
            <a:tbl>
              <a:tblPr firstRow="1" bandRow="1">
                <a:noFill/>
                <a:tableStyleId>{AE37BE4B-E6B3-406D-BA56-6AB381B091D2}</a:tableStyleId>
              </a:tblPr>
              <a:tblGrid>
                <a:gridCol w="2059812">
                  <a:extLst>
                    <a:ext uri="{9D8B030D-6E8A-4147-A177-3AD203B41FA5}">
                      <a16:colId xmlns:a16="http://schemas.microsoft.com/office/drawing/2014/main" val="20000"/>
                    </a:ext>
                  </a:extLst>
                </a:gridCol>
                <a:gridCol w="4622800">
                  <a:extLst>
                    <a:ext uri="{9D8B030D-6E8A-4147-A177-3AD203B41FA5}">
                      <a16:colId xmlns:a16="http://schemas.microsoft.com/office/drawing/2014/main" val="20001"/>
                    </a:ext>
                  </a:extLst>
                </a:gridCol>
                <a:gridCol w="4356088">
                  <a:extLst>
                    <a:ext uri="{9D8B030D-6E8A-4147-A177-3AD203B41FA5}">
                      <a16:colId xmlns:a16="http://schemas.microsoft.com/office/drawing/2014/main" val="20002"/>
                    </a:ext>
                  </a:extLst>
                </a:gridCol>
              </a:tblGrid>
              <a:tr h="654300">
                <a:tc>
                  <a:txBody>
                    <a:bodyPr/>
                    <a:lstStyle/>
                    <a:p>
                      <a:pPr marL="0" marR="0" lvl="0" indent="0" algn="ctr" rtl="0">
                        <a:lnSpc>
                          <a:spcPct val="100000"/>
                        </a:lnSpc>
                        <a:spcBef>
                          <a:spcPts val="0"/>
                        </a:spcBef>
                        <a:spcAft>
                          <a:spcPts val="0"/>
                        </a:spcAft>
                        <a:buClr>
                          <a:srgbClr val="000000"/>
                        </a:buClr>
                        <a:buSzPts val="2400"/>
                        <a:buFont typeface="Arial"/>
                        <a:buNone/>
                      </a:pPr>
                      <a:endParaRPr sz="2400" b="1"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2800"/>
                        <a:buFont typeface="Arial"/>
                        <a:buNone/>
                      </a:pPr>
                      <a:r>
                        <a:rPr lang="en-US" sz="3200" b="1" u="none" strike="noStrike" cap="none" dirty="0"/>
                        <a:t>Text-to-Speech</a:t>
                      </a:r>
                      <a:endParaRPr sz="32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2800"/>
                        <a:buFont typeface="Arial"/>
                        <a:buNone/>
                      </a:pPr>
                      <a:r>
                        <a:rPr lang="en-US" sz="3200" b="1" u="none" strike="noStrike" cap="none" dirty="0"/>
                        <a:t>Read Aloud</a:t>
                      </a:r>
                      <a:endParaRPr sz="3200" u="none" strike="noStrike" cap="none" dirty="0"/>
                    </a:p>
                  </a:txBody>
                  <a:tcPr marL="91450" marR="91450" marT="45725" marB="45725"/>
                </a:tc>
                <a:extLst>
                  <a:ext uri="{0D108BD9-81ED-4DB2-BD59-A6C34878D82A}">
                    <a16:rowId xmlns:a16="http://schemas.microsoft.com/office/drawing/2014/main" val="10000"/>
                  </a:ext>
                </a:extLst>
              </a:tr>
              <a:tr h="4644675">
                <a:tc>
                  <a:txBody>
                    <a:bodyPr/>
                    <a:lstStyle/>
                    <a:p>
                      <a:pPr marL="0" marR="0" lvl="0" indent="0" algn="l" rtl="0">
                        <a:lnSpc>
                          <a:spcPct val="100000"/>
                        </a:lnSpc>
                        <a:spcBef>
                          <a:spcPts val="0"/>
                        </a:spcBef>
                        <a:spcAft>
                          <a:spcPts val="0"/>
                        </a:spcAft>
                        <a:buClr>
                          <a:srgbClr val="000000"/>
                        </a:buClr>
                        <a:buSzPts val="2000"/>
                        <a:buFont typeface="Arial"/>
                        <a:buNone/>
                      </a:pPr>
                      <a:r>
                        <a:rPr lang="en-US" sz="2800" u="none" strike="noStrike" cap="none" dirty="0"/>
                        <a:t>Associated Disabilities </a:t>
                      </a:r>
                      <a:endParaRPr sz="2800" u="none" strike="noStrike" cap="none" dirty="0"/>
                    </a:p>
                    <a:p>
                      <a:pPr marL="0" marR="0" lvl="0" indent="0" algn="l" rtl="0">
                        <a:lnSpc>
                          <a:spcPct val="100000"/>
                        </a:lnSpc>
                        <a:spcBef>
                          <a:spcPts val="0"/>
                        </a:spcBef>
                        <a:spcAft>
                          <a:spcPts val="0"/>
                        </a:spcAft>
                        <a:buClr>
                          <a:srgbClr val="000000"/>
                        </a:buClr>
                        <a:buSzPts val="2000"/>
                        <a:buFont typeface="Arial"/>
                        <a:buNone/>
                      </a:pPr>
                      <a:endParaRPr sz="2800" b="1" u="none" strike="noStrike" cap="none" dirty="0">
                        <a:solidFill>
                          <a:srgbClr val="0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tcPr>
                </a:tc>
                <a:tc>
                  <a:txBody>
                    <a:bodyPr/>
                    <a:lstStyle/>
                    <a:p>
                      <a:pPr marL="457200" marR="0" lvl="0" indent="-393700" algn="l" rtl="0">
                        <a:lnSpc>
                          <a:spcPct val="100000"/>
                        </a:lnSpc>
                        <a:spcBef>
                          <a:spcPts val="0"/>
                        </a:spcBef>
                        <a:spcAft>
                          <a:spcPts val="0"/>
                        </a:spcAft>
                        <a:buClr>
                          <a:srgbClr val="000000"/>
                        </a:buClr>
                        <a:buSzPts val="2600"/>
                        <a:buFont typeface="Arial"/>
                        <a:buChar char="●"/>
                      </a:pPr>
                      <a:r>
                        <a:rPr lang="en-US" sz="2800" u="none" strike="noStrike" cap="none" dirty="0">
                          <a:solidFill>
                            <a:srgbClr val="000000"/>
                          </a:solidFill>
                        </a:rPr>
                        <a:t>Cannot see the text or use braille (e.g., a recently blind student who is unfamiliar </a:t>
                      </a:r>
                      <a:r>
                        <a:rPr lang="en-US" sz="2800" u="none" strike="noStrike" cap="none" dirty="0"/>
                        <a:t>or non-proficient </a:t>
                      </a:r>
                      <a:r>
                        <a:rPr lang="en-US" sz="2800" u="none" strike="noStrike" cap="none" dirty="0">
                          <a:solidFill>
                            <a:srgbClr val="000000"/>
                          </a:solidFill>
                        </a:rPr>
                        <a:t>with braille)</a:t>
                      </a:r>
                      <a:endParaRPr sz="2800" u="none" strike="noStrike" cap="none" dirty="0">
                        <a:solidFill>
                          <a:srgbClr val="000000"/>
                        </a:solidFill>
                      </a:endParaRPr>
                    </a:p>
                    <a:p>
                      <a:pPr marL="457200" marR="0" lvl="0" indent="0" algn="l" rtl="0">
                        <a:lnSpc>
                          <a:spcPct val="100000"/>
                        </a:lnSpc>
                        <a:spcBef>
                          <a:spcPts val="0"/>
                        </a:spcBef>
                        <a:spcAft>
                          <a:spcPts val="0"/>
                        </a:spcAft>
                        <a:buClr>
                          <a:srgbClr val="000000"/>
                        </a:buClr>
                        <a:buSzPts val="2600"/>
                        <a:buFont typeface="Arial"/>
                        <a:buNone/>
                      </a:pPr>
                      <a:endParaRPr sz="2800" u="none" strike="noStrike" cap="none" dirty="0">
                        <a:solidFill>
                          <a:srgbClr val="000000"/>
                        </a:solidFill>
                      </a:endParaRPr>
                    </a:p>
                    <a:p>
                      <a:pPr marL="457200" marR="0" lvl="0" indent="-393700" algn="l" rtl="0">
                        <a:lnSpc>
                          <a:spcPct val="100000"/>
                        </a:lnSpc>
                        <a:spcBef>
                          <a:spcPts val="0"/>
                        </a:spcBef>
                        <a:spcAft>
                          <a:spcPts val="0"/>
                        </a:spcAft>
                        <a:buClr>
                          <a:srgbClr val="000000"/>
                        </a:buClr>
                        <a:buSzPts val="2600"/>
                        <a:buFont typeface="Arial"/>
                        <a:buChar char="●"/>
                      </a:pPr>
                      <a:r>
                        <a:rPr lang="en-US" sz="2800" u="none" strike="noStrike" cap="none" dirty="0">
                          <a:solidFill>
                            <a:srgbClr val="000000"/>
                          </a:solidFill>
                        </a:rPr>
                        <a:t>Severe reading-based disability that impacts students’ ability to </a:t>
                      </a:r>
                      <a:r>
                        <a:rPr lang="en-US" sz="2800" dirty="0">
                          <a:solidFill>
                            <a:srgbClr val="000000"/>
                          </a:solidFill>
                        </a:rPr>
                        <a:t>decode and comprehend </a:t>
                      </a:r>
                      <a:r>
                        <a:rPr lang="en-US" sz="2800" u="none" strike="noStrike" cap="none" dirty="0">
                          <a:solidFill>
                            <a:srgbClr val="000000"/>
                          </a:solidFill>
                        </a:rPr>
                        <a:t>text</a:t>
                      </a:r>
                      <a:endParaRPr sz="2800" u="none" strike="noStrike" cap="none" dirty="0">
                        <a:solidFill>
                          <a:srgbClr val="0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noFill/>
                  </a:tcPr>
                </a:tc>
                <a:tc>
                  <a:txBody>
                    <a:bodyPr/>
                    <a:lstStyle/>
                    <a:p>
                      <a:pPr marL="457200" marR="0" lvl="0" indent="-393700" algn="l" rtl="0">
                        <a:lnSpc>
                          <a:spcPct val="100000"/>
                        </a:lnSpc>
                        <a:spcBef>
                          <a:spcPts val="0"/>
                        </a:spcBef>
                        <a:spcAft>
                          <a:spcPts val="0"/>
                        </a:spcAft>
                        <a:buClr>
                          <a:schemeClr val="dk1"/>
                        </a:buClr>
                        <a:buSzPts val="2600"/>
                        <a:buFont typeface="Arial"/>
                        <a:buChar char="●"/>
                      </a:pPr>
                      <a:r>
                        <a:rPr lang="en-US" sz="2800" u="none" strike="noStrike" cap="none" dirty="0">
                          <a:solidFill>
                            <a:srgbClr val="000000"/>
                          </a:solidFill>
                        </a:rPr>
                        <a:t>Same</a:t>
                      </a:r>
                      <a:endParaRPr sz="2800" u="none" strike="noStrike" cap="none" dirty="0">
                        <a:solidFill>
                          <a:srgbClr val="000000"/>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body" idx="1"/>
          </p:nvPr>
        </p:nvSpPr>
        <p:spPr>
          <a:xfrm>
            <a:off x="838200" y="1690688"/>
            <a:ext cx="10515600" cy="4486200"/>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graphicFrame>
        <p:nvGraphicFramePr>
          <p:cNvPr id="162" name="Google Shape;162;p24"/>
          <p:cNvGraphicFramePr/>
          <p:nvPr>
            <p:extLst>
              <p:ext uri="{D42A27DB-BD31-4B8C-83A1-F6EECF244321}">
                <p14:modId xmlns:p14="http://schemas.microsoft.com/office/powerpoint/2010/main" val="682131129"/>
              </p:ext>
            </p:extLst>
          </p:nvPr>
        </p:nvGraphicFramePr>
        <p:xfrm>
          <a:off x="315088" y="304801"/>
          <a:ext cx="11038700" cy="6223000"/>
        </p:xfrm>
        <a:graphic>
          <a:graphicData uri="http://schemas.openxmlformats.org/drawingml/2006/table">
            <a:tbl>
              <a:tblPr firstRow="1" bandRow="1">
                <a:noFill/>
                <a:tableStyleId>{AE37BE4B-E6B3-406D-BA56-6AB381B091D2}</a:tableStyleId>
              </a:tblPr>
              <a:tblGrid>
                <a:gridCol w="1989200">
                  <a:extLst>
                    <a:ext uri="{9D8B030D-6E8A-4147-A177-3AD203B41FA5}">
                      <a16:colId xmlns:a16="http://schemas.microsoft.com/office/drawing/2014/main" val="20000"/>
                    </a:ext>
                  </a:extLst>
                </a:gridCol>
                <a:gridCol w="4451675">
                  <a:extLst>
                    <a:ext uri="{9D8B030D-6E8A-4147-A177-3AD203B41FA5}">
                      <a16:colId xmlns:a16="http://schemas.microsoft.com/office/drawing/2014/main" val="20001"/>
                    </a:ext>
                  </a:extLst>
                </a:gridCol>
                <a:gridCol w="4597825">
                  <a:extLst>
                    <a:ext uri="{9D8B030D-6E8A-4147-A177-3AD203B41FA5}">
                      <a16:colId xmlns:a16="http://schemas.microsoft.com/office/drawing/2014/main" val="20002"/>
                    </a:ext>
                  </a:extLst>
                </a:gridCol>
              </a:tblGrid>
              <a:tr h="579601">
                <a:tc>
                  <a:txBody>
                    <a:bodyPr/>
                    <a:lstStyle/>
                    <a:p>
                      <a:pPr marL="0" marR="0" lvl="0" indent="0" algn="ctr" rtl="0">
                        <a:lnSpc>
                          <a:spcPct val="100000"/>
                        </a:lnSpc>
                        <a:spcBef>
                          <a:spcPts val="0"/>
                        </a:spcBef>
                        <a:spcAft>
                          <a:spcPts val="0"/>
                        </a:spcAft>
                        <a:buClr>
                          <a:srgbClr val="000000"/>
                        </a:buClr>
                        <a:buSzPts val="2400"/>
                        <a:buFont typeface="Arial"/>
                        <a:buNone/>
                      </a:pPr>
                      <a:endParaRPr sz="2400" b="1"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2800"/>
                        <a:buFont typeface="Arial"/>
                        <a:buNone/>
                      </a:pPr>
                      <a:r>
                        <a:rPr lang="en-US" sz="3200" b="1" u="none" strike="noStrike" cap="none" dirty="0"/>
                        <a:t>Text-to-Speech</a:t>
                      </a:r>
                      <a:endParaRPr sz="32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2800"/>
                        <a:buFont typeface="Arial"/>
                        <a:buNone/>
                      </a:pPr>
                      <a:r>
                        <a:rPr lang="en-US" sz="3200" b="1" u="none" strike="noStrike" cap="none" dirty="0"/>
                        <a:t>Read Aloud</a:t>
                      </a:r>
                      <a:endParaRPr sz="3200" u="none" strike="noStrike" cap="none" dirty="0"/>
                    </a:p>
                  </a:txBody>
                  <a:tcPr marL="91450" marR="91450" marT="45725" marB="45725"/>
                </a:tc>
                <a:extLst>
                  <a:ext uri="{0D108BD9-81ED-4DB2-BD59-A6C34878D82A}">
                    <a16:rowId xmlns:a16="http://schemas.microsoft.com/office/drawing/2014/main" val="10000"/>
                  </a:ext>
                </a:extLst>
              </a:tr>
              <a:tr h="5643399">
                <a:tc>
                  <a:txBody>
                    <a:bodyPr/>
                    <a:lstStyle/>
                    <a:p>
                      <a:pPr marL="0" marR="0" lvl="0" indent="0" algn="l" rtl="0">
                        <a:lnSpc>
                          <a:spcPct val="100000"/>
                        </a:lnSpc>
                        <a:spcBef>
                          <a:spcPts val="0"/>
                        </a:spcBef>
                        <a:spcAft>
                          <a:spcPts val="0"/>
                        </a:spcAft>
                        <a:buClr>
                          <a:srgbClr val="000000"/>
                        </a:buClr>
                        <a:buSzPts val="2000"/>
                        <a:buFont typeface="Arial"/>
                        <a:buNone/>
                      </a:pPr>
                      <a:r>
                        <a:rPr lang="en-US" sz="2800" u="none" strike="noStrike" cap="none" dirty="0"/>
                        <a:t>Type of Evidence Needed to Support Accommodation Decision for Students with a Reading-based Disability</a:t>
                      </a:r>
                      <a:endParaRPr sz="28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tcPr>
                </a:tc>
                <a:tc>
                  <a:txBody>
                    <a:bodyPr/>
                    <a:lstStyle/>
                    <a:p>
                      <a:pPr marL="457200" marR="0" lvl="0" indent="-387350" algn="l" rtl="0">
                        <a:lnSpc>
                          <a:spcPct val="100000"/>
                        </a:lnSpc>
                        <a:spcBef>
                          <a:spcPts val="0"/>
                        </a:spcBef>
                        <a:spcAft>
                          <a:spcPts val="0"/>
                        </a:spcAft>
                        <a:buClr>
                          <a:schemeClr val="dk1"/>
                        </a:buClr>
                        <a:buSzPts val="2500"/>
                        <a:buFont typeface="Arial"/>
                        <a:buChar char="●"/>
                      </a:pPr>
                      <a:r>
                        <a:rPr lang="en-US" sz="2800" u="none" strike="noStrike" cap="none" dirty="0"/>
                        <a:t>Longitudinal data showing prior interventions that were used to address specific reading-based disability</a:t>
                      </a:r>
                      <a:endParaRPr sz="2800" u="none" strike="noStrike" cap="none" dirty="0"/>
                    </a:p>
                    <a:p>
                      <a:pPr marL="457200" marR="0" lvl="0" indent="-387350" algn="l" rtl="0">
                        <a:lnSpc>
                          <a:spcPct val="100000"/>
                        </a:lnSpc>
                        <a:spcBef>
                          <a:spcPts val="0"/>
                        </a:spcBef>
                        <a:spcAft>
                          <a:spcPts val="0"/>
                        </a:spcAft>
                        <a:buClr>
                          <a:schemeClr val="dk1"/>
                        </a:buClr>
                        <a:buSzPts val="2500"/>
                        <a:buFont typeface="Arial"/>
                        <a:buChar char="●"/>
                      </a:pPr>
                      <a:r>
                        <a:rPr lang="en-US" sz="2800" u="none" strike="noStrike" cap="none" dirty="0"/>
                        <a:t>Type(s) of interventions,</a:t>
                      </a:r>
                      <a:endParaRPr sz="2800" u="none" strike="noStrike" cap="none" dirty="0"/>
                    </a:p>
                    <a:p>
                      <a:pPr marL="457200" marR="0" lvl="0" indent="-387350" algn="l" rtl="0">
                        <a:lnSpc>
                          <a:spcPct val="100000"/>
                        </a:lnSpc>
                        <a:spcBef>
                          <a:spcPts val="0"/>
                        </a:spcBef>
                        <a:spcAft>
                          <a:spcPts val="0"/>
                        </a:spcAft>
                        <a:buClr>
                          <a:schemeClr val="dk1"/>
                        </a:buClr>
                        <a:buSzPts val="2500"/>
                        <a:buFont typeface="Arial"/>
                        <a:buChar char="●"/>
                      </a:pPr>
                      <a:r>
                        <a:rPr lang="en-US" sz="2800" u="none" strike="noStrike" cap="none" dirty="0"/>
                        <a:t>Time frames of application,</a:t>
                      </a:r>
                      <a:endParaRPr sz="2800" u="none" strike="noStrike" cap="none" dirty="0"/>
                    </a:p>
                    <a:p>
                      <a:pPr marL="457200" marR="0" lvl="0" indent="-387350" algn="l" rtl="0">
                        <a:lnSpc>
                          <a:spcPct val="100000"/>
                        </a:lnSpc>
                        <a:spcBef>
                          <a:spcPts val="0"/>
                        </a:spcBef>
                        <a:spcAft>
                          <a:spcPts val="0"/>
                        </a:spcAft>
                        <a:buClr>
                          <a:schemeClr val="dk1"/>
                        </a:buClr>
                        <a:buSzPts val="2500"/>
                        <a:buFont typeface="Arial"/>
                        <a:buChar char="●"/>
                      </a:pPr>
                      <a:r>
                        <a:rPr lang="en-US" sz="2800" u="none" strike="noStrike" cap="none" dirty="0"/>
                        <a:t>Impact(s) of interventions, if any, and</a:t>
                      </a:r>
                      <a:endParaRPr sz="2800" u="none" strike="noStrike" cap="none" dirty="0"/>
                    </a:p>
                    <a:p>
                      <a:pPr marL="457200" marR="0" lvl="0" indent="-387350" algn="l" rtl="0">
                        <a:lnSpc>
                          <a:spcPct val="100000"/>
                        </a:lnSpc>
                        <a:spcBef>
                          <a:spcPts val="0"/>
                        </a:spcBef>
                        <a:spcAft>
                          <a:spcPts val="0"/>
                        </a:spcAft>
                        <a:buClr>
                          <a:schemeClr val="dk1"/>
                        </a:buClr>
                        <a:buSzPts val="2500"/>
                        <a:buFont typeface="Arial"/>
                        <a:buChar char="●"/>
                      </a:pPr>
                      <a:r>
                        <a:rPr lang="en-US" sz="2800" u="none" strike="noStrike" cap="none" dirty="0"/>
                        <a:t>Evidence of significant, persistent reading-based disability </a:t>
                      </a:r>
                      <a:endParaRPr sz="28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noFill/>
                  </a:tcPr>
                </a:tc>
                <a:tc>
                  <a:txBody>
                    <a:bodyPr/>
                    <a:lstStyle/>
                    <a:p>
                      <a:pPr marL="457200" marR="0" lvl="0" indent="-387350" algn="l" rtl="0">
                        <a:lnSpc>
                          <a:spcPct val="100000"/>
                        </a:lnSpc>
                        <a:spcBef>
                          <a:spcPts val="0"/>
                        </a:spcBef>
                        <a:spcAft>
                          <a:spcPts val="0"/>
                        </a:spcAft>
                        <a:buClr>
                          <a:schemeClr val="dk1"/>
                        </a:buClr>
                        <a:buSzPts val="2500"/>
                        <a:buFont typeface="Arial"/>
                        <a:buChar char="●"/>
                      </a:pPr>
                      <a:r>
                        <a:rPr lang="en-US" sz="2800" u="none" strike="noStrike" cap="none" dirty="0"/>
                        <a:t>Same</a:t>
                      </a:r>
                      <a:endParaRPr sz="28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5"/>
          <p:cNvSpPr txBox="1">
            <a:spLocks noGrp="1"/>
          </p:cNvSpPr>
          <p:nvPr>
            <p:ph type="body" idx="1"/>
          </p:nvPr>
        </p:nvSpPr>
        <p:spPr>
          <a:xfrm>
            <a:off x="838200" y="408075"/>
            <a:ext cx="10515600" cy="5214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p:txBody>
      </p:sp>
      <p:graphicFrame>
        <p:nvGraphicFramePr>
          <p:cNvPr id="168" name="Google Shape;168;p25"/>
          <p:cNvGraphicFramePr/>
          <p:nvPr>
            <p:extLst>
              <p:ext uri="{D42A27DB-BD31-4B8C-83A1-F6EECF244321}">
                <p14:modId xmlns:p14="http://schemas.microsoft.com/office/powerpoint/2010/main" val="4004774075"/>
              </p:ext>
            </p:extLst>
          </p:nvPr>
        </p:nvGraphicFramePr>
        <p:xfrm>
          <a:off x="190500" y="203201"/>
          <a:ext cx="11696700" cy="6388212"/>
        </p:xfrm>
        <a:graphic>
          <a:graphicData uri="http://schemas.openxmlformats.org/drawingml/2006/table">
            <a:tbl>
              <a:tblPr firstRow="1" bandRow="1">
                <a:noFill/>
                <a:tableStyleId>{AE37BE4B-E6B3-406D-BA56-6AB381B091D2}</a:tableStyleId>
              </a:tblPr>
              <a:tblGrid>
                <a:gridCol w="2979262">
                  <a:extLst>
                    <a:ext uri="{9D8B030D-6E8A-4147-A177-3AD203B41FA5}">
                      <a16:colId xmlns:a16="http://schemas.microsoft.com/office/drawing/2014/main" val="20000"/>
                    </a:ext>
                  </a:extLst>
                </a:gridCol>
                <a:gridCol w="4526228">
                  <a:extLst>
                    <a:ext uri="{9D8B030D-6E8A-4147-A177-3AD203B41FA5}">
                      <a16:colId xmlns:a16="http://schemas.microsoft.com/office/drawing/2014/main" val="20001"/>
                    </a:ext>
                  </a:extLst>
                </a:gridCol>
                <a:gridCol w="4191210">
                  <a:extLst>
                    <a:ext uri="{9D8B030D-6E8A-4147-A177-3AD203B41FA5}">
                      <a16:colId xmlns:a16="http://schemas.microsoft.com/office/drawing/2014/main" val="20002"/>
                    </a:ext>
                  </a:extLst>
                </a:gridCol>
              </a:tblGrid>
              <a:tr h="554986">
                <a:tc>
                  <a:txBody>
                    <a:bodyPr/>
                    <a:lstStyle/>
                    <a:p>
                      <a:pPr marL="0" marR="0" lvl="0" indent="0" algn="ctr" rtl="0">
                        <a:lnSpc>
                          <a:spcPct val="100000"/>
                        </a:lnSpc>
                        <a:spcBef>
                          <a:spcPts val="0"/>
                        </a:spcBef>
                        <a:spcAft>
                          <a:spcPts val="0"/>
                        </a:spcAft>
                        <a:buClr>
                          <a:srgbClr val="000000"/>
                        </a:buClr>
                        <a:buSzPts val="2400"/>
                        <a:buFont typeface="Arial"/>
                        <a:buNone/>
                      </a:pPr>
                      <a:endParaRPr sz="2400" b="1" u="none" strike="noStrike" cap="none" dirty="0"/>
                    </a:p>
                  </a:txBody>
                  <a:tcPr marL="91450" marR="91450" marT="45725" marB="45725">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3200" b="1" u="none" strike="noStrike" cap="none" dirty="0"/>
                        <a:t>Text-to-Speech</a:t>
                      </a:r>
                      <a:endParaRPr sz="3200" u="none" strike="noStrike" cap="none" dirty="0"/>
                    </a:p>
                  </a:txBody>
                  <a:tcPr marL="91450" marR="91450" marT="45725" marB="45725">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3200" b="1" u="none" strike="noStrike" cap="none" dirty="0"/>
                        <a:t>Read Aloud</a:t>
                      </a:r>
                      <a:endParaRPr sz="3200" u="none" strike="noStrike" cap="none" dirty="0"/>
                    </a:p>
                  </a:txBody>
                  <a:tcPr marL="91450" marR="91450" marT="45725" marB="45725">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664940">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t>Designated Support Available? </a:t>
                      </a: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t>Yes, allowed in all content areas. The only exception is the ELA reading passages (Part II of ELA-PT).</a:t>
                      </a: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t>Same</a:t>
                      </a: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1"/>
                  </a:ext>
                </a:extLst>
              </a:tr>
              <a:tr h="2453592">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t>Risk? (Test Security, Test Result Validity)</a:t>
                      </a: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t>No, direct transfer of student response to test platform.</a:t>
                      </a:r>
                      <a:endParaRPr sz="2700" u="none" strike="noStrike" cap="none" dirty="0"/>
                    </a:p>
                    <a:p>
                      <a:pPr marL="0" marR="0" lvl="0" indent="0" algn="l" rtl="0">
                        <a:lnSpc>
                          <a:spcPct val="100000"/>
                        </a:lnSpc>
                        <a:spcBef>
                          <a:spcPts val="0"/>
                        </a:spcBef>
                        <a:spcAft>
                          <a:spcPts val="0"/>
                        </a:spcAft>
                        <a:buClr>
                          <a:srgbClr val="000000"/>
                        </a:buClr>
                        <a:buSzPts val="2500"/>
                        <a:buFont typeface="Arial"/>
                        <a:buNone/>
                      </a:pP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FE2F3"/>
                    </a:solidFill>
                  </a:tcPr>
                </a:tc>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t>Yes, human reading of text means that the test items are being seen. In a normal test administration, TAs are specifically </a:t>
                      </a:r>
                      <a:r>
                        <a:rPr lang="en-US" sz="2700" u="sng" strike="noStrike" cap="none" dirty="0"/>
                        <a:t>not</a:t>
                      </a:r>
                      <a:r>
                        <a:rPr lang="en-US" sz="2700" u="none" strike="noStrike" cap="none" dirty="0"/>
                        <a:t> allowed to look at any test items. </a:t>
                      </a: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FE2F3"/>
                    </a:solidFill>
                  </a:tcPr>
                </a:tc>
                <a:extLst>
                  <a:ext uri="{0D108BD9-81ED-4DB2-BD59-A6C34878D82A}">
                    <a16:rowId xmlns:a16="http://schemas.microsoft.com/office/drawing/2014/main" val="10002"/>
                  </a:ext>
                </a:extLst>
              </a:tr>
              <a:tr h="1511382">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t>Questions to Guide IEP/504 Team Recommendation</a:t>
                      </a: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500"/>
                        <a:buFont typeface="Arial"/>
                        <a:buNone/>
                      </a:pPr>
                      <a:r>
                        <a:rPr lang="en-US" sz="2700" u="none" strike="noStrike" cap="none" dirty="0">
                          <a:solidFill>
                            <a:schemeClr val="dk1"/>
                          </a:solidFill>
                          <a:latin typeface="Calibri"/>
                          <a:ea typeface="Calibri"/>
                          <a:cs typeface="Calibri"/>
                          <a:sym typeface="Calibri"/>
                        </a:rPr>
                        <a:t>See Table 1 questions</a:t>
                      </a:r>
                      <a:endParaRPr sz="270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500"/>
                        <a:buFont typeface="Arial"/>
                        <a:buNone/>
                      </a:pPr>
                      <a:endParaRPr sz="2700" u="none" strike="noStrike" cap="none" dirty="0">
                        <a:solidFill>
                          <a:schemeClr val="dk1"/>
                        </a:solidFill>
                        <a:latin typeface="Calibri"/>
                        <a:ea typeface="Calibri"/>
                        <a:cs typeface="Calibri"/>
                        <a:sym typeface="Calibri"/>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tc>
                  <a:txBody>
                    <a:bodyPr/>
                    <a:lstStyle/>
                    <a:p>
                      <a:pPr marL="0" marR="0" lvl="0" indent="0" algn="l" rtl="0">
                        <a:lnSpc>
                          <a:spcPct val="100000"/>
                        </a:lnSpc>
                        <a:spcBef>
                          <a:spcPts val="0"/>
                        </a:spcBef>
                        <a:spcAft>
                          <a:spcPts val="0"/>
                        </a:spcAft>
                        <a:buClr>
                          <a:schemeClr val="dk1"/>
                        </a:buClr>
                        <a:buSzPts val="1100"/>
                        <a:buFont typeface="Arial"/>
                        <a:buNone/>
                      </a:pPr>
                      <a:r>
                        <a:rPr lang="en-US" sz="2700" u="none" strike="noStrike" cap="none" dirty="0"/>
                        <a:t>Same</a:t>
                      </a:r>
                      <a:endParaRPr sz="2700" u="none" strike="noStrike" cap="none" dirty="0"/>
                    </a:p>
                    <a:p>
                      <a:pPr marL="0" marR="0" lvl="0" indent="0" algn="l" rtl="0">
                        <a:lnSpc>
                          <a:spcPct val="100000"/>
                        </a:lnSpc>
                        <a:spcBef>
                          <a:spcPts val="0"/>
                        </a:spcBef>
                        <a:spcAft>
                          <a:spcPts val="0"/>
                        </a:spcAft>
                        <a:buClr>
                          <a:srgbClr val="000000"/>
                        </a:buClr>
                        <a:buSzPts val="2500"/>
                        <a:buFont typeface="Arial"/>
                        <a:buNone/>
                      </a:pPr>
                      <a:endParaRPr sz="27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9A15F7-2508-F647-937F-F498584DD842}"/>
              </a:ext>
            </a:extLst>
          </p:cNvPr>
          <p:cNvSpPr>
            <a:spLocks noGrp="1"/>
          </p:cNvSpPr>
          <p:nvPr>
            <p:ph type="ctrTitle"/>
          </p:nvPr>
        </p:nvSpPr>
        <p:spPr>
          <a:xfrm>
            <a:off x="1524000" y="571500"/>
            <a:ext cx="9144000" cy="5275117"/>
          </a:xfrm>
        </p:spPr>
        <p:txBody>
          <a:bodyPr/>
          <a:lstStyle/>
          <a:p>
            <a:br>
              <a:rPr lang="en-US" sz="4800" dirty="0"/>
            </a:br>
            <a:br>
              <a:rPr lang="en-US" sz="4800" dirty="0"/>
            </a:br>
            <a:br>
              <a:rPr lang="en-US" sz="4800" dirty="0"/>
            </a:br>
            <a:br>
              <a:rPr lang="en-US" sz="4800" dirty="0"/>
            </a:br>
            <a:br>
              <a:rPr lang="en-US" sz="4800" dirty="0"/>
            </a:br>
            <a:br>
              <a:rPr lang="en-US" sz="4800" dirty="0"/>
            </a:br>
            <a:r>
              <a:rPr lang="en-US" dirty="0"/>
              <a:t>Application of the </a:t>
            </a:r>
            <a:br>
              <a:rPr lang="en-US" dirty="0"/>
            </a:br>
            <a:r>
              <a:rPr lang="en-US" dirty="0"/>
              <a:t>Text-to-Speech/Read Aloud State Test Accommodation Guide/Tool </a:t>
            </a:r>
            <a:br>
              <a:rPr lang="en-US" dirty="0"/>
            </a:br>
            <a:br>
              <a:rPr lang="en-US" sz="4800" dirty="0"/>
            </a:br>
            <a:endParaRPr lang="en-US" sz="4800" dirty="0"/>
          </a:p>
        </p:txBody>
      </p:sp>
    </p:spTree>
    <p:extLst>
      <p:ext uri="{BB962C8B-B14F-4D97-AF65-F5344CB8AC3E}">
        <p14:creationId xmlns:p14="http://schemas.microsoft.com/office/powerpoint/2010/main" val="2238651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9"/>
          <p:cNvSpPr txBox="1">
            <a:spLocks noGrp="1"/>
          </p:cNvSpPr>
          <p:nvPr>
            <p:ph type="title"/>
          </p:nvPr>
        </p:nvSpPr>
        <p:spPr>
          <a:xfrm>
            <a:off x="271463" y="214313"/>
            <a:ext cx="11643446" cy="101441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400"/>
              <a:buFont typeface="Calibri"/>
              <a:buNone/>
            </a:pPr>
            <a:r>
              <a:rPr lang="en-US" sz="4000" b="1" dirty="0"/>
              <a:t>Text-to-Speech and Read Aloud Test Accommodations Table</a:t>
            </a:r>
            <a:endParaRPr sz="4000" dirty="0"/>
          </a:p>
        </p:txBody>
      </p:sp>
      <p:sp>
        <p:nvSpPr>
          <p:cNvPr id="251" name="Google Shape;251;p39"/>
          <p:cNvSpPr txBox="1">
            <a:spLocks noGrp="1"/>
          </p:cNvSpPr>
          <p:nvPr>
            <p:ph type="body" idx="1"/>
          </p:nvPr>
        </p:nvSpPr>
        <p:spPr>
          <a:xfrm>
            <a:off x="271463" y="1228727"/>
            <a:ext cx="11082337" cy="4948174"/>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1000"/>
              </a:spcBef>
              <a:spcAft>
                <a:spcPts val="0"/>
              </a:spcAft>
              <a:buClr>
                <a:schemeClr val="dk1"/>
              </a:buClr>
              <a:buSzPts val="2590"/>
              <a:buNone/>
            </a:pPr>
            <a:r>
              <a:rPr lang="en-US" sz="3000" dirty="0"/>
              <a:t>Purposes of the questions are to support school IEP/504 Teams to:</a:t>
            </a:r>
            <a:endParaRPr sz="3000" dirty="0"/>
          </a:p>
          <a:p>
            <a:pPr marL="685800" lvl="1" indent="-228600" algn="l" rtl="0">
              <a:lnSpc>
                <a:spcPct val="80000"/>
              </a:lnSpc>
              <a:spcBef>
                <a:spcPts val="500"/>
              </a:spcBef>
              <a:spcAft>
                <a:spcPts val="0"/>
              </a:spcAft>
              <a:buClr>
                <a:schemeClr val="dk1"/>
              </a:buClr>
              <a:buSzPts val="2220"/>
              <a:buFont typeface="Courier New"/>
              <a:buChar char="o"/>
            </a:pPr>
            <a:r>
              <a:rPr lang="en-US" sz="3000" dirty="0"/>
              <a:t>Engage in dialogue</a:t>
            </a:r>
            <a:endParaRPr sz="3000" dirty="0"/>
          </a:p>
          <a:p>
            <a:pPr marL="685800" lvl="1" indent="-228600" algn="l" rtl="0">
              <a:lnSpc>
                <a:spcPct val="80000"/>
              </a:lnSpc>
              <a:spcBef>
                <a:spcPts val="500"/>
              </a:spcBef>
              <a:spcAft>
                <a:spcPts val="0"/>
              </a:spcAft>
              <a:buClr>
                <a:schemeClr val="dk1"/>
              </a:buClr>
              <a:buSzPts val="2220"/>
              <a:buFont typeface="Courier New"/>
              <a:buChar char="o"/>
            </a:pPr>
            <a:r>
              <a:rPr lang="en-US" sz="3000" dirty="0"/>
              <a:t>Examine Evidence</a:t>
            </a:r>
            <a:endParaRPr sz="3000" dirty="0"/>
          </a:p>
          <a:p>
            <a:pPr marL="685800" lvl="1" indent="-228600" algn="l" rtl="0">
              <a:lnSpc>
                <a:spcPct val="80000"/>
              </a:lnSpc>
              <a:spcBef>
                <a:spcPts val="500"/>
              </a:spcBef>
              <a:spcAft>
                <a:spcPts val="0"/>
              </a:spcAft>
              <a:buClr>
                <a:schemeClr val="dk1"/>
              </a:buClr>
              <a:buSzPts val="2220"/>
              <a:buFont typeface="Courier New"/>
              <a:buChar char="o"/>
            </a:pPr>
            <a:r>
              <a:rPr lang="en-US" sz="3000" dirty="0"/>
              <a:t>Record Data</a:t>
            </a:r>
            <a:endParaRPr sz="3000" dirty="0"/>
          </a:p>
          <a:p>
            <a:pPr marL="685800" lvl="1" indent="-228600" algn="l" rtl="0">
              <a:lnSpc>
                <a:spcPct val="80000"/>
              </a:lnSpc>
              <a:spcBef>
                <a:spcPts val="500"/>
              </a:spcBef>
              <a:spcAft>
                <a:spcPts val="0"/>
              </a:spcAft>
              <a:buClr>
                <a:schemeClr val="dk1"/>
              </a:buClr>
              <a:buSzPts val="2220"/>
              <a:buFont typeface="Courier New"/>
              <a:buChar char="o"/>
            </a:pPr>
            <a:r>
              <a:rPr lang="en-US" sz="3000" dirty="0"/>
              <a:t>Indicate team decision based on team’s combined SPED expertise, knowledge of student, and evidence found in the IEP/504 Plan</a:t>
            </a:r>
            <a:endParaRPr sz="3000" dirty="0"/>
          </a:p>
          <a:p>
            <a:pPr marL="685800" lvl="1" indent="-228600" algn="l" rtl="0">
              <a:lnSpc>
                <a:spcPct val="80000"/>
              </a:lnSpc>
              <a:spcBef>
                <a:spcPts val="500"/>
              </a:spcBef>
              <a:spcAft>
                <a:spcPts val="0"/>
              </a:spcAft>
              <a:buClr>
                <a:schemeClr val="dk1"/>
              </a:buClr>
              <a:buSzPts val="2220"/>
              <a:buFont typeface="Courier New"/>
              <a:buChar char="o"/>
            </a:pPr>
            <a:r>
              <a:rPr lang="en-US" sz="3000" dirty="0"/>
              <a:t>Complete the Table, front and back. Keep documents on-site as they may be requested if red-flagged audits are conducted. </a:t>
            </a:r>
            <a:endParaRPr sz="3000" dirty="0"/>
          </a:p>
          <a:p>
            <a:pPr marL="457200" lvl="0" indent="0" algn="l" rtl="0">
              <a:lnSpc>
                <a:spcPct val="80000"/>
              </a:lnSpc>
              <a:spcBef>
                <a:spcPts val="500"/>
              </a:spcBef>
              <a:spcAft>
                <a:spcPts val="0"/>
              </a:spcAft>
              <a:buSzPts val="1800"/>
              <a:buNone/>
            </a:pPr>
            <a:endParaRPr sz="3000" u="sng" dirty="0"/>
          </a:p>
          <a:p>
            <a:pPr marL="457200" lvl="0" indent="0" algn="l" rtl="0">
              <a:lnSpc>
                <a:spcPct val="80000"/>
              </a:lnSpc>
              <a:spcBef>
                <a:spcPts val="500"/>
              </a:spcBef>
              <a:spcAft>
                <a:spcPts val="0"/>
              </a:spcAft>
              <a:buSzPts val="1800"/>
              <a:buNone/>
            </a:pPr>
            <a:r>
              <a:rPr lang="en-US" sz="3000" u="sng" dirty="0"/>
              <a:t>Note</a:t>
            </a:r>
            <a:r>
              <a:rPr lang="en-US" sz="3000" dirty="0"/>
              <a:t>: The Table is </a:t>
            </a:r>
            <a:r>
              <a:rPr lang="en-US" sz="3000" u="sng" dirty="0"/>
              <a:t>not</a:t>
            </a:r>
            <a:r>
              <a:rPr lang="en-US" sz="3000" dirty="0"/>
              <a:t> intended to be a tally sheet.</a:t>
            </a:r>
          </a:p>
          <a:p>
            <a:pPr marL="457200" lvl="0" indent="0" algn="l" rtl="0">
              <a:lnSpc>
                <a:spcPct val="80000"/>
              </a:lnSpc>
              <a:spcBef>
                <a:spcPts val="500"/>
              </a:spcBef>
              <a:spcAft>
                <a:spcPts val="0"/>
              </a:spcAft>
              <a:buSzPts val="18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1100"/>
              <a:buFont typeface="Arial"/>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sz="6100"/>
          </a:p>
        </p:txBody>
      </p:sp>
      <p:sp>
        <p:nvSpPr>
          <p:cNvPr id="179" name="Google Shape;179;p27"/>
          <p:cNvSpPr txBox="1">
            <a:spLocks noGrp="1"/>
          </p:cNvSpPr>
          <p:nvPr>
            <p:ph type="body" idx="1"/>
          </p:nvPr>
        </p:nvSpPr>
        <p:spPr>
          <a:xfrm>
            <a:off x="838200" y="1579418"/>
            <a:ext cx="5181600" cy="45975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Q1. Is there evaluative information indicating that, even after intensive, targeted instruction, the student’s disability severely limits the student’s ability to decode and comprehend print?</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BB9D25A6-4B00-6D49-B095-27DF7901FA3E}"/>
              </a:ext>
            </a:extLst>
          </p:cNvPr>
          <p:cNvSpPr>
            <a:spLocks noGrp="1"/>
          </p:cNvSpPr>
          <p:nvPr>
            <p:ph type="body" idx="2"/>
          </p:nvPr>
        </p:nvSpPr>
        <p:spPr>
          <a:xfrm>
            <a:off x="6019800" y="1425039"/>
            <a:ext cx="5334000" cy="4751924"/>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185" name="Google Shape;185;p28"/>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Q2. Has the student been provided research-based reading intervention(s) over an extended time period, typically years, in order to improve decoding and comprehension skills?</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26468660-7F64-5241-B1E6-1A311E6B25D7}"/>
              </a:ext>
            </a:extLst>
          </p:cNvPr>
          <p:cNvSpPr>
            <a:spLocks noGrp="1"/>
          </p:cNvSpPr>
          <p:nvPr>
            <p:ph type="body" idx="2"/>
          </p:nvPr>
        </p:nvSpPr>
        <p:spPr>
          <a:xfrm>
            <a:off x="6019800" y="1508166"/>
            <a:ext cx="5334000" cy="4668797"/>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191" name="Google Shape;191;p29"/>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Q3. Is the student blind or visually impaired (BVI)? </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4B9172C9-0AA8-9C4C-9013-AE526EE507B5}"/>
              </a:ext>
            </a:extLst>
          </p:cNvPr>
          <p:cNvSpPr>
            <a:spLocks noGrp="1"/>
          </p:cNvSpPr>
          <p:nvPr>
            <p:ph type="body" idx="2"/>
          </p:nvPr>
        </p:nvSpPr>
        <p:spPr>
          <a:xfrm>
            <a:off x="6019800" y="1436914"/>
            <a:ext cx="5334000" cy="4740049"/>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sz="2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197" name="Google Shape;197;p30"/>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Q4. If the student is BVI, is he/she proficient in reading a sentence in braille?</a:t>
            </a:r>
            <a:endParaRPr dirty="0"/>
          </a:p>
          <a:p>
            <a:pPr marL="0" lvl="0" indent="0" algn="l" rtl="0">
              <a:lnSpc>
                <a:spcPct val="90000"/>
              </a:lnSpc>
              <a:spcBef>
                <a:spcPts val="1000"/>
              </a:spcBef>
              <a:spcAft>
                <a:spcPts val="0"/>
              </a:spcAft>
              <a:buClr>
                <a:schemeClr val="dk1"/>
              </a:buClr>
              <a:buSzPts val="1100"/>
              <a:buFont typeface="Arial"/>
              <a:buNone/>
            </a:pPr>
            <a:r>
              <a:rPr lang="en-US" dirty="0"/>
              <a:t>□ Yes</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No</a:t>
            </a:r>
            <a:endParaRPr b="1" dirty="0"/>
          </a:p>
          <a:p>
            <a:pPr marL="0" lvl="0" indent="0" algn="l" rtl="0">
              <a:lnSpc>
                <a:spcPct val="90000"/>
              </a:lnSpc>
              <a:spcBef>
                <a:spcPts val="1000"/>
              </a:spcBef>
              <a:spcAft>
                <a:spcPts val="0"/>
              </a:spcAft>
              <a:buClr>
                <a:schemeClr val="dk1"/>
              </a:buClr>
              <a:buSzPts val="1100"/>
              <a:buFont typeface="Arial"/>
              <a:buNone/>
            </a:pPr>
            <a:r>
              <a:rPr lang="en-US" dirty="0"/>
              <a:t>□ N/A</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A594F4E5-B3BF-274D-BACC-5D04321472EA}"/>
              </a:ext>
            </a:extLst>
          </p:cNvPr>
          <p:cNvSpPr>
            <a:spLocks noGrp="1"/>
          </p:cNvSpPr>
          <p:nvPr>
            <p:ph type="body" idx="2"/>
          </p:nvPr>
        </p:nvSpPr>
        <p:spPr>
          <a:xfrm>
            <a:off x="6019800" y="1567543"/>
            <a:ext cx="5334000" cy="4609420"/>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838200" y="365125"/>
            <a:ext cx="10515600" cy="95105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4200" b="1" dirty="0"/>
              <a:t>Text-to-Speech and Read Aloud State Test Accommodations</a:t>
            </a:r>
            <a:endParaRPr sz="4200" dirty="0"/>
          </a:p>
        </p:txBody>
      </p:sp>
      <p:sp>
        <p:nvSpPr>
          <p:cNvPr id="91" name="Google Shape;91;p14"/>
          <p:cNvSpPr txBox="1">
            <a:spLocks noGrp="1"/>
          </p:cNvSpPr>
          <p:nvPr>
            <p:ph type="body" idx="1"/>
          </p:nvPr>
        </p:nvSpPr>
        <p:spPr>
          <a:xfrm>
            <a:off x="838200" y="1316182"/>
            <a:ext cx="10515600" cy="5198918"/>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2590"/>
              <a:buNone/>
            </a:pPr>
            <a:r>
              <a:rPr lang="en-US" sz="3300" b="1" u="sng" dirty="0"/>
              <a:t>A G E N D A</a:t>
            </a:r>
            <a:endParaRPr sz="3300" b="1" u="sng" dirty="0"/>
          </a:p>
          <a:p>
            <a:pPr marL="457200" lvl="0" indent="-444500" algn="l" rtl="0">
              <a:lnSpc>
                <a:spcPct val="80000"/>
              </a:lnSpc>
              <a:spcBef>
                <a:spcPts val="1000"/>
              </a:spcBef>
              <a:spcAft>
                <a:spcPts val="0"/>
              </a:spcAft>
              <a:buSzPts val="3400"/>
              <a:buAutoNum type="arabicPeriod"/>
            </a:pPr>
            <a:r>
              <a:rPr lang="en-US" sz="3300" dirty="0"/>
              <a:t>Introduction of State Test Accommodation Guides</a:t>
            </a:r>
            <a:endParaRPr sz="3300" dirty="0"/>
          </a:p>
          <a:p>
            <a:pPr marL="457200" lvl="0" indent="-444500" algn="l" rtl="0">
              <a:lnSpc>
                <a:spcPct val="80000"/>
              </a:lnSpc>
              <a:spcBef>
                <a:spcPts val="0"/>
              </a:spcBef>
              <a:spcAft>
                <a:spcPts val="0"/>
              </a:spcAft>
              <a:buSzPts val="3400"/>
              <a:buAutoNum type="arabicPeriod"/>
            </a:pPr>
            <a:r>
              <a:rPr lang="en-US" sz="3300" dirty="0"/>
              <a:t>General Principles Regarding State Test Accommodations </a:t>
            </a:r>
            <a:endParaRPr sz="3300" dirty="0"/>
          </a:p>
          <a:p>
            <a:pPr marL="457200" lvl="0" indent="-444500" algn="l" rtl="0">
              <a:lnSpc>
                <a:spcPct val="80000"/>
              </a:lnSpc>
              <a:spcBef>
                <a:spcPts val="0"/>
              </a:spcBef>
              <a:spcAft>
                <a:spcPts val="0"/>
              </a:spcAft>
              <a:buSzPts val="3400"/>
              <a:buAutoNum type="arabicPeriod"/>
            </a:pPr>
            <a:r>
              <a:rPr lang="en-US" sz="3300" dirty="0"/>
              <a:t>Legal Foundation for State Test Accommodations</a:t>
            </a:r>
            <a:endParaRPr sz="3300" dirty="0"/>
          </a:p>
          <a:p>
            <a:pPr marL="457200" lvl="0" indent="-444500" algn="l" rtl="0">
              <a:lnSpc>
                <a:spcPct val="80000"/>
              </a:lnSpc>
              <a:spcBef>
                <a:spcPts val="0"/>
              </a:spcBef>
              <a:spcAft>
                <a:spcPts val="0"/>
              </a:spcAft>
              <a:buSzPts val="3400"/>
              <a:buAutoNum type="arabicPeriod"/>
            </a:pPr>
            <a:r>
              <a:rPr lang="en-US" sz="3300" dirty="0"/>
              <a:t>Text-to-Speech (TTS) and Read Aloud (RA) State Test Accommodations</a:t>
            </a:r>
            <a:endParaRPr sz="3300" dirty="0"/>
          </a:p>
          <a:p>
            <a:pPr marL="685800" lvl="1" indent="-303530" algn="l" rtl="0">
              <a:lnSpc>
                <a:spcPct val="80000"/>
              </a:lnSpc>
              <a:spcBef>
                <a:spcPts val="500"/>
              </a:spcBef>
              <a:spcAft>
                <a:spcPts val="0"/>
              </a:spcAft>
              <a:buClr>
                <a:schemeClr val="dk1"/>
              </a:buClr>
              <a:buSzPts val="3400"/>
              <a:buChar char="•"/>
            </a:pPr>
            <a:r>
              <a:rPr lang="en-US" sz="3300" dirty="0"/>
              <a:t>Understanding TTS and RA State Test Accommodations</a:t>
            </a:r>
          </a:p>
          <a:p>
            <a:pPr marL="685800" lvl="1" indent="-303530">
              <a:lnSpc>
                <a:spcPct val="80000"/>
              </a:lnSpc>
              <a:buSzPts val="3400"/>
            </a:pPr>
            <a:r>
              <a:rPr lang="en-US" sz="3300" dirty="0"/>
              <a:t>Application of TTS/RA State Test Accommodation Guide/Tool</a:t>
            </a:r>
          </a:p>
          <a:p>
            <a:pPr marL="685800" lvl="1" indent="-303530" algn="l" rtl="0">
              <a:lnSpc>
                <a:spcPct val="80000"/>
              </a:lnSpc>
              <a:spcBef>
                <a:spcPts val="500"/>
              </a:spcBef>
              <a:spcAft>
                <a:spcPts val="0"/>
              </a:spcAft>
              <a:buClr>
                <a:schemeClr val="dk1"/>
              </a:buClr>
              <a:buSzPts val="3400"/>
              <a:buChar char="•"/>
            </a:pPr>
            <a:r>
              <a:rPr lang="en-US" sz="3300" dirty="0"/>
              <a:t>Critical Considerations and Evidence Required Before Assigning State Test Accommodations by School IEP/504 Teams</a:t>
            </a:r>
            <a:endParaRPr sz="3300" dirty="0"/>
          </a:p>
          <a:p>
            <a:pPr marL="0" lvl="0" indent="0" algn="l" rtl="0">
              <a:lnSpc>
                <a:spcPct val="80000"/>
              </a:lnSpc>
              <a:spcBef>
                <a:spcPts val="500"/>
              </a:spcBef>
              <a:spcAft>
                <a:spcPts val="0"/>
              </a:spcAft>
              <a:buSzPts val="1800"/>
              <a:buNone/>
            </a:pPr>
            <a:endParaRPr sz="3700" dirty="0"/>
          </a:p>
          <a:p>
            <a:pPr marL="0" lvl="0" indent="0" algn="l" rtl="0">
              <a:lnSpc>
                <a:spcPct val="80000"/>
              </a:lnSpc>
              <a:spcBef>
                <a:spcPts val="1000"/>
              </a:spcBef>
              <a:spcAft>
                <a:spcPts val="0"/>
              </a:spcAft>
              <a:buClr>
                <a:schemeClr val="dk1"/>
              </a:buClr>
              <a:buSzPts val="2590"/>
              <a:buNone/>
            </a:pPr>
            <a:endParaRPr sz="3090" dirty="0"/>
          </a:p>
        </p:txBody>
      </p:sp>
      <p:sp>
        <p:nvSpPr>
          <p:cNvPr id="92" name="Google Shape;92;p14"/>
          <p:cNvSpPr/>
          <p:nvPr/>
        </p:nvSpPr>
        <p:spPr>
          <a:xfrm>
            <a:off x="5983629" y="3275112"/>
            <a:ext cx="224742" cy="3077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203" name="Google Shape;203;p31"/>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Q5. If the student is blind or has a significant visual impairment, has it been determined that his/her disability severely limits his/her ability to access and/or develop proficiency in braille?</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B6CD85F1-1320-6C4D-A4C0-A7DF3FB7D506}"/>
              </a:ext>
            </a:extLst>
          </p:cNvPr>
          <p:cNvSpPr>
            <a:spLocks noGrp="1"/>
          </p:cNvSpPr>
          <p:nvPr>
            <p:ph type="body" idx="2"/>
          </p:nvPr>
        </p:nvSpPr>
        <p:spPr>
          <a:xfrm>
            <a:off x="5830784" y="1635702"/>
            <a:ext cx="5523016" cy="4693845"/>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209" name="Google Shape;209;p32"/>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buSzPts val="1100"/>
              <a:buNone/>
            </a:pPr>
            <a:r>
              <a:rPr lang="en-US" dirty="0"/>
              <a:t>Q6. Does the student use TTS/RA accommodation during classroom assessments of reading, including Reading Grade Equivalencies, and Lexile scores, or other similar metrics in reading, found in the IEP/504 record or other documentation?</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4BEA1CDC-41E9-CE44-AC70-0FA8250D952C}"/>
              </a:ext>
            </a:extLst>
          </p:cNvPr>
          <p:cNvSpPr>
            <a:spLocks noGrp="1"/>
          </p:cNvSpPr>
          <p:nvPr>
            <p:ph type="body" idx="2"/>
          </p:nvPr>
        </p:nvSpPr>
        <p:spPr>
          <a:xfrm>
            <a:off x="6019800" y="1531917"/>
            <a:ext cx="5511140" cy="4809506"/>
          </a:xfrm>
        </p:spPr>
        <p:txBody>
          <a:bodyPr/>
          <a:lstStyle/>
          <a:p>
            <a:pPr marL="114300" indent="0">
              <a:buNone/>
            </a:pPr>
            <a:r>
              <a:rPr lang="en-US"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215" name="Google Shape;215;p33"/>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Q7. Is there evidence that the student’s access to and/or performance on print-based tasks improves when information is presented to the student in auditory formats?</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2DB0E3BE-65D5-FF45-A443-EA97CFF9BF2B}"/>
              </a:ext>
            </a:extLst>
          </p:cNvPr>
          <p:cNvSpPr>
            <a:spLocks noGrp="1"/>
          </p:cNvSpPr>
          <p:nvPr>
            <p:ph type="body" idx="2"/>
          </p:nvPr>
        </p:nvSpPr>
        <p:spPr>
          <a:xfrm>
            <a:off x="6019799" y="1555668"/>
            <a:ext cx="5463639" cy="4621295"/>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sz="2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221" name="Google Shape;221;p34"/>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Q8. Is the student provided instructional materials in auditory formats? If yes, in what content areas? </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Yes/ELA</a:t>
            </a:r>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Yes/Math</a:t>
            </a:r>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Yes/Science</a:t>
            </a:r>
          </a:p>
          <a:p>
            <a:pPr marL="0" lvl="0" indent="0" algn="l" rtl="0">
              <a:lnSpc>
                <a:spcPct val="90000"/>
              </a:lnSpc>
              <a:spcBef>
                <a:spcPts val="1000"/>
              </a:spcBef>
              <a:spcAft>
                <a:spcPts val="0"/>
              </a:spcAft>
              <a:buClr>
                <a:schemeClr val="dk1"/>
              </a:buClr>
              <a:buSzPts val="1100"/>
              <a:buFont typeface="Arial"/>
              <a:buNone/>
            </a:pPr>
            <a:r>
              <a:rPr lang="en-US" dirty="0"/>
              <a:t>□ No</a:t>
            </a:r>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CDB5E9D0-58BE-3440-AFFA-A26B6A8E8A8B}"/>
              </a:ext>
            </a:extLst>
          </p:cNvPr>
          <p:cNvSpPr>
            <a:spLocks noGrp="1"/>
          </p:cNvSpPr>
          <p:nvPr>
            <p:ph type="body" idx="2"/>
          </p:nvPr>
        </p:nvSpPr>
        <p:spPr>
          <a:xfrm>
            <a:off x="6019800" y="1690688"/>
            <a:ext cx="5334000" cy="4626985"/>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5"/>
          <p:cNvSpPr txBox="1">
            <a:spLocks noGrp="1"/>
          </p:cNvSpPr>
          <p:nvPr>
            <p:ph type="title"/>
          </p:nvPr>
        </p:nvSpPr>
        <p:spPr>
          <a:xfrm>
            <a:off x="838200" y="365125"/>
            <a:ext cx="10515600" cy="1143041"/>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dirty="0">
                <a:latin typeface="Times New Roman"/>
                <a:ea typeface="Times New Roman"/>
                <a:cs typeface="Times New Roman"/>
                <a:sym typeface="Times New Roman"/>
              </a:rPr>
              <a:t>Table 1: Questions to Guide IEP/504 Team Discussions about the Need for TEXT-TO-SPEECH (TTS) or READ ALOUD (RA)</a:t>
            </a:r>
            <a:endParaRPr dirty="0"/>
          </a:p>
        </p:txBody>
      </p:sp>
      <p:sp>
        <p:nvSpPr>
          <p:cNvPr id="227" name="Google Shape;227;p35"/>
          <p:cNvSpPr txBox="1">
            <a:spLocks noGrp="1"/>
          </p:cNvSpPr>
          <p:nvPr>
            <p:ph type="body" idx="1"/>
          </p:nvPr>
        </p:nvSpPr>
        <p:spPr>
          <a:xfrm>
            <a:off x="838200" y="1508166"/>
            <a:ext cx="5181600" cy="4952011"/>
          </a:xfrm>
          <a:prstGeom prst="rect">
            <a:avLst/>
          </a:prstGeom>
          <a:noFill/>
          <a:ln>
            <a:noFill/>
          </a:ln>
        </p:spPr>
        <p:txBody>
          <a:bodyPr spcFirstLastPara="1" wrap="square" lIns="91425" tIns="45700" rIns="91425" bIns="45700" anchor="t" anchorCtr="0">
            <a:noAutofit/>
          </a:bodyPr>
          <a:lstStyle/>
          <a:p>
            <a:pPr marL="0" lvl="0" indent="0">
              <a:buSzPts val="1100"/>
              <a:buNone/>
            </a:pPr>
            <a:r>
              <a:rPr lang="en-US" dirty="0"/>
              <a:t>Q9. Is there an expectation that the student will need the audio or oral delivery of text passages and presentations of text when pursuing post-secondary career opportunities and/or higher education?</a:t>
            </a:r>
            <a:endParaRPr dirty="0"/>
          </a:p>
          <a:p>
            <a:pPr marL="0" lvl="0" indent="0" algn="l" rtl="0">
              <a:lnSpc>
                <a:spcPct val="90000"/>
              </a:lnSpc>
              <a:spcBef>
                <a:spcPts val="1000"/>
              </a:spcBef>
              <a:spcAft>
                <a:spcPts val="0"/>
              </a:spcAft>
              <a:buClr>
                <a:schemeClr val="dk1"/>
              </a:buClr>
              <a:buSzPts val="1100"/>
              <a:buFont typeface="Arial"/>
              <a:buNone/>
            </a:pPr>
            <a:r>
              <a:rPr lang="en-US" dirty="0"/>
              <a:t>□ Yes</a:t>
            </a:r>
            <a:endParaRPr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r>
              <a:rPr lang="en-US" dirty="0"/>
              <a:t>□ N/A</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A33D3B3B-1C96-E841-ABAA-DE576C783085}"/>
              </a:ext>
            </a:extLst>
          </p:cNvPr>
          <p:cNvSpPr>
            <a:spLocks noGrp="1"/>
          </p:cNvSpPr>
          <p:nvPr>
            <p:ph type="body" idx="2"/>
          </p:nvPr>
        </p:nvSpPr>
        <p:spPr>
          <a:xfrm>
            <a:off x="6019799" y="1508166"/>
            <a:ext cx="5463639" cy="4668797"/>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233" name="Google Shape;233;p36"/>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Q10. Has the student provided input or stated a preference for having TTS/RA provided for classroom instruction?</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Yes/TTS/RA</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134F9DE9-D0D3-B14D-A2AC-63BFCC18E58A}"/>
              </a:ext>
            </a:extLst>
          </p:cNvPr>
          <p:cNvSpPr>
            <a:spLocks noGrp="1"/>
          </p:cNvSpPr>
          <p:nvPr>
            <p:ph type="body" idx="2"/>
          </p:nvPr>
        </p:nvSpPr>
        <p:spPr>
          <a:xfrm>
            <a:off x="6019800" y="1603169"/>
            <a:ext cx="5334000" cy="4573794"/>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800"/>
              <a:buNone/>
            </a:pPr>
            <a:r>
              <a:rPr lang="en-US" sz="2900" b="1">
                <a:latin typeface="Times New Roman"/>
                <a:ea typeface="Times New Roman"/>
                <a:cs typeface="Times New Roman"/>
                <a:sym typeface="Times New Roman"/>
              </a:rPr>
              <a:t>Table 1: Questions to Guide IEP/504 Team Discussions about the Need for TEXT-TO-SPEECH (TTS) or READ ALOUD (RA)</a:t>
            </a:r>
            <a:endParaRPr/>
          </a:p>
        </p:txBody>
      </p:sp>
      <p:sp>
        <p:nvSpPr>
          <p:cNvPr id="239" name="Google Shape;239;p37"/>
          <p:cNvSpPr txBox="1">
            <a:spLocks noGrp="1"/>
          </p:cNvSpPr>
          <p:nvPr>
            <p:ph type="body" idx="1"/>
          </p:nvPr>
        </p:nvSpPr>
        <p:spPr>
          <a:xfrm>
            <a:off x="838200" y="1793174"/>
            <a:ext cx="5181600" cy="43837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dirty="0"/>
              <a:t>Q11. Are there additional considerations for recommending TTS/RA accommodation for this student, specific to his/her unique disability-related needs? If so, explain.</a:t>
            </a:r>
            <a:endParaRPr dirty="0"/>
          </a:p>
          <a:p>
            <a:pPr marL="0" lvl="0" indent="0" algn="l" rtl="0">
              <a:lnSpc>
                <a:spcPct val="90000"/>
              </a:lnSpc>
              <a:spcBef>
                <a:spcPts val="1000"/>
              </a:spcBef>
              <a:spcAft>
                <a:spcPts val="0"/>
              </a:spcAft>
              <a:buClr>
                <a:schemeClr val="dk1"/>
              </a:buClr>
              <a:buSzPts val="1100"/>
              <a:buFont typeface="Arial"/>
              <a:buNone/>
            </a:pPr>
            <a:r>
              <a:rPr lang="en-US" dirty="0"/>
              <a:t>□ </a:t>
            </a:r>
            <a:r>
              <a:rPr lang="en-US" b="1" dirty="0"/>
              <a:t>Yes</a:t>
            </a:r>
            <a:endParaRPr b="1" dirty="0"/>
          </a:p>
          <a:p>
            <a:pPr marL="0" lvl="0" indent="0" algn="l" rtl="0">
              <a:lnSpc>
                <a:spcPct val="90000"/>
              </a:lnSpc>
              <a:spcBef>
                <a:spcPts val="1000"/>
              </a:spcBef>
              <a:spcAft>
                <a:spcPts val="0"/>
              </a:spcAft>
              <a:buClr>
                <a:schemeClr val="dk1"/>
              </a:buClr>
              <a:buSzPts val="1100"/>
              <a:buFont typeface="Arial"/>
              <a:buNone/>
            </a:pPr>
            <a:r>
              <a:rPr lang="en-US" dirty="0"/>
              <a:t>□ No</a:t>
            </a:r>
            <a:endParaRPr dirty="0"/>
          </a:p>
          <a:p>
            <a:pPr marL="0" lvl="0" indent="0" algn="l" rtl="0">
              <a:lnSpc>
                <a:spcPct val="90000"/>
              </a:lnSpc>
              <a:spcBef>
                <a:spcPts val="1000"/>
              </a:spcBef>
              <a:spcAft>
                <a:spcPts val="0"/>
              </a:spcAft>
              <a:buClr>
                <a:schemeClr val="dk1"/>
              </a:buClr>
              <a:buSzPts val="1100"/>
              <a:buFont typeface="Arial"/>
              <a:buNone/>
            </a:pPr>
            <a:endParaRPr dirty="0"/>
          </a:p>
          <a:p>
            <a:pPr marL="0" lvl="0" indent="0" algn="l" rtl="0">
              <a:lnSpc>
                <a:spcPct val="90000"/>
              </a:lnSpc>
              <a:spcBef>
                <a:spcPts val="1000"/>
              </a:spcBef>
              <a:spcAft>
                <a:spcPts val="0"/>
              </a:spcAft>
              <a:buSzPts val="1800"/>
              <a:buNone/>
            </a:pPr>
            <a:endParaRPr dirty="0"/>
          </a:p>
        </p:txBody>
      </p:sp>
      <p:sp>
        <p:nvSpPr>
          <p:cNvPr id="2" name="Text Placeholder 1">
            <a:extLst>
              <a:ext uri="{FF2B5EF4-FFF2-40B4-BE49-F238E27FC236}">
                <a16:creationId xmlns:a16="http://schemas.microsoft.com/office/drawing/2014/main" id="{6878AD85-0A79-AA48-9CA8-4130A60ED1E7}"/>
              </a:ext>
            </a:extLst>
          </p:cNvPr>
          <p:cNvSpPr>
            <a:spLocks noGrp="1"/>
          </p:cNvSpPr>
          <p:nvPr>
            <p:ph type="body" idx="2"/>
          </p:nvPr>
        </p:nvSpPr>
        <p:spPr>
          <a:xfrm>
            <a:off x="6019800" y="1690688"/>
            <a:ext cx="5334000" cy="4757613"/>
          </a:xfrm>
        </p:spPr>
        <p:txBody>
          <a:bodyPr/>
          <a:lstStyle/>
          <a:p>
            <a:pPr marL="114300" indent="0">
              <a:buNone/>
            </a:pPr>
            <a:r>
              <a:rPr lang="en-US" sz="2700" dirty="0"/>
              <a:t>CASE A: Ben is a 3rd grade student who is blind. He has been identified as a student with a disability and is receiving instruction in braille by appropriately trained and qualified teachers. However, he is not yet proficient in braille, as his blindness resulted from an accident he experienced over the summer. He requires auditory accommodations in order to participate in instruction and assessments involving print. </a:t>
            </a:r>
          </a:p>
          <a:p>
            <a:pPr marL="114300" indent="0">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8"/>
          <p:cNvSpPr txBox="1">
            <a:spLocks noGrp="1"/>
          </p:cNvSpPr>
          <p:nvPr>
            <p:ph type="title"/>
          </p:nvPr>
        </p:nvSpPr>
        <p:spPr>
          <a:xfrm>
            <a:off x="838200" y="131762"/>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b="1" dirty="0"/>
              <a:t>Text-to-Speech (TTS)/Read Aloud (RA) Table </a:t>
            </a:r>
            <a:endParaRPr dirty="0"/>
          </a:p>
        </p:txBody>
      </p:sp>
      <p:sp>
        <p:nvSpPr>
          <p:cNvPr id="245" name="Google Shape;245;p38"/>
          <p:cNvSpPr txBox="1">
            <a:spLocks noGrp="1"/>
          </p:cNvSpPr>
          <p:nvPr>
            <p:ph type="body" idx="1"/>
          </p:nvPr>
        </p:nvSpPr>
        <p:spPr>
          <a:xfrm>
            <a:off x="838200" y="1312606"/>
            <a:ext cx="10515600" cy="4864357"/>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1000"/>
              </a:spcBef>
              <a:spcAft>
                <a:spcPts val="0"/>
              </a:spcAft>
              <a:buClr>
                <a:schemeClr val="dk1"/>
              </a:buClr>
              <a:buSzPts val="2800"/>
              <a:buNone/>
            </a:pPr>
            <a:r>
              <a:rPr lang="en-US" sz="3200" dirty="0"/>
              <a:t>Any questions do you have about Table 1 for TTS/RA test accommodation or its application? </a:t>
            </a:r>
          </a:p>
          <a:p>
            <a:pPr marL="0" lvl="0" indent="0" algn="l" rtl="0">
              <a:lnSpc>
                <a:spcPct val="80000"/>
              </a:lnSpc>
              <a:spcBef>
                <a:spcPts val="1000"/>
              </a:spcBef>
              <a:spcAft>
                <a:spcPts val="0"/>
              </a:spcAft>
              <a:buClr>
                <a:schemeClr val="dk1"/>
              </a:buClr>
              <a:buSzPts val="2800"/>
              <a:buNone/>
            </a:pPr>
            <a:endParaRPr sz="3200" dirty="0"/>
          </a:p>
          <a:p>
            <a:pPr marL="685800" lvl="1" indent="-228600" algn="l" rtl="0">
              <a:lnSpc>
                <a:spcPct val="80000"/>
              </a:lnSpc>
              <a:spcBef>
                <a:spcPts val="0"/>
              </a:spcBef>
              <a:spcAft>
                <a:spcPts val="0"/>
              </a:spcAft>
              <a:buSzPts val="1800"/>
              <a:buChar char="•"/>
            </a:pPr>
            <a:r>
              <a:rPr lang="en-US" sz="3200" dirty="0"/>
              <a:t>Criteria?</a:t>
            </a:r>
            <a:endParaRPr sz="3200" dirty="0"/>
          </a:p>
          <a:p>
            <a:pPr marL="685800" lvl="1" indent="-228600" algn="l" rtl="0">
              <a:lnSpc>
                <a:spcPct val="80000"/>
              </a:lnSpc>
              <a:spcBef>
                <a:spcPts val="0"/>
              </a:spcBef>
              <a:spcAft>
                <a:spcPts val="0"/>
              </a:spcAft>
              <a:buSzPts val="1800"/>
              <a:buChar char="•"/>
            </a:pPr>
            <a:r>
              <a:rPr lang="en-US" sz="3200" dirty="0"/>
              <a:t>Evidence?</a:t>
            </a:r>
            <a:endParaRPr sz="3200" dirty="0"/>
          </a:p>
          <a:p>
            <a:pPr marL="685800" lvl="1" indent="-228600" algn="l" rtl="0">
              <a:lnSpc>
                <a:spcPct val="80000"/>
              </a:lnSpc>
              <a:spcBef>
                <a:spcPts val="0"/>
              </a:spcBef>
              <a:spcAft>
                <a:spcPts val="0"/>
              </a:spcAft>
              <a:buSzPts val="1800"/>
              <a:buChar char="•"/>
            </a:pPr>
            <a:r>
              <a:rPr lang="en-US" sz="3200" dirty="0"/>
              <a:t>Documentation?</a:t>
            </a:r>
            <a:endParaRPr sz="3200" dirty="0"/>
          </a:p>
          <a:p>
            <a:pPr marL="685800" lvl="1" indent="-228600" algn="l" rtl="0">
              <a:lnSpc>
                <a:spcPct val="80000"/>
              </a:lnSpc>
              <a:spcBef>
                <a:spcPts val="0"/>
              </a:spcBef>
              <a:spcAft>
                <a:spcPts val="0"/>
              </a:spcAft>
              <a:buSzPts val="1800"/>
              <a:buChar char="•"/>
            </a:pPr>
            <a:r>
              <a:rPr lang="en-US" sz="3200" dirty="0"/>
              <a:t>Decision?</a:t>
            </a:r>
            <a:endParaRPr sz="3200" dirty="0"/>
          </a:p>
          <a:p>
            <a:pPr marL="0" lvl="0" indent="0" algn="l" rtl="0">
              <a:lnSpc>
                <a:spcPct val="80000"/>
              </a:lnSpc>
              <a:spcBef>
                <a:spcPts val="1000"/>
              </a:spcBef>
              <a:spcAft>
                <a:spcPts val="0"/>
              </a:spcAft>
              <a:buSzPts val="1800"/>
              <a:buNone/>
            </a:pPr>
            <a:endParaRPr sz="3200" dirty="0"/>
          </a:p>
          <a:p>
            <a:pPr marL="228600" lvl="0" indent="-50800" algn="l" rtl="0">
              <a:lnSpc>
                <a:spcPct val="80000"/>
              </a:lnSpc>
              <a:spcBef>
                <a:spcPts val="1000"/>
              </a:spcBef>
              <a:spcAft>
                <a:spcPts val="0"/>
              </a:spcAft>
              <a:buClr>
                <a:schemeClr val="dk1"/>
              </a:buClr>
              <a:buSzPts val="2800"/>
              <a:buNone/>
            </a:pPr>
            <a:endParaRPr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9A15F7-2508-F647-937F-F498584DD842}"/>
              </a:ext>
            </a:extLst>
          </p:cNvPr>
          <p:cNvSpPr>
            <a:spLocks noGrp="1"/>
          </p:cNvSpPr>
          <p:nvPr>
            <p:ph type="ctrTitle"/>
          </p:nvPr>
        </p:nvSpPr>
        <p:spPr>
          <a:xfrm>
            <a:off x="1524000" y="722671"/>
            <a:ext cx="9144000" cy="4498258"/>
          </a:xfrm>
        </p:spPr>
        <p:txBody>
          <a:bodyPr/>
          <a:lstStyle/>
          <a:p>
            <a:pPr marL="382270" lvl="1" algn="ctr">
              <a:lnSpc>
                <a:spcPct val="80000"/>
              </a:lnSpc>
              <a:spcBef>
                <a:spcPts val="500"/>
              </a:spcBef>
              <a:buClr>
                <a:schemeClr val="dk1"/>
              </a:buClr>
              <a:buSzPts val="3400"/>
            </a:pPr>
            <a:br>
              <a:rPr lang="en-US" sz="6000" dirty="0"/>
            </a:br>
            <a:br>
              <a:rPr lang="en-US" sz="6000" dirty="0"/>
            </a:br>
            <a:br>
              <a:rPr lang="en-US" sz="6000" dirty="0"/>
            </a:br>
            <a:br>
              <a:rPr lang="en-US" sz="6000" dirty="0"/>
            </a:br>
            <a:br>
              <a:rPr lang="en-US" sz="6000" dirty="0"/>
            </a:br>
            <a:r>
              <a:rPr lang="en-US" sz="6000" dirty="0"/>
              <a:t>Critical Considerations and Evidence Required Before Assigning State Test Accommodation by School IEP/504 Teams</a:t>
            </a:r>
          </a:p>
        </p:txBody>
      </p:sp>
    </p:spTree>
    <p:extLst>
      <p:ext uri="{BB962C8B-B14F-4D97-AF65-F5344CB8AC3E}">
        <p14:creationId xmlns:p14="http://schemas.microsoft.com/office/powerpoint/2010/main" val="2129098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0"/>
          <p:cNvSpPr txBox="1">
            <a:spLocks noGrp="1"/>
          </p:cNvSpPr>
          <p:nvPr>
            <p:ph type="title"/>
          </p:nvPr>
        </p:nvSpPr>
        <p:spPr>
          <a:xfrm>
            <a:off x="719528" y="365124"/>
            <a:ext cx="6130977" cy="213449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000"/>
              <a:t>Balancing IEP/504 Student Need for Testing with Their Learning Plans and Goals</a:t>
            </a:r>
            <a:endParaRPr sz="4000"/>
          </a:p>
        </p:txBody>
      </p:sp>
      <p:sp>
        <p:nvSpPr>
          <p:cNvPr id="257" name="Google Shape;257;p40"/>
          <p:cNvSpPr txBox="1">
            <a:spLocks noGrp="1"/>
          </p:cNvSpPr>
          <p:nvPr>
            <p:ph type="body" idx="1"/>
          </p:nvPr>
        </p:nvSpPr>
        <p:spPr>
          <a:xfrm>
            <a:off x="567096" y="2615356"/>
            <a:ext cx="11122701" cy="3524188"/>
          </a:xfrm>
          <a:prstGeom prst="rect">
            <a:avLst/>
          </a:prstGeom>
          <a:noFill/>
          <a:ln>
            <a:noFill/>
          </a:ln>
        </p:spPr>
        <p:txBody>
          <a:bodyPr spcFirstLastPara="1" wrap="square" lIns="91425" tIns="45700" rIns="91425" bIns="45700" anchor="t" anchorCtr="0">
            <a:noAutofit/>
          </a:bodyPr>
          <a:lstStyle/>
          <a:p>
            <a:pPr marL="19050" lvl="0" indent="0" algn="l" rtl="0">
              <a:lnSpc>
                <a:spcPct val="90000"/>
              </a:lnSpc>
              <a:spcBef>
                <a:spcPts val="1000"/>
              </a:spcBef>
              <a:spcAft>
                <a:spcPts val="0"/>
              </a:spcAft>
              <a:buClr>
                <a:srgbClr val="000000"/>
              </a:buClr>
              <a:buSzPts val="3300"/>
              <a:buNone/>
            </a:pPr>
            <a:r>
              <a:rPr lang="en-US" sz="3200" dirty="0">
                <a:solidFill>
                  <a:srgbClr val="000000"/>
                </a:solidFill>
              </a:rPr>
              <a:t>While the student’s needs for testing are important, the focus should be on both the student’s needs for testing </a:t>
            </a:r>
            <a:r>
              <a:rPr lang="en-US" sz="3200" u="sng" dirty="0">
                <a:solidFill>
                  <a:srgbClr val="000000"/>
                </a:solidFill>
              </a:rPr>
              <a:t>and</a:t>
            </a:r>
            <a:r>
              <a:rPr lang="en-US" sz="3200" dirty="0">
                <a:solidFill>
                  <a:srgbClr val="000000"/>
                </a:solidFill>
              </a:rPr>
              <a:t> their learning plans and goals. </a:t>
            </a:r>
          </a:p>
          <a:p>
            <a:pPr marL="19050" lvl="0" indent="0" algn="l" rtl="0">
              <a:lnSpc>
                <a:spcPct val="90000"/>
              </a:lnSpc>
              <a:spcBef>
                <a:spcPts val="1000"/>
              </a:spcBef>
              <a:spcAft>
                <a:spcPts val="0"/>
              </a:spcAft>
              <a:buClr>
                <a:srgbClr val="000000"/>
              </a:buClr>
              <a:buSzPts val="3300"/>
              <a:buNone/>
            </a:pPr>
            <a:r>
              <a:rPr lang="en-US" sz="3200" dirty="0">
                <a:solidFill>
                  <a:srgbClr val="000000"/>
                </a:solidFill>
              </a:rPr>
              <a:t>Thus, understanding of important elements (on the next slide) will help IEP/504 Teams to make informed test accommodation decisions:</a:t>
            </a:r>
            <a:endParaRPr sz="3200" dirty="0"/>
          </a:p>
        </p:txBody>
      </p:sp>
      <p:pic>
        <p:nvPicPr>
          <p:cNvPr id="258" name="Google Shape;258;p40"/>
          <p:cNvPicPr preferRelativeResize="0"/>
          <p:nvPr/>
        </p:nvPicPr>
        <p:blipFill rotWithShape="1">
          <a:blip r:embed="rId3">
            <a:alphaModFix/>
          </a:blip>
          <a:srcRect/>
          <a:stretch/>
        </p:blipFill>
        <p:spPr>
          <a:xfrm>
            <a:off x="7285220" y="485998"/>
            <a:ext cx="3882451" cy="2013625"/>
          </a:xfrm>
          <a:prstGeom prst="rect">
            <a:avLst/>
          </a:prstGeom>
          <a:noFill/>
          <a:ln w="28575" cap="flat" cmpd="sng">
            <a:solidFill>
              <a:schemeClr val="dk2"/>
            </a:solidFill>
            <a:prstDash val="solid"/>
            <a:round/>
            <a:headEnd type="none" w="sm" len="sm"/>
            <a:tailEnd type="none" w="sm" len="sm"/>
          </a:ln>
        </p:spPr>
      </p:pic>
      <p:sp>
        <p:nvSpPr>
          <p:cNvPr id="259" name="Google Shape;259;p40"/>
          <p:cNvSpPr txBox="1"/>
          <p:nvPr/>
        </p:nvSpPr>
        <p:spPr>
          <a:xfrm>
            <a:off x="10101093" y="485998"/>
            <a:ext cx="809469" cy="50335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Student Need</a:t>
            </a:r>
            <a:endParaRPr sz="1400" b="1" i="0" u="none" strike="noStrike" cap="none">
              <a:solidFill>
                <a:srgbClr val="000000"/>
              </a:solidFill>
              <a:latin typeface="Calibri"/>
              <a:ea typeface="Calibri"/>
              <a:cs typeface="Calibri"/>
              <a:sym typeface="Calibri"/>
            </a:endParaRPr>
          </a:p>
        </p:txBody>
      </p:sp>
      <p:sp>
        <p:nvSpPr>
          <p:cNvPr id="260" name="Google Shape;260;p40"/>
          <p:cNvSpPr txBox="1"/>
          <p:nvPr/>
        </p:nvSpPr>
        <p:spPr>
          <a:xfrm>
            <a:off x="7366527" y="717097"/>
            <a:ext cx="1109271" cy="67437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Impact on Construct </a:t>
            </a:r>
            <a:endParaRPr sz="1400" b="1" i="0" u="none" strike="noStrike" cap="none">
              <a:solidFill>
                <a:srgbClr val="000000"/>
              </a:solidFill>
              <a:latin typeface="Calibri"/>
              <a:ea typeface="Calibri"/>
              <a:cs typeface="Calibri"/>
              <a:sym typeface="Calibri"/>
            </a:endParaRPr>
          </a:p>
        </p:txBody>
      </p:sp>
      <p:sp>
        <p:nvSpPr>
          <p:cNvPr id="261" name="Google Shape;261;p40"/>
          <p:cNvSpPr txBox="1"/>
          <p:nvPr/>
        </p:nvSpPr>
        <p:spPr>
          <a:xfrm>
            <a:off x="8712245" y="1709878"/>
            <a:ext cx="1028400" cy="592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Construct of Measure</a:t>
            </a:r>
            <a:endParaRPr sz="1400" b="1" i="0" u="none" strike="noStrike" cap="non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228600" y="228601"/>
            <a:ext cx="11730038" cy="78835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b="1" dirty="0"/>
              <a:t>Overview - Array of Accessibility Supports Available for State Test Accommodations</a:t>
            </a:r>
            <a:endParaRPr b="1" dirty="0"/>
          </a:p>
        </p:txBody>
      </p:sp>
      <p:sp>
        <p:nvSpPr>
          <p:cNvPr id="98" name="Google Shape;98;p15"/>
          <p:cNvSpPr txBox="1">
            <a:spLocks noGrp="1"/>
          </p:cNvSpPr>
          <p:nvPr>
            <p:ph type="body" idx="1"/>
          </p:nvPr>
        </p:nvSpPr>
        <p:spPr>
          <a:xfrm>
            <a:off x="838200" y="1381000"/>
            <a:ext cx="10515600" cy="453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pic>
        <p:nvPicPr>
          <p:cNvPr id="99" name="Google Shape;99;p15"/>
          <p:cNvPicPr preferRelativeResize="0"/>
          <p:nvPr/>
        </p:nvPicPr>
        <p:blipFill rotWithShape="1">
          <a:blip r:embed="rId3">
            <a:alphaModFix/>
          </a:blip>
          <a:srcRect l="2372"/>
          <a:stretch/>
        </p:blipFill>
        <p:spPr>
          <a:xfrm>
            <a:off x="400050" y="979290"/>
            <a:ext cx="11558588" cy="4666235"/>
          </a:xfrm>
          <a:prstGeom prst="rect">
            <a:avLst/>
          </a:prstGeom>
          <a:noFill/>
          <a:ln>
            <a:noFill/>
          </a:ln>
        </p:spPr>
      </p:pic>
      <p:sp>
        <p:nvSpPr>
          <p:cNvPr id="100" name="Google Shape;100;p15"/>
          <p:cNvSpPr txBox="1"/>
          <p:nvPr/>
        </p:nvSpPr>
        <p:spPr>
          <a:xfrm>
            <a:off x="8344675" y="3436075"/>
            <a:ext cx="396900" cy="321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1</a:t>
            </a:r>
            <a:endParaRPr sz="1400" b="0" i="0" u="none" strike="noStrike" cap="none" dirty="0">
              <a:solidFill>
                <a:srgbClr val="000000"/>
              </a:solidFill>
              <a:latin typeface="Calibri"/>
              <a:ea typeface="Calibri"/>
              <a:cs typeface="Calibri"/>
              <a:sym typeface="Calibri"/>
            </a:endParaRPr>
          </a:p>
        </p:txBody>
      </p:sp>
      <p:sp>
        <p:nvSpPr>
          <p:cNvPr id="101" name="Google Shape;101;p15"/>
          <p:cNvSpPr txBox="1"/>
          <p:nvPr/>
        </p:nvSpPr>
        <p:spPr>
          <a:xfrm>
            <a:off x="10300225" y="3436075"/>
            <a:ext cx="396900" cy="321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alibri"/>
                <a:ea typeface="Calibri"/>
                <a:cs typeface="Calibri"/>
                <a:sym typeface="Calibri"/>
              </a:rPr>
              <a:t>1</a:t>
            </a:r>
            <a:endParaRPr sz="1400" b="0" i="0" u="none" strike="noStrike" cap="none">
              <a:solidFill>
                <a:srgbClr val="000000"/>
              </a:solidFill>
              <a:latin typeface="Calibri"/>
              <a:ea typeface="Calibri"/>
              <a:cs typeface="Calibri"/>
              <a:sym typeface="Calibri"/>
            </a:endParaRPr>
          </a:p>
        </p:txBody>
      </p:sp>
      <p:sp>
        <p:nvSpPr>
          <p:cNvPr id="102" name="Google Shape;102;p15"/>
          <p:cNvSpPr txBox="1"/>
          <p:nvPr/>
        </p:nvSpPr>
        <p:spPr>
          <a:xfrm>
            <a:off x="8373175" y="4734475"/>
            <a:ext cx="396900" cy="321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03" name="Google Shape;103;p15"/>
          <p:cNvSpPr txBox="1"/>
          <p:nvPr/>
        </p:nvSpPr>
        <p:spPr>
          <a:xfrm>
            <a:off x="8344675" y="4370426"/>
            <a:ext cx="661200" cy="321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2, 3</a:t>
            </a:r>
            <a:endParaRPr sz="1400" b="0" i="0" u="none" strike="noStrike" cap="none" dirty="0">
              <a:solidFill>
                <a:srgbClr val="000000"/>
              </a:solidFill>
              <a:latin typeface="Calibri"/>
              <a:ea typeface="Calibri"/>
              <a:cs typeface="Calibri"/>
              <a:sym typeface="Calibri"/>
            </a:endParaRPr>
          </a:p>
        </p:txBody>
      </p:sp>
      <p:sp>
        <p:nvSpPr>
          <p:cNvPr id="104" name="Google Shape;104;p15"/>
          <p:cNvSpPr txBox="1"/>
          <p:nvPr/>
        </p:nvSpPr>
        <p:spPr>
          <a:xfrm>
            <a:off x="10300225" y="4380150"/>
            <a:ext cx="661200" cy="321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2, 3</a:t>
            </a:r>
            <a:endParaRPr sz="1400" b="0" i="0" u="none" strike="noStrike" cap="none" dirty="0">
              <a:solidFill>
                <a:srgbClr val="000000"/>
              </a:solidFill>
              <a:latin typeface="Calibri"/>
              <a:ea typeface="Calibri"/>
              <a:cs typeface="Calibri"/>
              <a:sym typeface="Calibri"/>
            </a:endParaRPr>
          </a:p>
        </p:txBody>
      </p:sp>
      <p:sp>
        <p:nvSpPr>
          <p:cNvPr id="105" name="Google Shape;105;p15"/>
          <p:cNvSpPr txBox="1"/>
          <p:nvPr/>
        </p:nvSpPr>
        <p:spPr>
          <a:xfrm>
            <a:off x="816150" y="5924700"/>
            <a:ext cx="245700" cy="56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06" name="Google Shape;106;p15"/>
          <p:cNvSpPr txBox="1"/>
          <p:nvPr/>
        </p:nvSpPr>
        <p:spPr>
          <a:xfrm>
            <a:off x="400050" y="5655025"/>
            <a:ext cx="11341600" cy="912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rgbClr val="000000"/>
                </a:solidFill>
                <a:latin typeface="Calibri"/>
                <a:ea typeface="Calibri"/>
                <a:cs typeface="Calibri"/>
                <a:sym typeface="Calibri"/>
              </a:rPr>
              <a:t>2 Only if the IEP/504 teams have followed the criteria found in the testing accommodation guides and met the criteria stated in them.</a:t>
            </a:r>
            <a:endParaRPr sz="1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rgbClr val="000000"/>
                </a:solidFill>
                <a:latin typeface="Calibri"/>
                <a:ea typeface="Calibri"/>
                <a:cs typeface="Calibri"/>
                <a:sym typeface="Calibri"/>
              </a:rPr>
              <a:t>3 </a:t>
            </a:r>
            <a:r>
              <a:rPr lang="en-US" sz="1600" dirty="0">
                <a:latin typeface="Calibri"/>
                <a:ea typeface="Calibri"/>
                <a:cs typeface="Calibri"/>
                <a:sym typeface="Calibri"/>
              </a:rPr>
              <a:t>Physical injury</a:t>
            </a:r>
            <a:r>
              <a:rPr lang="en-US" sz="1600" b="0" i="0" u="none" strike="noStrike" cap="none" dirty="0">
                <a:solidFill>
                  <a:srgbClr val="000000"/>
                </a:solidFill>
                <a:latin typeface="Calibri"/>
                <a:ea typeface="Calibri"/>
                <a:cs typeface="Calibri"/>
                <a:sym typeface="Calibri"/>
              </a:rPr>
              <a:t> (e.g., such as broken arm or hand) as evidence of need for the Scribe and Speech-to-Text testing accommodations.</a:t>
            </a:r>
            <a:endParaRPr sz="16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0"/>
          <p:cNvSpPr txBox="1">
            <a:spLocks noGrp="1"/>
          </p:cNvSpPr>
          <p:nvPr>
            <p:ph type="title"/>
          </p:nvPr>
        </p:nvSpPr>
        <p:spPr>
          <a:xfrm>
            <a:off x="719528" y="365124"/>
            <a:ext cx="6130977" cy="213449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000" dirty="0"/>
              <a:t>Balancing IEP/504 Student Need for Testing with Their Learning Plans and Goals</a:t>
            </a:r>
            <a:endParaRPr sz="4000" dirty="0"/>
          </a:p>
        </p:txBody>
      </p:sp>
      <p:sp>
        <p:nvSpPr>
          <p:cNvPr id="257" name="Google Shape;257;p40"/>
          <p:cNvSpPr txBox="1">
            <a:spLocks noGrp="1"/>
          </p:cNvSpPr>
          <p:nvPr>
            <p:ph type="body" idx="1"/>
          </p:nvPr>
        </p:nvSpPr>
        <p:spPr>
          <a:xfrm>
            <a:off x="614597" y="2499623"/>
            <a:ext cx="11122701" cy="4215970"/>
          </a:xfrm>
          <a:prstGeom prst="rect">
            <a:avLst/>
          </a:prstGeom>
          <a:noFill/>
          <a:ln>
            <a:noFill/>
          </a:ln>
        </p:spPr>
        <p:txBody>
          <a:bodyPr spcFirstLastPara="1" wrap="square" lIns="91425" tIns="45700" rIns="91425" bIns="45700" anchor="t" anchorCtr="0">
            <a:noAutofit/>
          </a:bodyPr>
          <a:lstStyle/>
          <a:p>
            <a:pPr marL="19050" lvl="0" indent="0" algn="l" rtl="0">
              <a:lnSpc>
                <a:spcPct val="90000"/>
              </a:lnSpc>
              <a:spcBef>
                <a:spcPts val="400"/>
              </a:spcBef>
              <a:spcAft>
                <a:spcPts val="0"/>
              </a:spcAft>
              <a:buClr>
                <a:srgbClr val="000000"/>
              </a:buClr>
              <a:buSzPts val="3300"/>
              <a:buNone/>
            </a:pPr>
            <a:r>
              <a:rPr lang="en-US" sz="3200" dirty="0">
                <a:solidFill>
                  <a:srgbClr val="000000"/>
                </a:solidFill>
              </a:rPr>
              <a:t>1. Understanding the student’s needs for testing – examine evidence in the student’s IEP/504 plan that supports this need.</a:t>
            </a:r>
            <a:endParaRPr sz="3200" dirty="0"/>
          </a:p>
          <a:p>
            <a:pPr marL="19050" lvl="0" indent="0" algn="l" rtl="0">
              <a:lnSpc>
                <a:spcPct val="90000"/>
              </a:lnSpc>
              <a:spcBef>
                <a:spcPts val="400"/>
              </a:spcBef>
              <a:spcAft>
                <a:spcPts val="0"/>
              </a:spcAft>
              <a:buClr>
                <a:srgbClr val="000000"/>
              </a:buClr>
              <a:buSzPts val="3300"/>
              <a:buNone/>
            </a:pPr>
            <a:r>
              <a:rPr lang="en-US" sz="3200" dirty="0">
                <a:solidFill>
                  <a:srgbClr val="000000"/>
                </a:solidFill>
              </a:rPr>
              <a:t>2. Understanding what the test is measuring – ensure the accurate measurement of student skill/knowledge and avoid invalid test results.</a:t>
            </a:r>
            <a:endParaRPr sz="3200" dirty="0"/>
          </a:p>
          <a:p>
            <a:pPr marL="19050" lvl="0" indent="0" algn="l" rtl="0">
              <a:lnSpc>
                <a:spcPct val="90000"/>
              </a:lnSpc>
              <a:spcBef>
                <a:spcPts val="400"/>
              </a:spcBef>
              <a:spcAft>
                <a:spcPts val="0"/>
              </a:spcAft>
              <a:buClr>
                <a:srgbClr val="000000"/>
              </a:buClr>
              <a:buSzPts val="3300"/>
              <a:buNone/>
            </a:pPr>
            <a:r>
              <a:rPr lang="en-US" sz="3200" dirty="0">
                <a:solidFill>
                  <a:srgbClr val="000000"/>
                </a:solidFill>
              </a:rPr>
              <a:t>3. Understanding how the use of a test accommodation may impact the test score – consider the consequences of inaccurate information on student proficiency and progress may have upon plans and goals for the student.</a:t>
            </a:r>
            <a:endParaRPr sz="3200" dirty="0">
              <a:solidFill>
                <a:srgbClr val="000000"/>
              </a:solidFill>
            </a:endParaRPr>
          </a:p>
        </p:txBody>
      </p:sp>
      <p:pic>
        <p:nvPicPr>
          <p:cNvPr id="258" name="Google Shape;258;p40"/>
          <p:cNvPicPr preferRelativeResize="0"/>
          <p:nvPr/>
        </p:nvPicPr>
        <p:blipFill rotWithShape="1">
          <a:blip r:embed="rId3">
            <a:alphaModFix/>
          </a:blip>
          <a:srcRect/>
          <a:stretch/>
        </p:blipFill>
        <p:spPr>
          <a:xfrm>
            <a:off x="7285220" y="485998"/>
            <a:ext cx="3882451" cy="2013625"/>
          </a:xfrm>
          <a:prstGeom prst="rect">
            <a:avLst/>
          </a:prstGeom>
          <a:noFill/>
          <a:ln w="28575" cap="flat" cmpd="sng">
            <a:solidFill>
              <a:schemeClr val="dk2"/>
            </a:solidFill>
            <a:prstDash val="solid"/>
            <a:round/>
            <a:headEnd type="none" w="sm" len="sm"/>
            <a:tailEnd type="none" w="sm" len="sm"/>
          </a:ln>
        </p:spPr>
      </p:pic>
      <p:sp>
        <p:nvSpPr>
          <p:cNvPr id="259" name="Google Shape;259;p40"/>
          <p:cNvSpPr txBox="1"/>
          <p:nvPr/>
        </p:nvSpPr>
        <p:spPr>
          <a:xfrm>
            <a:off x="10101093" y="485998"/>
            <a:ext cx="809469" cy="503355"/>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Student Need</a:t>
            </a:r>
            <a:endParaRPr sz="1400" b="1" i="0" u="none" strike="noStrike" cap="none">
              <a:solidFill>
                <a:srgbClr val="000000"/>
              </a:solidFill>
              <a:latin typeface="Calibri"/>
              <a:ea typeface="Calibri"/>
              <a:cs typeface="Calibri"/>
              <a:sym typeface="Calibri"/>
            </a:endParaRPr>
          </a:p>
        </p:txBody>
      </p:sp>
      <p:sp>
        <p:nvSpPr>
          <p:cNvPr id="260" name="Google Shape;260;p40"/>
          <p:cNvSpPr txBox="1"/>
          <p:nvPr/>
        </p:nvSpPr>
        <p:spPr>
          <a:xfrm>
            <a:off x="7366527" y="717097"/>
            <a:ext cx="1109271" cy="674378"/>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Impact on Construct </a:t>
            </a:r>
            <a:endParaRPr sz="1400" b="1" i="0" u="none" strike="noStrike" cap="none">
              <a:solidFill>
                <a:srgbClr val="000000"/>
              </a:solidFill>
              <a:latin typeface="Calibri"/>
              <a:ea typeface="Calibri"/>
              <a:cs typeface="Calibri"/>
              <a:sym typeface="Calibri"/>
            </a:endParaRPr>
          </a:p>
        </p:txBody>
      </p:sp>
      <p:sp>
        <p:nvSpPr>
          <p:cNvPr id="261" name="Google Shape;261;p40"/>
          <p:cNvSpPr txBox="1"/>
          <p:nvPr/>
        </p:nvSpPr>
        <p:spPr>
          <a:xfrm>
            <a:off x="8712245" y="1709878"/>
            <a:ext cx="1028400" cy="592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Construct of Measure</a:t>
            </a:r>
            <a:endParaRPr sz="1400" b="1"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352814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E971-761A-8744-8B26-47FD4F294F1B}"/>
              </a:ext>
            </a:extLst>
          </p:cNvPr>
          <p:cNvSpPr>
            <a:spLocks noGrp="1"/>
          </p:cNvSpPr>
          <p:nvPr>
            <p:ph type="title"/>
          </p:nvPr>
        </p:nvSpPr>
        <p:spPr>
          <a:xfrm>
            <a:off x="371475" y="231631"/>
            <a:ext cx="11572875" cy="797069"/>
          </a:xfrm>
        </p:spPr>
        <p:txBody>
          <a:bodyPr/>
          <a:lstStyle/>
          <a:p>
            <a:r>
              <a:rPr lang="en-US" sz="3600" b="1" dirty="0"/>
              <a:t>Two Primary Cases for TTS or RA State Test Accommodations</a:t>
            </a:r>
          </a:p>
        </p:txBody>
      </p:sp>
      <p:sp>
        <p:nvSpPr>
          <p:cNvPr id="3" name="Text Placeholder 2">
            <a:extLst>
              <a:ext uri="{FF2B5EF4-FFF2-40B4-BE49-F238E27FC236}">
                <a16:creationId xmlns:a16="http://schemas.microsoft.com/office/drawing/2014/main" id="{BF7DBC30-7C02-AF4E-83A8-B017EAF1A3E1}"/>
              </a:ext>
            </a:extLst>
          </p:cNvPr>
          <p:cNvSpPr>
            <a:spLocks noGrp="1"/>
          </p:cNvSpPr>
          <p:nvPr>
            <p:ph type="body" idx="1"/>
          </p:nvPr>
        </p:nvSpPr>
        <p:spPr>
          <a:xfrm>
            <a:off x="371475" y="1028700"/>
            <a:ext cx="11572875" cy="5399809"/>
          </a:xfrm>
        </p:spPr>
        <p:txBody>
          <a:bodyPr/>
          <a:lstStyle/>
          <a:p>
            <a:pPr marL="114300" indent="0">
              <a:buNone/>
            </a:pPr>
            <a:r>
              <a:rPr lang="en-US" sz="3000" dirty="0"/>
              <a:t>The TTS/RA state test accommodation should only be assigned when supported with substantial evidence of need. It is necessary to show: </a:t>
            </a:r>
          </a:p>
          <a:p>
            <a:pPr marL="114300" indent="0">
              <a:buNone/>
            </a:pPr>
            <a:r>
              <a:rPr lang="en-US" sz="3000" dirty="0"/>
              <a:t>1) Student cannot see the text or is not proficient in braille; e.g., a recently blind student who is unfamiliar with or not yet proficient in braille, or</a:t>
            </a:r>
          </a:p>
          <a:p>
            <a:pPr marL="114300" indent="0">
              <a:buNone/>
            </a:pPr>
            <a:r>
              <a:rPr lang="en-US" sz="3000" dirty="0"/>
              <a:t>2) Student has exhibited extremely limited to no growth in decoding and fluency skills over time despite extensive, repeated interventions over several years to remediate the reading disability. </a:t>
            </a:r>
          </a:p>
          <a:p>
            <a:r>
              <a:rPr lang="en-US" sz="3000" dirty="0"/>
              <a:t>These interventions must be shown to have been intensive and varied with modifications over time if shown to be ineffective (e.g., if one intervention is ineffective, other interventions should have been attempted).</a:t>
            </a:r>
          </a:p>
        </p:txBody>
      </p:sp>
    </p:spTree>
    <p:extLst>
      <p:ext uri="{BB962C8B-B14F-4D97-AF65-F5344CB8AC3E}">
        <p14:creationId xmlns:p14="http://schemas.microsoft.com/office/powerpoint/2010/main" val="2414487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5"/>
          <p:cNvSpPr txBox="1">
            <a:spLocks noGrp="1"/>
          </p:cNvSpPr>
          <p:nvPr>
            <p:ph type="body" idx="1"/>
          </p:nvPr>
        </p:nvSpPr>
        <p:spPr>
          <a:xfrm>
            <a:off x="838200" y="107875"/>
            <a:ext cx="5271900" cy="50784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b="1" dirty="0"/>
              <a:t>Embedded</a:t>
            </a:r>
            <a:endParaRPr b="1" dirty="0"/>
          </a:p>
        </p:txBody>
      </p:sp>
      <p:sp>
        <p:nvSpPr>
          <p:cNvPr id="259" name="Google Shape;259;p35"/>
          <p:cNvSpPr txBox="1">
            <a:spLocks noGrp="1"/>
          </p:cNvSpPr>
          <p:nvPr>
            <p:ph type="body" idx="2"/>
          </p:nvPr>
        </p:nvSpPr>
        <p:spPr>
          <a:xfrm>
            <a:off x="6172200" y="107875"/>
            <a:ext cx="5181600" cy="60690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b="1" dirty="0"/>
              <a:t>Non-Embedded</a:t>
            </a:r>
            <a:endParaRPr sz="3800" b="1" dirty="0"/>
          </a:p>
        </p:txBody>
      </p:sp>
      <p:pic>
        <p:nvPicPr>
          <p:cNvPr id="260" name="Google Shape;260;p35"/>
          <p:cNvPicPr preferRelativeResize="0"/>
          <p:nvPr/>
        </p:nvPicPr>
        <p:blipFill>
          <a:blip r:embed="rId3">
            <a:alphaModFix/>
          </a:blip>
          <a:stretch>
            <a:fillRect/>
          </a:stretch>
        </p:blipFill>
        <p:spPr>
          <a:xfrm>
            <a:off x="6264674" y="1071000"/>
            <a:ext cx="5151225" cy="3968475"/>
          </a:xfrm>
          <a:prstGeom prst="rect">
            <a:avLst/>
          </a:prstGeom>
          <a:noFill/>
          <a:ln>
            <a:noFill/>
          </a:ln>
        </p:spPr>
      </p:pic>
      <p:sp>
        <p:nvSpPr>
          <p:cNvPr id="261" name="Google Shape;261;p35"/>
          <p:cNvSpPr txBox="1"/>
          <p:nvPr/>
        </p:nvSpPr>
        <p:spPr>
          <a:xfrm>
            <a:off x="6264675" y="685800"/>
            <a:ext cx="4623300" cy="38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700" b="1">
                <a:latin typeface="Calibri"/>
                <a:ea typeface="Calibri"/>
                <a:cs typeface="Calibri"/>
                <a:sym typeface="Calibri"/>
              </a:rPr>
              <a:t> Designated Supports             Accommodations</a:t>
            </a:r>
            <a:endParaRPr sz="1700" b="1">
              <a:latin typeface="Calibri"/>
              <a:ea typeface="Calibri"/>
              <a:cs typeface="Calibri"/>
              <a:sym typeface="Calibri"/>
            </a:endParaRPr>
          </a:p>
        </p:txBody>
      </p:sp>
      <p:pic>
        <p:nvPicPr>
          <p:cNvPr id="262" name="Google Shape;262;p35"/>
          <p:cNvPicPr preferRelativeResize="0"/>
          <p:nvPr/>
        </p:nvPicPr>
        <p:blipFill>
          <a:blip r:embed="rId4">
            <a:alphaModFix/>
          </a:blip>
          <a:stretch>
            <a:fillRect/>
          </a:stretch>
        </p:blipFill>
        <p:spPr>
          <a:xfrm>
            <a:off x="1044063" y="1032450"/>
            <a:ext cx="4479407" cy="3968475"/>
          </a:xfrm>
          <a:prstGeom prst="rect">
            <a:avLst/>
          </a:prstGeom>
          <a:noFill/>
          <a:ln>
            <a:noFill/>
          </a:ln>
        </p:spPr>
      </p:pic>
      <p:sp>
        <p:nvSpPr>
          <p:cNvPr id="263" name="Google Shape;263;p35"/>
          <p:cNvSpPr txBox="1"/>
          <p:nvPr/>
        </p:nvSpPr>
        <p:spPr>
          <a:xfrm>
            <a:off x="1044100" y="685800"/>
            <a:ext cx="4353600" cy="3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700" b="1">
                <a:solidFill>
                  <a:schemeClr val="dk1"/>
                </a:solidFill>
                <a:latin typeface="Calibri"/>
                <a:ea typeface="Calibri"/>
                <a:cs typeface="Calibri"/>
                <a:sym typeface="Calibri"/>
              </a:rPr>
              <a:t>  Designated Supports         Accommodations</a:t>
            </a:r>
            <a:endParaRPr sz="1700" b="1">
              <a:solidFill>
                <a:schemeClr val="dk1"/>
              </a:solidFill>
              <a:latin typeface="Calibri"/>
              <a:ea typeface="Calibri"/>
              <a:cs typeface="Calibri"/>
              <a:sym typeface="Calibri"/>
            </a:endParaRPr>
          </a:p>
          <a:p>
            <a:pPr marL="0" lvl="0" indent="0" algn="l" rtl="0">
              <a:spcBef>
                <a:spcPts val="0"/>
              </a:spcBef>
              <a:spcAft>
                <a:spcPts val="0"/>
              </a:spcAft>
              <a:buNone/>
            </a:pPr>
            <a:endParaRPr sz="1700">
              <a:latin typeface="Calibri"/>
              <a:ea typeface="Calibri"/>
              <a:cs typeface="Calibri"/>
              <a:sym typeface="Calibri"/>
            </a:endParaRPr>
          </a:p>
        </p:txBody>
      </p:sp>
      <p:sp>
        <p:nvSpPr>
          <p:cNvPr id="264" name="Google Shape;264;p35"/>
          <p:cNvSpPr txBox="1"/>
          <p:nvPr/>
        </p:nvSpPr>
        <p:spPr>
          <a:xfrm>
            <a:off x="755150" y="5198631"/>
            <a:ext cx="11071090" cy="147824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b="1" dirty="0">
                <a:latin typeface="Calibri"/>
                <a:ea typeface="Calibri"/>
                <a:cs typeface="Calibri"/>
                <a:sym typeface="Calibri"/>
              </a:rPr>
              <a:t>TTS/RA DS - For math stimuli/items &amp; ELA items (NOT ELA READING PASSAGES)</a:t>
            </a:r>
            <a:endParaRPr sz="2600" b="1" dirty="0">
              <a:latin typeface="Calibri"/>
              <a:ea typeface="Calibri"/>
              <a:cs typeface="Calibri"/>
              <a:sym typeface="Calibri"/>
            </a:endParaRPr>
          </a:p>
          <a:p>
            <a:pPr marL="0" lvl="0" indent="0" algn="l" rtl="0">
              <a:spcBef>
                <a:spcPts val="0"/>
              </a:spcBef>
              <a:spcAft>
                <a:spcPts val="0"/>
              </a:spcAft>
              <a:buNone/>
            </a:pPr>
            <a:r>
              <a:rPr lang="en-US" sz="2600" b="1" dirty="0">
                <a:latin typeface="Calibri"/>
                <a:ea typeface="Calibri"/>
                <a:cs typeface="Calibri"/>
                <a:sym typeface="Calibri"/>
              </a:rPr>
              <a:t>TTS/RA Accommodation – </a:t>
            </a:r>
            <a:r>
              <a:rPr lang="en-US" sz="2600" b="1" u="sng" dirty="0">
                <a:latin typeface="Calibri"/>
                <a:ea typeface="Calibri"/>
                <a:cs typeface="Calibri"/>
                <a:sym typeface="Calibri"/>
              </a:rPr>
              <a:t>ONLY</a:t>
            </a:r>
            <a:r>
              <a:rPr lang="en-US" sz="2600" b="1" dirty="0">
                <a:latin typeface="Calibri"/>
                <a:ea typeface="Calibri"/>
                <a:cs typeface="Calibri"/>
                <a:sym typeface="Calibri"/>
              </a:rPr>
              <a:t> ELA reading passages, all grades</a:t>
            </a:r>
          </a:p>
        </p:txBody>
      </p:sp>
      <p:cxnSp>
        <p:nvCxnSpPr>
          <p:cNvPr id="267" name="Google Shape;267;p35"/>
          <p:cNvCxnSpPr/>
          <p:nvPr/>
        </p:nvCxnSpPr>
        <p:spPr>
          <a:xfrm>
            <a:off x="5706000" y="3324912"/>
            <a:ext cx="558600" cy="0"/>
          </a:xfrm>
          <a:prstGeom prst="straightConnector1">
            <a:avLst/>
          </a:prstGeom>
          <a:noFill/>
          <a:ln w="38100" cap="flat" cmpd="sng">
            <a:solidFill>
              <a:srgbClr val="FF0000"/>
            </a:solidFill>
            <a:prstDash val="solid"/>
            <a:round/>
            <a:headEnd type="none" w="med" len="med"/>
            <a:tailEnd type="triangle" w="med" len="med"/>
          </a:ln>
        </p:spPr>
      </p:cxnSp>
      <p:cxnSp>
        <p:nvCxnSpPr>
          <p:cNvPr id="268" name="Google Shape;268;p35"/>
          <p:cNvCxnSpPr>
            <a:cxnSpLocks/>
          </p:cNvCxnSpPr>
          <p:nvPr/>
        </p:nvCxnSpPr>
        <p:spPr>
          <a:xfrm flipH="1">
            <a:off x="10569688" y="3016687"/>
            <a:ext cx="1169231" cy="96449"/>
          </a:xfrm>
          <a:prstGeom prst="straightConnector1">
            <a:avLst/>
          </a:prstGeom>
          <a:noFill/>
          <a:ln w="38100" cap="flat" cmpd="sng">
            <a:solidFill>
              <a:srgbClr val="FF0000"/>
            </a:solidFill>
            <a:prstDash val="solid"/>
            <a:round/>
            <a:headEnd type="none" w="med" len="med"/>
            <a:tailEnd type="triangle" w="med" len="med"/>
          </a:ln>
        </p:spPr>
      </p:cxnSp>
      <p:pic>
        <p:nvPicPr>
          <p:cNvPr id="17" name="Google Shape;262;p35">
            <a:extLst>
              <a:ext uri="{FF2B5EF4-FFF2-40B4-BE49-F238E27FC236}">
                <a16:creationId xmlns:a16="http://schemas.microsoft.com/office/drawing/2014/main" id="{0B67BECF-5326-C440-8AFB-F1C32F416D0C}"/>
              </a:ext>
            </a:extLst>
          </p:cNvPr>
          <p:cNvPicPr preferRelativeResize="0"/>
          <p:nvPr/>
        </p:nvPicPr>
        <p:blipFill>
          <a:blip r:embed="rId4">
            <a:alphaModFix/>
          </a:blip>
          <a:stretch>
            <a:fillRect/>
          </a:stretch>
        </p:blipFill>
        <p:spPr>
          <a:xfrm>
            <a:off x="931316" y="1044807"/>
            <a:ext cx="4479407" cy="3968475"/>
          </a:xfrm>
          <a:prstGeom prst="rect">
            <a:avLst/>
          </a:prstGeom>
          <a:noFill/>
          <a:ln>
            <a:noFill/>
          </a:ln>
        </p:spPr>
      </p:pic>
      <p:cxnSp>
        <p:nvCxnSpPr>
          <p:cNvPr id="18" name="Google Shape;266;p35">
            <a:extLst>
              <a:ext uri="{FF2B5EF4-FFF2-40B4-BE49-F238E27FC236}">
                <a16:creationId xmlns:a16="http://schemas.microsoft.com/office/drawing/2014/main" id="{C05C4907-EBEF-1E4A-87FD-719BC32F0AA5}"/>
              </a:ext>
            </a:extLst>
          </p:cNvPr>
          <p:cNvCxnSpPr>
            <a:cxnSpLocks/>
          </p:cNvCxnSpPr>
          <p:nvPr/>
        </p:nvCxnSpPr>
        <p:spPr>
          <a:xfrm flipV="1">
            <a:off x="364366" y="3151512"/>
            <a:ext cx="648647" cy="173400"/>
          </a:xfrm>
          <a:prstGeom prst="straightConnector1">
            <a:avLst/>
          </a:prstGeom>
          <a:noFill/>
          <a:ln w="38100" cap="flat" cmpd="sng">
            <a:solidFill>
              <a:srgbClr val="FF0000"/>
            </a:solidFill>
            <a:prstDash val="solid"/>
            <a:round/>
            <a:headEnd type="none" w="med" len="med"/>
            <a:tailEnd type="triangle" w="med" len="med"/>
          </a:ln>
        </p:spPr>
      </p:cxnSp>
      <p:cxnSp>
        <p:nvCxnSpPr>
          <p:cNvPr id="19" name="Google Shape;265;p35">
            <a:extLst>
              <a:ext uri="{FF2B5EF4-FFF2-40B4-BE49-F238E27FC236}">
                <a16:creationId xmlns:a16="http://schemas.microsoft.com/office/drawing/2014/main" id="{97F71ABE-CA07-D24B-B7E7-BC60630B66F1}"/>
              </a:ext>
            </a:extLst>
          </p:cNvPr>
          <p:cNvCxnSpPr>
            <a:cxnSpLocks/>
          </p:cNvCxnSpPr>
          <p:nvPr/>
        </p:nvCxnSpPr>
        <p:spPr>
          <a:xfrm flipH="1">
            <a:off x="4880741" y="2647075"/>
            <a:ext cx="592082" cy="162970"/>
          </a:xfrm>
          <a:prstGeom prst="straightConnector1">
            <a:avLst/>
          </a:prstGeom>
          <a:noFill/>
          <a:ln w="38100" cap="flat" cmpd="sng">
            <a:solidFill>
              <a:srgbClr val="FF0000"/>
            </a:solidFill>
            <a:prstDash val="solid"/>
            <a:round/>
            <a:headEnd type="none" w="med" len="med"/>
            <a:tailEnd type="triangle" w="med" len="med"/>
          </a:ln>
        </p:spPr>
      </p:cxnSp>
    </p:spTree>
    <p:extLst>
      <p:ext uri="{BB962C8B-B14F-4D97-AF65-F5344CB8AC3E}">
        <p14:creationId xmlns:p14="http://schemas.microsoft.com/office/powerpoint/2010/main" val="3463834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pic>
        <p:nvPicPr>
          <p:cNvPr id="3" name="Picture 2">
            <a:extLst>
              <a:ext uri="{FF2B5EF4-FFF2-40B4-BE49-F238E27FC236}">
                <a16:creationId xmlns:a16="http://schemas.microsoft.com/office/drawing/2014/main" id="{20235202-51C0-9640-BC5F-9355DB34D478}"/>
              </a:ext>
            </a:extLst>
          </p:cNvPr>
          <p:cNvPicPr>
            <a:picLocks noChangeAspect="1"/>
          </p:cNvPicPr>
          <p:nvPr/>
        </p:nvPicPr>
        <p:blipFill>
          <a:blip r:embed="rId3"/>
          <a:stretch>
            <a:fillRect/>
          </a:stretch>
        </p:blipFill>
        <p:spPr>
          <a:xfrm>
            <a:off x="1943101" y="2238808"/>
            <a:ext cx="7029450" cy="2335835"/>
          </a:xfrm>
          <a:prstGeom prst="rect">
            <a:avLst/>
          </a:prstGeom>
        </p:spPr>
      </p:pic>
      <p:sp>
        <p:nvSpPr>
          <p:cNvPr id="5" name="Title 4">
            <a:extLst>
              <a:ext uri="{FF2B5EF4-FFF2-40B4-BE49-F238E27FC236}">
                <a16:creationId xmlns:a16="http://schemas.microsoft.com/office/drawing/2014/main" id="{E293AA5F-9271-D243-B0AE-57F25507608B}"/>
              </a:ext>
            </a:extLst>
          </p:cNvPr>
          <p:cNvSpPr>
            <a:spLocks noGrp="1"/>
          </p:cNvSpPr>
          <p:nvPr>
            <p:ph type="title"/>
          </p:nvPr>
        </p:nvSpPr>
        <p:spPr>
          <a:xfrm>
            <a:off x="653144" y="328614"/>
            <a:ext cx="10515600" cy="597979"/>
          </a:xfrm>
        </p:spPr>
        <p:txBody>
          <a:bodyPr/>
          <a:lstStyle/>
          <a:p>
            <a:r>
              <a:rPr lang="en-US" b="1" dirty="0"/>
              <a:t>Text-to-Speech and Read Aloud DSs</a:t>
            </a:r>
          </a:p>
        </p:txBody>
      </p:sp>
      <p:sp>
        <p:nvSpPr>
          <p:cNvPr id="6" name="Text Placeholder 5">
            <a:extLst>
              <a:ext uri="{FF2B5EF4-FFF2-40B4-BE49-F238E27FC236}">
                <a16:creationId xmlns:a16="http://schemas.microsoft.com/office/drawing/2014/main" id="{B39852C4-0F21-F344-B913-C7713586DCA3}"/>
              </a:ext>
            </a:extLst>
          </p:cNvPr>
          <p:cNvSpPr>
            <a:spLocks noGrp="1"/>
          </p:cNvSpPr>
          <p:nvPr>
            <p:ph type="body" idx="1"/>
          </p:nvPr>
        </p:nvSpPr>
        <p:spPr>
          <a:xfrm>
            <a:off x="653144" y="926593"/>
            <a:ext cx="10515600" cy="5417058"/>
          </a:xfrm>
        </p:spPr>
        <p:txBody>
          <a:bodyPr/>
          <a:lstStyle/>
          <a:p>
            <a:pPr marL="114300" indent="0">
              <a:buNone/>
            </a:pPr>
            <a:r>
              <a:rPr lang="en-US" dirty="0"/>
              <a:t>Text-to-Speech and Read Aloud are available at the </a:t>
            </a:r>
            <a:r>
              <a:rPr lang="en-US" u="sng" dirty="0"/>
              <a:t>Designated Support</a:t>
            </a:r>
            <a:r>
              <a:rPr lang="en-US" dirty="0"/>
              <a:t> level on all sections of state tests (see below) </a:t>
            </a:r>
            <a:r>
              <a:rPr lang="en-US" b="1" dirty="0"/>
              <a:t>except the ELA-CAT Reading Passages.</a:t>
            </a:r>
            <a:endParaRPr lang="en-US" dirty="0"/>
          </a:p>
          <a:p>
            <a:pPr marL="114300" indent="0">
              <a:buNone/>
            </a:pPr>
            <a:r>
              <a:rPr lang="en-US" dirty="0"/>
              <a:t>																																																					</a:t>
            </a:r>
          </a:p>
          <a:p>
            <a:pPr marL="114300" indent="0">
              <a:buNone/>
            </a:pPr>
            <a:endParaRPr lang="en-US" dirty="0"/>
          </a:p>
          <a:p>
            <a:pPr marL="114300" indent="0">
              <a:buNone/>
            </a:pPr>
            <a:r>
              <a:rPr lang="en-US" dirty="0"/>
              <a:t>If the audio or oral delivery of text except the ELA-CAT Reading Passages meets a student’s need for state testing, then no test accommodation request is needed.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b="1" dirty="0"/>
              <a:t>IEP/504 Team State Test Accommodation Recommendation </a:t>
            </a:r>
            <a:endParaRPr b="1" dirty="0"/>
          </a:p>
        </p:txBody>
      </p:sp>
      <p:sp>
        <p:nvSpPr>
          <p:cNvPr id="275" name="Google Shape;275;p42"/>
          <p:cNvSpPr txBox="1">
            <a:spLocks noGrp="1"/>
          </p:cNvSpPr>
          <p:nvPr>
            <p:ph type="body" idx="1"/>
          </p:nvPr>
        </p:nvSpPr>
        <p:spPr>
          <a:xfrm>
            <a:off x="838200" y="1595050"/>
            <a:ext cx="10515600" cy="4637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800"/>
              <a:buNone/>
            </a:pPr>
            <a:r>
              <a:rPr lang="en-US" sz="2300" b="1" dirty="0">
                <a:latin typeface="Times New Roman"/>
                <a:ea typeface="Times New Roman"/>
                <a:cs typeface="Times New Roman"/>
                <a:sym typeface="Times New Roman"/>
              </a:rPr>
              <a:t>Select the IEP/504 team recommendation(s) below that are decided to be most appropriate for the student.</a:t>
            </a:r>
            <a:endParaRPr sz="2300" b="1"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300" b="1"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300" dirty="0">
                <a:latin typeface="Times New Roman"/>
                <a:ea typeface="Times New Roman"/>
                <a:cs typeface="Times New Roman"/>
                <a:sym typeface="Times New Roman"/>
              </a:rPr>
              <a:t>☐ TTS or RA should be recommended for this student at the </a:t>
            </a:r>
            <a:r>
              <a:rPr lang="en-US" sz="2300" b="1" dirty="0">
                <a:latin typeface="Times New Roman"/>
                <a:ea typeface="Times New Roman"/>
                <a:cs typeface="Times New Roman"/>
                <a:sym typeface="Times New Roman"/>
              </a:rPr>
              <a:t>accommodation level</a:t>
            </a:r>
            <a:r>
              <a:rPr lang="en-US" sz="2300" dirty="0">
                <a:latin typeface="Times New Roman"/>
                <a:ea typeface="Times New Roman"/>
                <a:cs typeface="Times New Roman"/>
                <a:sym typeface="Times New Roman"/>
              </a:rPr>
              <a:t> </a:t>
            </a:r>
            <a:r>
              <a:rPr lang="en-US" sz="2300" b="1" dirty="0">
                <a:latin typeface="Times New Roman"/>
                <a:ea typeface="Times New Roman"/>
                <a:cs typeface="Times New Roman"/>
                <a:sym typeface="Times New Roman"/>
              </a:rPr>
              <a:t>with the ELA Reading Passages</a:t>
            </a:r>
            <a:r>
              <a:rPr lang="en-US" sz="2300" dirty="0">
                <a:latin typeface="Times New Roman"/>
                <a:ea typeface="Times New Roman"/>
                <a:cs typeface="Times New Roman"/>
                <a:sym typeface="Times New Roman"/>
              </a:rPr>
              <a:t> audio delivered. </a:t>
            </a:r>
            <a:endParaRPr sz="23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3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300" dirty="0">
                <a:latin typeface="Times New Roman"/>
                <a:ea typeface="Times New Roman"/>
                <a:cs typeface="Times New Roman"/>
                <a:sym typeface="Times New Roman"/>
              </a:rPr>
              <a:t>☐ TTS or RA should be recommended for this student at the </a:t>
            </a:r>
            <a:r>
              <a:rPr lang="en-US" sz="2300" b="1" dirty="0">
                <a:latin typeface="Times New Roman"/>
                <a:ea typeface="Times New Roman"/>
                <a:cs typeface="Times New Roman"/>
                <a:sym typeface="Times New Roman"/>
              </a:rPr>
              <a:t>designated support level</a:t>
            </a:r>
            <a:r>
              <a:rPr lang="en-US" sz="2300" dirty="0">
                <a:latin typeface="Times New Roman"/>
                <a:ea typeface="Times New Roman"/>
                <a:cs typeface="Times New Roman"/>
                <a:sym typeface="Times New Roman"/>
              </a:rPr>
              <a:t>, so that all sections of state tests </a:t>
            </a:r>
            <a:r>
              <a:rPr lang="en-US" sz="2300" u="sng" dirty="0">
                <a:latin typeface="Times New Roman"/>
                <a:ea typeface="Times New Roman"/>
                <a:cs typeface="Times New Roman"/>
                <a:sym typeface="Times New Roman"/>
              </a:rPr>
              <a:t>except the ELA Reading Passages</a:t>
            </a:r>
            <a:r>
              <a:rPr lang="en-US" sz="2300" dirty="0">
                <a:latin typeface="Times New Roman"/>
                <a:ea typeface="Times New Roman"/>
                <a:cs typeface="Times New Roman"/>
                <a:sym typeface="Times New Roman"/>
              </a:rPr>
              <a:t> will be read to the student. </a:t>
            </a:r>
            <a:endParaRPr sz="23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3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300" dirty="0">
                <a:latin typeface="Times New Roman"/>
                <a:ea typeface="Times New Roman"/>
                <a:cs typeface="Times New Roman"/>
                <a:sym typeface="Times New Roman"/>
              </a:rPr>
              <a:t>☐ More information is needed before making this decision.</a:t>
            </a:r>
            <a:endParaRPr sz="23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23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23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2100" dirty="0">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2000" b="1" dirty="0">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3"/>
          <p:cNvSpPr txBox="1">
            <a:spLocks noGrp="1"/>
          </p:cNvSpPr>
          <p:nvPr>
            <p:ph type="title"/>
          </p:nvPr>
        </p:nvSpPr>
        <p:spPr>
          <a:xfrm>
            <a:off x="838200" y="365125"/>
            <a:ext cx="10515600" cy="39687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b="1" dirty="0"/>
              <a:t>IEP/504 Team Names and Titles</a:t>
            </a:r>
            <a:endParaRPr b="1" dirty="0"/>
          </a:p>
        </p:txBody>
      </p:sp>
      <p:sp>
        <p:nvSpPr>
          <p:cNvPr id="281" name="Google Shape;281;p43"/>
          <p:cNvSpPr txBox="1">
            <a:spLocks noGrp="1"/>
          </p:cNvSpPr>
          <p:nvPr>
            <p:ph type="body" idx="1"/>
          </p:nvPr>
        </p:nvSpPr>
        <p:spPr>
          <a:xfrm>
            <a:off x="547254" y="762000"/>
            <a:ext cx="10993582" cy="5185225"/>
          </a:xfrm>
          <a:prstGeom prst="rect">
            <a:avLst/>
          </a:prstGeom>
          <a:noFill/>
          <a:ln>
            <a:noFill/>
          </a:ln>
        </p:spPr>
        <p:txBody>
          <a:bodyPr spcFirstLastPara="1" wrap="square" lIns="91425" tIns="45700" rIns="91425" bIns="45700" anchor="t" anchorCtr="0">
            <a:noAutofit/>
          </a:bodyPr>
          <a:lstStyle/>
          <a:p>
            <a:pPr marL="457200" lvl="0" indent="-374650" algn="l" rtl="0">
              <a:lnSpc>
                <a:spcPct val="115000"/>
              </a:lnSpc>
              <a:spcBef>
                <a:spcPts val="0"/>
              </a:spcBef>
              <a:spcAft>
                <a:spcPts val="0"/>
              </a:spcAft>
              <a:buSzPts val="2300"/>
              <a:buFont typeface="Times New Roman"/>
              <a:buChar char="•"/>
            </a:pPr>
            <a:r>
              <a:rPr lang="en-US" sz="2600" b="1" dirty="0">
                <a:latin typeface="Times New Roman"/>
                <a:ea typeface="Times New Roman"/>
                <a:cs typeface="Times New Roman"/>
                <a:sym typeface="Times New Roman"/>
              </a:rPr>
              <a:t>Please list the names and titles of the IEP/504 team and other persons who were part of the state test accommodation decision-making team for the student. </a:t>
            </a:r>
            <a:endParaRPr sz="2600" b="1" dirty="0">
              <a:latin typeface="Times New Roman"/>
              <a:ea typeface="Times New Roman"/>
              <a:cs typeface="Times New Roman"/>
              <a:sym typeface="Times New Roman"/>
            </a:endParaRPr>
          </a:p>
          <a:p>
            <a:pPr marL="457200" lvl="0" indent="-374650" algn="l" rtl="0">
              <a:lnSpc>
                <a:spcPct val="115000"/>
              </a:lnSpc>
              <a:spcBef>
                <a:spcPts val="0"/>
              </a:spcBef>
              <a:spcAft>
                <a:spcPts val="0"/>
              </a:spcAft>
              <a:buSzPts val="2300"/>
              <a:buFont typeface="Times New Roman"/>
              <a:buChar char="•"/>
            </a:pPr>
            <a:r>
              <a:rPr lang="en-US" sz="2600" b="1" i="1" dirty="0">
                <a:latin typeface="Times New Roman"/>
                <a:ea typeface="Times New Roman"/>
                <a:cs typeface="Times New Roman"/>
                <a:sym typeface="Times New Roman"/>
              </a:rPr>
              <a:t>Please retain a copy of the completed table and the names of the IEP/504 team for your records. Do not submit them to the Assessment Section.</a:t>
            </a:r>
            <a:endParaRPr sz="2600" b="1" dirty="0">
              <a:latin typeface="Times New Roman"/>
              <a:ea typeface="Times New Roman"/>
              <a:cs typeface="Times New Roman"/>
              <a:sym typeface="Times New Roman"/>
            </a:endParaRPr>
          </a:p>
          <a:p>
            <a:pPr marL="0" lvl="0" indent="0" algn="l" rtl="0">
              <a:lnSpc>
                <a:spcPct val="115000"/>
              </a:lnSpc>
              <a:spcBef>
                <a:spcPts val="0"/>
              </a:spcBef>
              <a:spcAft>
                <a:spcPts val="0"/>
              </a:spcAft>
              <a:buSzPts val="1800"/>
              <a:buNone/>
            </a:pPr>
            <a:endParaRPr sz="2600" b="1" dirty="0">
              <a:latin typeface="Times New Roman"/>
              <a:ea typeface="Times New Roman"/>
              <a:cs typeface="Times New Roman"/>
              <a:sym typeface="Times New Roman"/>
            </a:endParaRPr>
          </a:p>
          <a:p>
            <a:pPr marL="0" lvl="0" indent="0" algn="l" rtl="0">
              <a:lnSpc>
                <a:spcPct val="115000"/>
              </a:lnSpc>
              <a:spcBef>
                <a:spcPts val="0"/>
              </a:spcBef>
              <a:spcAft>
                <a:spcPts val="0"/>
              </a:spcAft>
              <a:buSzPts val="1800"/>
              <a:buNone/>
            </a:pPr>
            <a:endParaRPr sz="1200" b="1" dirty="0">
              <a:latin typeface="Times New Roman"/>
              <a:ea typeface="Times New Roman"/>
              <a:cs typeface="Times New Roman"/>
              <a:sym typeface="Times New Roman"/>
            </a:endParaRPr>
          </a:p>
        </p:txBody>
      </p:sp>
      <p:pic>
        <p:nvPicPr>
          <p:cNvPr id="282" name="Google Shape;282;p43"/>
          <p:cNvPicPr preferRelativeResize="0"/>
          <p:nvPr/>
        </p:nvPicPr>
        <p:blipFill rotWithShape="1">
          <a:blip r:embed="rId3">
            <a:alphaModFix/>
          </a:blip>
          <a:srcRect/>
          <a:stretch/>
        </p:blipFill>
        <p:spPr>
          <a:xfrm>
            <a:off x="692727" y="3214255"/>
            <a:ext cx="10661073" cy="286789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4"/>
          <p:cNvSpPr txBox="1">
            <a:spLocks noGrp="1"/>
          </p:cNvSpPr>
          <p:nvPr>
            <p:ph type="title"/>
          </p:nvPr>
        </p:nvSpPr>
        <p:spPr>
          <a:xfrm>
            <a:off x="838200" y="166255"/>
            <a:ext cx="10515600" cy="115190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800"/>
              <a:buNone/>
            </a:pPr>
            <a:r>
              <a:rPr lang="en-US" sz="3900" b="1" dirty="0"/>
              <a:t>Summary: Text-to-Speech or Read Aloud State Test Accommodation</a:t>
            </a:r>
            <a:endParaRPr sz="3900" dirty="0"/>
          </a:p>
        </p:txBody>
      </p:sp>
      <p:sp>
        <p:nvSpPr>
          <p:cNvPr id="288" name="Google Shape;288;p44"/>
          <p:cNvSpPr txBox="1">
            <a:spLocks noGrp="1"/>
          </p:cNvSpPr>
          <p:nvPr>
            <p:ph type="body" idx="1"/>
          </p:nvPr>
        </p:nvSpPr>
        <p:spPr>
          <a:xfrm>
            <a:off x="617517" y="1318160"/>
            <a:ext cx="10984675" cy="5318167"/>
          </a:xfrm>
          <a:prstGeom prst="rect">
            <a:avLst/>
          </a:prstGeom>
          <a:noFill/>
          <a:ln>
            <a:noFill/>
          </a:ln>
        </p:spPr>
        <p:txBody>
          <a:bodyPr spcFirstLastPara="1" wrap="square" lIns="91425" tIns="45700" rIns="91425" bIns="45700" anchor="t" anchorCtr="0">
            <a:noAutofit/>
          </a:bodyPr>
          <a:lstStyle/>
          <a:p>
            <a:pPr lvl="0"/>
            <a:r>
              <a:rPr lang="en-US" dirty="0"/>
              <a:t>Available to students: 1) who have documented evidence of a profound or severe decoding/reading disability or 2) who are blind or have significant visual impairments but have not learned to read braille, both of which severely limit their ability to decode or comprehend print</a:t>
            </a:r>
          </a:p>
          <a:p>
            <a:pPr lvl="0"/>
            <a:r>
              <a:rPr lang="en-US" dirty="0"/>
              <a:t>Only apply to the </a:t>
            </a:r>
            <a:r>
              <a:rPr lang="en-US" b="1" dirty="0"/>
              <a:t>ELA-CAT Reading Passages</a:t>
            </a:r>
            <a:r>
              <a:rPr lang="en-US" dirty="0"/>
              <a:t> on interim and summative assessments, including the paper fixed form for the summative test</a:t>
            </a:r>
            <a:r>
              <a:rPr lang="en-US" b="1" dirty="0"/>
              <a:t> </a:t>
            </a:r>
            <a:r>
              <a:rPr lang="en-US" dirty="0"/>
              <a:t>(the Reading score for the Reading Passages measures: decoding, fluency, and comprehension).</a:t>
            </a:r>
            <a:endParaRPr dirty="0"/>
          </a:p>
          <a:p>
            <a:pPr marL="457200" lvl="0" indent="-342900" algn="l" rtl="0">
              <a:lnSpc>
                <a:spcPct val="90000"/>
              </a:lnSpc>
              <a:spcBef>
                <a:spcPts val="1000"/>
              </a:spcBef>
              <a:spcAft>
                <a:spcPts val="0"/>
              </a:spcAft>
              <a:buClr>
                <a:schemeClr val="dk1"/>
              </a:buClr>
              <a:buSzPts val="1800"/>
              <a:buChar char="•"/>
            </a:pPr>
            <a:r>
              <a:rPr lang="en-US" dirty="0"/>
              <a:t>Provide audio or oral delivery of the ELA Reading Passages. </a:t>
            </a:r>
          </a:p>
          <a:p>
            <a:r>
              <a:rPr lang="en-US" dirty="0"/>
              <a:t>Note: Both TTS and RA are available at the Designated Supports level for </a:t>
            </a:r>
            <a:r>
              <a:rPr lang="en-US" u="sng" dirty="0"/>
              <a:t>all other portions of the state tests</a:t>
            </a:r>
            <a:r>
              <a:rPr lang="en-US" dirty="0"/>
              <a:t>.</a:t>
            </a:r>
          </a:p>
          <a:p>
            <a:pPr marL="457200" lvl="0" indent="-342900" algn="l" rtl="0">
              <a:lnSpc>
                <a:spcPct val="90000"/>
              </a:lnSpc>
              <a:spcBef>
                <a:spcPts val="1000"/>
              </a:spcBef>
              <a:spcAft>
                <a:spcPts val="0"/>
              </a:spcAft>
              <a:buClr>
                <a:schemeClr val="dk1"/>
              </a:buClr>
              <a:buSzPts val="1800"/>
              <a:buChar char="•"/>
            </a:pPr>
            <a:endParaRPr lang="en-US" dirty="0"/>
          </a:p>
          <a:p>
            <a:pPr marL="114300" lvl="0" indent="0" algn="l" rtl="0">
              <a:lnSpc>
                <a:spcPct val="90000"/>
              </a:lnSpc>
              <a:spcBef>
                <a:spcPts val="1000"/>
              </a:spcBef>
              <a:spcAft>
                <a:spcPts val="0"/>
              </a:spcAft>
              <a:buClr>
                <a:schemeClr val="dk1"/>
              </a:buClr>
              <a:buSzPts val="1800"/>
              <a:buNone/>
            </a:pPr>
            <a:endParaRPr sz="2000" dirty="0"/>
          </a:p>
          <a:p>
            <a:pPr marL="114300" lvl="0" indent="0" algn="l" rtl="0">
              <a:lnSpc>
                <a:spcPct val="90000"/>
              </a:lnSpc>
              <a:spcBef>
                <a:spcPts val="1000"/>
              </a:spcBef>
              <a:spcAft>
                <a:spcPts val="0"/>
              </a:spcAft>
              <a:buSzPts val="1800"/>
              <a:buNone/>
            </a:pPr>
            <a:endParaRPr sz="200" dirty="0"/>
          </a:p>
          <a:p>
            <a:pPr marL="114300" lvl="0" indent="0" algn="l" rtl="0">
              <a:lnSpc>
                <a:spcPct val="90000"/>
              </a:lnSpc>
              <a:spcBef>
                <a:spcPts val="1000"/>
              </a:spcBef>
              <a:spcAft>
                <a:spcPts val="0"/>
              </a:spcAft>
              <a:buSzPts val="1800"/>
              <a:buNone/>
            </a:pPr>
            <a:endParaRPr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57"/>
          <p:cNvSpPr txBox="1">
            <a:spLocks noGrp="1"/>
          </p:cNvSpPr>
          <p:nvPr>
            <p:ph type="body" idx="4294967295"/>
          </p:nvPr>
        </p:nvSpPr>
        <p:spPr>
          <a:xfrm>
            <a:off x="619600" y="755900"/>
            <a:ext cx="10976100" cy="58155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3000" u="sng" dirty="0"/>
              <a:t>WebEx Training Sessions:</a:t>
            </a:r>
            <a:endParaRPr sz="3000" dirty="0"/>
          </a:p>
          <a:p>
            <a:pPr marL="0" lvl="0" indent="0" algn="l" rtl="0">
              <a:lnSpc>
                <a:spcPct val="90000"/>
              </a:lnSpc>
              <a:spcBef>
                <a:spcPts val="1000"/>
              </a:spcBef>
              <a:spcAft>
                <a:spcPts val="0"/>
              </a:spcAft>
              <a:buSzPts val="2800"/>
              <a:buNone/>
            </a:pPr>
            <a:r>
              <a:rPr lang="en-US" sz="2600" dirty="0">
                <a:latin typeface="Arial"/>
                <a:ea typeface="Arial"/>
                <a:cs typeface="Arial"/>
                <a:sym typeface="Arial"/>
              </a:rPr>
              <a:t>August 24 - Hawai</a:t>
            </a:r>
            <a:r>
              <a:rPr lang="en-US" sz="3000" dirty="0"/>
              <a:t>'</a:t>
            </a:r>
            <a:r>
              <a:rPr lang="en-US" sz="2600" dirty="0">
                <a:latin typeface="Arial"/>
                <a:ea typeface="Arial"/>
                <a:cs typeface="Arial"/>
                <a:sym typeface="Arial"/>
              </a:rPr>
              <a:t>i State Test Accommodation Request Process</a:t>
            </a:r>
            <a:endParaRPr sz="2600" dirty="0">
              <a:latin typeface="Arial"/>
              <a:ea typeface="Arial"/>
              <a:cs typeface="Arial"/>
              <a:sym typeface="Arial"/>
            </a:endParaRPr>
          </a:p>
          <a:p>
            <a:pPr marL="0" lvl="0" indent="0" algn="l" rtl="0">
              <a:lnSpc>
                <a:spcPct val="90000"/>
              </a:lnSpc>
              <a:spcBef>
                <a:spcPts val="1000"/>
              </a:spcBef>
              <a:spcAft>
                <a:spcPts val="0"/>
              </a:spcAft>
              <a:buSzPts val="2800"/>
              <a:buNone/>
            </a:pPr>
            <a:r>
              <a:rPr lang="en-US" sz="2600" dirty="0">
                <a:latin typeface="Arial"/>
                <a:ea typeface="Arial"/>
                <a:cs typeface="Arial"/>
                <a:sym typeface="Arial"/>
              </a:rPr>
              <a:t>August 28 - Overview of Accessibility Supports for State Testing</a:t>
            </a:r>
            <a:endParaRPr sz="2600" dirty="0">
              <a:latin typeface="Arial"/>
              <a:ea typeface="Arial"/>
              <a:cs typeface="Arial"/>
              <a:sym typeface="Arial"/>
            </a:endParaRPr>
          </a:p>
          <a:p>
            <a:pPr marL="0" lvl="0" indent="0" algn="l" rtl="0">
              <a:lnSpc>
                <a:spcPct val="90000"/>
              </a:lnSpc>
              <a:spcBef>
                <a:spcPts val="1000"/>
              </a:spcBef>
              <a:spcAft>
                <a:spcPts val="0"/>
              </a:spcAft>
              <a:buSzPts val="2800"/>
              <a:buNone/>
            </a:pPr>
            <a:r>
              <a:rPr lang="en-US" sz="2600" dirty="0">
                <a:latin typeface="Arial"/>
                <a:ea typeface="Arial"/>
                <a:cs typeface="Arial"/>
                <a:sym typeface="Arial"/>
              </a:rPr>
              <a:t>August 31 - Universal Tools and Designated Supports for State Testing</a:t>
            </a:r>
            <a:endParaRPr sz="2600" dirty="0">
              <a:latin typeface="Arial"/>
              <a:ea typeface="Arial"/>
              <a:cs typeface="Arial"/>
              <a:sym typeface="Arial"/>
            </a:endParaRPr>
          </a:p>
          <a:p>
            <a:pPr marL="0" lvl="0" indent="0" algn="l" rtl="0">
              <a:lnSpc>
                <a:spcPct val="90000"/>
              </a:lnSpc>
              <a:spcBef>
                <a:spcPts val="1000"/>
              </a:spcBef>
              <a:spcAft>
                <a:spcPts val="0"/>
              </a:spcAft>
              <a:buSzPts val="2800"/>
              <a:buNone/>
            </a:pPr>
            <a:r>
              <a:rPr lang="en-US" sz="2600" dirty="0">
                <a:latin typeface="Arial"/>
                <a:ea typeface="Arial"/>
                <a:cs typeface="Arial"/>
                <a:sym typeface="Arial"/>
              </a:rPr>
              <a:t>September 4 - Text-to-Speech and Read Aloud</a:t>
            </a:r>
            <a:endParaRPr sz="2600" dirty="0">
              <a:latin typeface="Arial"/>
              <a:ea typeface="Arial"/>
              <a:cs typeface="Arial"/>
              <a:sym typeface="Arial"/>
            </a:endParaRPr>
          </a:p>
          <a:p>
            <a:pPr marL="0" lvl="0" indent="0" algn="l" rtl="0">
              <a:lnSpc>
                <a:spcPct val="90000"/>
              </a:lnSpc>
              <a:spcBef>
                <a:spcPts val="1000"/>
              </a:spcBef>
              <a:spcAft>
                <a:spcPts val="0"/>
              </a:spcAft>
              <a:buSzPts val="2800"/>
              <a:buNone/>
            </a:pPr>
            <a:r>
              <a:rPr lang="en-US" sz="2600" dirty="0">
                <a:latin typeface="Arial"/>
                <a:ea typeface="Arial"/>
                <a:cs typeface="Arial"/>
                <a:sym typeface="Arial"/>
              </a:rPr>
              <a:t>September 11 - Scribe, Speech-to-Text, and Word Prediction</a:t>
            </a:r>
            <a:endParaRPr sz="2600" dirty="0">
              <a:latin typeface="Arial"/>
              <a:ea typeface="Arial"/>
              <a:cs typeface="Arial"/>
              <a:sym typeface="Arial"/>
            </a:endParaRPr>
          </a:p>
          <a:p>
            <a:pPr marL="0" lvl="0" indent="0" algn="l" rtl="0">
              <a:lnSpc>
                <a:spcPct val="90000"/>
              </a:lnSpc>
              <a:spcBef>
                <a:spcPts val="1000"/>
              </a:spcBef>
              <a:spcAft>
                <a:spcPts val="0"/>
              </a:spcAft>
              <a:buSzPts val="2800"/>
              <a:buNone/>
            </a:pPr>
            <a:r>
              <a:rPr lang="en-US" sz="2600" dirty="0">
                <a:latin typeface="Arial"/>
                <a:ea typeface="Arial"/>
                <a:cs typeface="Arial"/>
                <a:sym typeface="Arial"/>
              </a:rPr>
              <a:t>September 18 - Multiplication Table and Calculator</a:t>
            </a:r>
            <a:endParaRPr sz="2600" dirty="0">
              <a:latin typeface="Arial"/>
              <a:ea typeface="Arial"/>
              <a:cs typeface="Arial"/>
              <a:sym typeface="Arial"/>
            </a:endParaRPr>
          </a:p>
          <a:p>
            <a:pPr marL="0" lvl="0" indent="0" algn="l" rtl="0">
              <a:lnSpc>
                <a:spcPct val="90000"/>
              </a:lnSpc>
              <a:spcBef>
                <a:spcPts val="1000"/>
              </a:spcBef>
              <a:spcAft>
                <a:spcPts val="0"/>
              </a:spcAft>
              <a:buSzPts val="2800"/>
              <a:buNone/>
            </a:pPr>
            <a:r>
              <a:rPr lang="en-US" sz="2600" dirty="0">
                <a:latin typeface="Arial"/>
                <a:ea typeface="Arial"/>
                <a:cs typeface="Arial"/>
                <a:sym typeface="Arial"/>
              </a:rPr>
              <a:t>September 25 - Low-Risk and Print-on-Demand</a:t>
            </a:r>
            <a:endParaRPr sz="1000" u="sng" dirty="0"/>
          </a:p>
          <a:p>
            <a:pPr marL="0" lvl="0" indent="0" algn="l" rtl="0">
              <a:lnSpc>
                <a:spcPct val="90000"/>
              </a:lnSpc>
              <a:spcBef>
                <a:spcPts val="1000"/>
              </a:spcBef>
              <a:spcAft>
                <a:spcPts val="0"/>
              </a:spcAft>
              <a:buSzPts val="2800"/>
              <a:buNone/>
            </a:pPr>
            <a:r>
              <a:rPr lang="en-US" sz="3000" u="sng" dirty="0"/>
              <a:t>WebEx Office Hours:</a:t>
            </a:r>
            <a:r>
              <a:rPr lang="en-US" sz="3000" dirty="0"/>
              <a:t> Assist with questions regarding AA, test accommodation guides and request process, UAAG, etc.</a:t>
            </a:r>
            <a:endParaRPr sz="3000" dirty="0"/>
          </a:p>
          <a:p>
            <a:pPr marL="0" lvl="0" indent="0" algn="l" rtl="0">
              <a:lnSpc>
                <a:spcPct val="90000"/>
              </a:lnSpc>
              <a:spcBef>
                <a:spcPts val="1000"/>
              </a:spcBef>
              <a:spcAft>
                <a:spcPts val="0"/>
              </a:spcAft>
              <a:buSzPts val="2800"/>
              <a:buNone/>
            </a:pPr>
            <a:r>
              <a:rPr lang="en-US" sz="3000" dirty="0"/>
              <a:t>2:30 – 3:30 p.m. -  Sept. 14, 21, and 28 &amp; Oct. 12, 19, and 26, 2020</a:t>
            </a:r>
            <a:endParaRPr sz="1100" dirty="0"/>
          </a:p>
          <a:p>
            <a:pPr marL="0" lvl="0" indent="0" algn="l" rtl="0">
              <a:lnSpc>
                <a:spcPct val="90000"/>
              </a:lnSpc>
              <a:spcBef>
                <a:spcPts val="1000"/>
              </a:spcBef>
              <a:spcAft>
                <a:spcPts val="0"/>
              </a:spcAft>
              <a:buSzPts val="2800"/>
              <a:buNone/>
            </a:pPr>
            <a:endParaRPr sz="3000" dirty="0"/>
          </a:p>
        </p:txBody>
      </p:sp>
      <p:sp>
        <p:nvSpPr>
          <p:cNvPr id="445" name="Google Shape;445;p57"/>
          <p:cNvSpPr txBox="1">
            <a:spLocks noGrp="1"/>
          </p:cNvSpPr>
          <p:nvPr>
            <p:ph type="title"/>
          </p:nvPr>
        </p:nvSpPr>
        <p:spPr>
          <a:xfrm>
            <a:off x="838200" y="193199"/>
            <a:ext cx="10515600" cy="6603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3400" b="1"/>
              <a:t>State Test Accommodation Webinars and Office Hours</a:t>
            </a:r>
            <a:endParaRPr sz="3400"/>
          </a:p>
        </p:txBody>
      </p:sp>
    </p:spTree>
    <p:extLst>
      <p:ext uri="{BB962C8B-B14F-4D97-AF65-F5344CB8AC3E}">
        <p14:creationId xmlns:p14="http://schemas.microsoft.com/office/powerpoint/2010/main" val="1407985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58"/>
          <p:cNvSpPr txBox="1">
            <a:spLocks noGrp="1"/>
          </p:cNvSpPr>
          <p:nvPr>
            <p:ph type="body" idx="4294967295"/>
          </p:nvPr>
        </p:nvSpPr>
        <p:spPr>
          <a:xfrm>
            <a:off x="402025" y="160800"/>
            <a:ext cx="11314800" cy="6337200"/>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SzPts val="2800"/>
              <a:buNone/>
            </a:pPr>
            <a:r>
              <a:rPr lang="en-US" sz="2900" u="sng" dirty="0"/>
              <a:t>Searching for Accessibility and Accommodations (AA) information?</a:t>
            </a:r>
            <a:endParaRPr sz="2900" dirty="0"/>
          </a:p>
          <a:p>
            <a:pPr marL="457200" lvl="0" indent="-412750" algn="l" rtl="0">
              <a:lnSpc>
                <a:spcPct val="90000"/>
              </a:lnSpc>
              <a:spcBef>
                <a:spcPts val="1000"/>
              </a:spcBef>
              <a:spcAft>
                <a:spcPts val="0"/>
              </a:spcAft>
              <a:buSzPts val="2900"/>
              <a:buChar char="•"/>
            </a:pPr>
            <a:r>
              <a:rPr lang="en-US" sz="2900" i="1" dirty="0">
                <a:solidFill>
                  <a:srgbClr val="064D81"/>
                </a:solidFill>
                <a:highlight>
                  <a:srgbClr val="FFFFFF"/>
                </a:highlight>
                <a:uFill>
                  <a:noFill/>
                </a:uFill>
                <a:hlinkClick r:id="rId3">
                  <a:extLst>
                    <a:ext uri="{A12FA001-AC4F-418D-AE19-62706E023703}">
                      <ahyp:hlinkClr xmlns:ahyp="http://schemas.microsoft.com/office/drawing/2018/hyperlinkcolor" val="tx"/>
                    </a:ext>
                  </a:extLst>
                </a:hlinkClick>
              </a:rPr>
              <a:t>Hawaii State Test Accommodation Guides</a:t>
            </a:r>
            <a:endParaRPr sz="2900" dirty="0"/>
          </a:p>
          <a:p>
            <a:pPr marL="457200" lvl="0" indent="-412750" algn="l" rtl="0">
              <a:lnSpc>
                <a:spcPct val="90000"/>
              </a:lnSpc>
              <a:spcBef>
                <a:spcPts val="0"/>
              </a:spcBef>
              <a:spcAft>
                <a:spcPts val="0"/>
              </a:spcAft>
              <a:buSzPts val="2900"/>
              <a:buChar char="•"/>
            </a:pPr>
            <a:r>
              <a:rPr lang="en-US" sz="2900" dirty="0">
                <a:solidFill>
                  <a:srgbClr val="064D81"/>
                </a:solidFill>
                <a:highlight>
                  <a:srgbClr val="FFFFFF"/>
                </a:highlight>
                <a:uFill>
                  <a:noFill/>
                </a:uFill>
                <a:hlinkClick r:id="rId4">
                  <a:extLst>
                    <a:ext uri="{A12FA001-AC4F-418D-AE19-62706E023703}">
                      <ahyp:hlinkClr xmlns:ahyp="http://schemas.microsoft.com/office/drawing/2018/hyperlinkcolor" val="tx"/>
                    </a:ext>
                  </a:extLst>
                </a:hlinkClick>
              </a:rPr>
              <a:t>Hawaii State Test Accommodations Identification and Request Process for Test Coordinators and School Assessment Teams</a:t>
            </a:r>
            <a:endParaRPr sz="2900" dirty="0"/>
          </a:p>
          <a:p>
            <a:pPr marL="457200" lvl="0" indent="-412750" algn="l" rtl="0">
              <a:lnSpc>
                <a:spcPct val="90000"/>
              </a:lnSpc>
              <a:spcBef>
                <a:spcPts val="0"/>
              </a:spcBef>
              <a:spcAft>
                <a:spcPts val="0"/>
              </a:spcAft>
              <a:buSzPts val="2900"/>
              <a:buChar char="•"/>
            </a:pPr>
            <a:r>
              <a:rPr lang="en-US" sz="2900" dirty="0">
                <a:solidFill>
                  <a:srgbClr val="064D81"/>
                </a:solidFill>
                <a:highlight>
                  <a:srgbClr val="FFFFFF"/>
                </a:highlight>
                <a:uFill>
                  <a:noFill/>
                </a:uFill>
                <a:hlinkClick r:id="rId5">
                  <a:extLst>
                    <a:ext uri="{A12FA001-AC4F-418D-AE19-62706E023703}">
                      <ahyp:hlinkClr xmlns:ahyp="http://schemas.microsoft.com/office/drawing/2018/hyperlinkcolor" val="tx"/>
                    </a:ext>
                  </a:extLst>
                </a:hlinkClick>
              </a:rPr>
              <a:t>Hawaii Test Accommodation Request Form 2020-2021 (Online Version)</a:t>
            </a:r>
            <a:endParaRPr sz="2900" dirty="0"/>
          </a:p>
          <a:p>
            <a:pPr marL="457200" lvl="0" indent="-412750" algn="l" rtl="0">
              <a:lnSpc>
                <a:spcPct val="90000"/>
              </a:lnSpc>
              <a:spcBef>
                <a:spcPts val="0"/>
              </a:spcBef>
              <a:spcAft>
                <a:spcPts val="0"/>
              </a:spcAft>
              <a:buSzPts val="2900"/>
              <a:buChar char="•"/>
            </a:pPr>
            <a:r>
              <a:rPr lang="en-US" sz="2900" dirty="0">
                <a:solidFill>
                  <a:srgbClr val="064D81"/>
                </a:solidFill>
                <a:highlight>
                  <a:srgbClr val="FFFFFF"/>
                </a:highlight>
                <a:uFill>
                  <a:noFill/>
                </a:uFill>
                <a:hlinkClick r:id="rId6">
                  <a:extLst>
                    <a:ext uri="{A12FA001-AC4F-418D-AE19-62706E023703}">
                      <ahyp:hlinkClr xmlns:ahyp="http://schemas.microsoft.com/office/drawing/2018/hyperlinkcolor" val="tx"/>
                    </a:ext>
                  </a:extLst>
                </a:hlinkClick>
              </a:rPr>
              <a:t>Accessibility and Accommodations Training Webinars - Fall 2020</a:t>
            </a:r>
            <a:endParaRPr sz="2900" dirty="0"/>
          </a:p>
          <a:p>
            <a:pPr marL="457200" lvl="0" indent="-412750" algn="l" rtl="0">
              <a:lnSpc>
                <a:spcPct val="90000"/>
              </a:lnSpc>
              <a:spcBef>
                <a:spcPts val="0"/>
              </a:spcBef>
              <a:spcAft>
                <a:spcPts val="0"/>
              </a:spcAft>
              <a:buSzPts val="2900"/>
              <a:buChar char="•"/>
            </a:pPr>
            <a:r>
              <a:rPr lang="en-US" sz="2900" dirty="0">
                <a:solidFill>
                  <a:srgbClr val="064D81"/>
                </a:solidFill>
                <a:highlight>
                  <a:srgbClr val="FFFFFF"/>
                </a:highlight>
                <a:uFill>
                  <a:noFill/>
                </a:uFill>
                <a:hlinkClick r:id="rId7">
                  <a:extLst>
                    <a:ext uri="{A12FA001-AC4F-418D-AE19-62706E023703}">
                      <ahyp:hlinkClr xmlns:ahyp="http://schemas.microsoft.com/office/drawing/2018/hyperlinkcolor" val="tx"/>
                    </a:ext>
                  </a:extLst>
                </a:hlinkClick>
              </a:rPr>
              <a:t>Accessibility and Accommodations Webinar Trainings Schedule Fall 2020</a:t>
            </a:r>
            <a:endParaRPr sz="2900" dirty="0"/>
          </a:p>
          <a:p>
            <a:pPr marL="457200" lvl="0" indent="-412750" algn="l" rtl="0">
              <a:lnSpc>
                <a:spcPct val="90000"/>
              </a:lnSpc>
              <a:spcBef>
                <a:spcPts val="0"/>
              </a:spcBef>
              <a:spcAft>
                <a:spcPts val="0"/>
              </a:spcAft>
              <a:buSzPts val="2900"/>
              <a:buChar char="•"/>
            </a:pPr>
            <a:r>
              <a:rPr lang="en-US" sz="2900" dirty="0">
                <a:solidFill>
                  <a:srgbClr val="064D81"/>
                </a:solidFill>
                <a:highlight>
                  <a:srgbClr val="FFFFFF"/>
                </a:highlight>
                <a:uFill>
                  <a:noFill/>
                </a:uFill>
                <a:hlinkClick r:id="rId8">
                  <a:extLst>
                    <a:ext uri="{A12FA001-AC4F-418D-AE19-62706E023703}">
                      <ahyp:hlinkClr xmlns:ahyp="http://schemas.microsoft.com/office/drawing/2018/hyperlinkcolor" val="tx"/>
                    </a:ext>
                  </a:extLst>
                </a:hlinkClick>
              </a:rPr>
              <a:t>Accessibility and Accommodations Office Hours Schedule Fall 2020</a:t>
            </a:r>
            <a:endParaRPr sz="2900" dirty="0"/>
          </a:p>
          <a:p>
            <a:pPr marL="0" lvl="0" indent="0" algn="l" rtl="0">
              <a:lnSpc>
                <a:spcPct val="90000"/>
              </a:lnSpc>
              <a:spcBef>
                <a:spcPts val="1000"/>
              </a:spcBef>
              <a:spcAft>
                <a:spcPts val="0"/>
              </a:spcAft>
              <a:buSzPts val="2800"/>
              <a:buNone/>
            </a:pPr>
            <a:endParaRPr sz="100" dirty="0"/>
          </a:p>
          <a:p>
            <a:pPr marL="914400" lvl="0" indent="-412750" algn="l" rtl="0">
              <a:lnSpc>
                <a:spcPct val="90000"/>
              </a:lnSpc>
              <a:spcBef>
                <a:spcPts val="1000"/>
              </a:spcBef>
              <a:spcAft>
                <a:spcPts val="0"/>
              </a:spcAft>
              <a:buSzPts val="2900"/>
              <a:buChar char="➢"/>
            </a:pPr>
            <a:r>
              <a:rPr lang="en-US" sz="2900" dirty="0"/>
              <a:t> Go to </a:t>
            </a:r>
            <a:r>
              <a:rPr lang="en-US" sz="2900" dirty="0" err="1"/>
              <a:t>alohahsap.org</a:t>
            </a:r>
            <a:r>
              <a:rPr lang="en-US" sz="2900" dirty="0"/>
              <a:t> &gt;  “Smarter Balanced” &gt; “Resources” &gt; “Accessibility and Accommodations”</a:t>
            </a:r>
            <a:endParaRPr sz="2900" dirty="0"/>
          </a:p>
        </p:txBody>
      </p:sp>
    </p:spTree>
    <p:extLst>
      <p:ext uri="{BB962C8B-B14F-4D97-AF65-F5344CB8AC3E}">
        <p14:creationId xmlns:p14="http://schemas.microsoft.com/office/powerpoint/2010/main" val="27748524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59"/>
          <p:cNvSpPr txBox="1">
            <a:spLocks noGrp="1"/>
          </p:cNvSpPr>
          <p:nvPr>
            <p:ph type="title"/>
          </p:nvPr>
        </p:nvSpPr>
        <p:spPr>
          <a:xfrm>
            <a:off x="838200" y="365125"/>
            <a:ext cx="10515600" cy="780923"/>
          </a:xfrm>
          <a:prstGeom prst="rect">
            <a:avLst/>
          </a:prstGeom>
          <a:noFill/>
          <a:ln>
            <a:noFill/>
          </a:ln>
        </p:spPr>
        <p:txBody>
          <a:bodyPr spcFirstLastPara="1" wrap="square" lIns="91425" tIns="45700" rIns="91425" bIns="45700" anchor="ctr" anchorCtr="0">
            <a:noAutofit/>
          </a:bodyPr>
          <a:lstStyle/>
          <a:p>
            <a:pPr marL="228600" lvl="0" indent="0" algn="l" rtl="0">
              <a:lnSpc>
                <a:spcPct val="90000"/>
              </a:lnSpc>
              <a:spcBef>
                <a:spcPts val="0"/>
              </a:spcBef>
              <a:spcAft>
                <a:spcPts val="0"/>
              </a:spcAft>
              <a:buSzPts val="1800"/>
              <a:buNone/>
            </a:pPr>
            <a:endParaRPr/>
          </a:p>
          <a:p>
            <a:pPr marL="228600" lvl="0" indent="0" algn="l" rtl="0">
              <a:lnSpc>
                <a:spcPct val="90000"/>
              </a:lnSpc>
              <a:spcBef>
                <a:spcPts val="0"/>
              </a:spcBef>
              <a:spcAft>
                <a:spcPts val="0"/>
              </a:spcAft>
              <a:buSzPts val="1800"/>
              <a:buNone/>
            </a:pPr>
            <a:r>
              <a:rPr lang="en-US"/>
              <a:t>Questions? </a:t>
            </a:r>
            <a:endParaRPr/>
          </a:p>
          <a:p>
            <a:pPr marL="0" lvl="0" indent="0" algn="l" rtl="0">
              <a:lnSpc>
                <a:spcPct val="90000"/>
              </a:lnSpc>
              <a:spcBef>
                <a:spcPts val="1000"/>
              </a:spcBef>
              <a:spcAft>
                <a:spcPts val="0"/>
              </a:spcAft>
              <a:buSzPts val="1800"/>
              <a:buNone/>
            </a:pPr>
            <a:endParaRPr/>
          </a:p>
        </p:txBody>
      </p:sp>
      <p:sp>
        <p:nvSpPr>
          <p:cNvPr id="456" name="Google Shape;456;p59"/>
          <p:cNvSpPr txBox="1">
            <a:spLocks noGrp="1"/>
          </p:cNvSpPr>
          <p:nvPr>
            <p:ph type="body" idx="1"/>
          </p:nvPr>
        </p:nvSpPr>
        <p:spPr>
          <a:xfrm>
            <a:off x="838200" y="1377696"/>
            <a:ext cx="10515600" cy="479912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1000"/>
              </a:spcBef>
              <a:spcAft>
                <a:spcPts val="0"/>
              </a:spcAft>
              <a:buSzPts val="3100"/>
              <a:buChar char="•"/>
            </a:pPr>
            <a:r>
              <a:rPr lang="en-US" sz="3100"/>
              <a:t>Email Contacts for Assessment Section staff:</a:t>
            </a:r>
            <a:endParaRPr/>
          </a:p>
          <a:p>
            <a:pPr marL="0" lvl="0" indent="0" algn="l" rtl="0">
              <a:lnSpc>
                <a:spcPct val="90000"/>
              </a:lnSpc>
              <a:spcBef>
                <a:spcPts val="1000"/>
              </a:spcBef>
              <a:spcAft>
                <a:spcPts val="0"/>
              </a:spcAft>
              <a:buSzPts val="3100"/>
              <a:buNone/>
            </a:pPr>
            <a:r>
              <a:rPr lang="en-US" sz="3100"/>
              <a:t> </a:t>
            </a:r>
            <a:endParaRPr sz="3100"/>
          </a:p>
          <a:p>
            <a:pPr marL="685800" lvl="1" indent="-311150" algn="l" rtl="0">
              <a:lnSpc>
                <a:spcPct val="90000"/>
              </a:lnSpc>
              <a:spcBef>
                <a:spcPts val="500"/>
              </a:spcBef>
              <a:spcAft>
                <a:spcPts val="0"/>
              </a:spcAft>
              <a:buSzPts val="3100"/>
              <a:buChar char="•"/>
            </a:pPr>
            <a:r>
              <a:rPr lang="en-US" sz="3100"/>
              <a:t>Elaine Lee, Ph.D. – </a:t>
            </a:r>
            <a:r>
              <a:rPr lang="en-US" sz="3100" u="sng">
                <a:solidFill>
                  <a:schemeClr val="hlink"/>
                </a:solidFill>
                <a:hlinkClick r:id="rId3"/>
              </a:rPr>
              <a:t>Elaine.Lee@k12.hi.us</a:t>
            </a:r>
            <a:r>
              <a:rPr lang="en-US" sz="3100"/>
              <a:t> </a:t>
            </a:r>
            <a:endParaRPr sz="3100"/>
          </a:p>
          <a:p>
            <a:pPr marL="685800" lvl="1" indent="-311150" algn="l" rtl="0">
              <a:lnSpc>
                <a:spcPct val="90000"/>
              </a:lnSpc>
              <a:spcBef>
                <a:spcPts val="500"/>
              </a:spcBef>
              <a:spcAft>
                <a:spcPts val="0"/>
              </a:spcAft>
              <a:buSzPts val="3100"/>
              <a:buChar char="•"/>
            </a:pPr>
            <a:r>
              <a:rPr lang="en-US" sz="3100"/>
              <a:t>Susan Forbes – </a:t>
            </a:r>
            <a:r>
              <a:rPr lang="en-US" sz="3100" u="sng">
                <a:solidFill>
                  <a:schemeClr val="hlink"/>
                </a:solidFill>
                <a:hlinkClick r:id="rId4"/>
              </a:rPr>
              <a:t>Susan.Forbes@k12.hi.us</a:t>
            </a:r>
            <a:endParaRPr sz="3100"/>
          </a:p>
        </p:txBody>
      </p:sp>
    </p:spTree>
    <p:extLst>
      <p:ext uri="{BB962C8B-B14F-4D97-AF65-F5344CB8AC3E}">
        <p14:creationId xmlns:p14="http://schemas.microsoft.com/office/powerpoint/2010/main" val="218029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838200" y="365125"/>
            <a:ext cx="10515600" cy="1023900"/>
          </a:xfrm>
          <a:prstGeom prst="rect">
            <a:avLst/>
          </a:prstGeom>
          <a:noFill/>
          <a:ln>
            <a:noFill/>
          </a:ln>
        </p:spPr>
        <p:txBody>
          <a:bodyPr spcFirstLastPara="1" wrap="square" lIns="91425" tIns="45700" rIns="91425" bIns="45700" anchor="ctr" anchorCtr="0">
            <a:noAutofit/>
          </a:bodyPr>
          <a:lstStyle/>
          <a:p>
            <a:pPr marL="457200" lvl="0" indent="-424815" algn="l" rtl="0">
              <a:lnSpc>
                <a:spcPct val="80000"/>
              </a:lnSpc>
              <a:spcBef>
                <a:spcPts val="1000"/>
              </a:spcBef>
              <a:spcAft>
                <a:spcPts val="0"/>
              </a:spcAft>
              <a:buSzPts val="3090"/>
              <a:buAutoNum type="arabicPeriod"/>
            </a:pPr>
            <a:r>
              <a:rPr lang="en-US" sz="3200" b="1" dirty="0"/>
              <a:t>Introduction of State Test Accommodation Guides</a:t>
            </a:r>
            <a:endParaRPr sz="3200" b="1" dirty="0"/>
          </a:p>
        </p:txBody>
      </p:sp>
      <p:sp>
        <p:nvSpPr>
          <p:cNvPr id="112" name="Google Shape;112;p16"/>
          <p:cNvSpPr txBox="1">
            <a:spLocks noGrp="1"/>
          </p:cNvSpPr>
          <p:nvPr>
            <p:ph type="body" idx="1"/>
          </p:nvPr>
        </p:nvSpPr>
        <p:spPr>
          <a:xfrm>
            <a:off x="805250" y="1315099"/>
            <a:ext cx="10515600" cy="498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dirty="0"/>
              <a:t>Test accommodations (def.): </a:t>
            </a:r>
            <a:r>
              <a:rPr lang="en-US" b="1" dirty="0"/>
              <a:t>Changes in procedures or materials that ensure equitable access to assessment content and generate valid assessment results for students who need them. </a:t>
            </a:r>
            <a:endParaRPr b="1" dirty="0"/>
          </a:p>
          <a:p>
            <a:pPr marL="228600" lvl="0" indent="-228600" algn="l" rtl="0">
              <a:lnSpc>
                <a:spcPct val="90000"/>
              </a:lnSpc>
              <a:spcBef>
                <a:spcPts val="1000"/>
              </a:spcBef>
              <a:spcAft>
                <a:spcPts val="0"/>
              </a:spcAft>
              <a:buClr>
                <a:schemeClr val="dk1"/>
              </a:buClr>
              <a:buSzPts val="2800"/>
              <a:buChar char="•"/>
            </a:pPr>
            <a:r>
              <a:rPr lang="en-US" dirty="0"/>
              <a:t>Available only for students with IEP or 504 Plans.</a:t>
            </a:r>
            <a:endParaRPr dirty="0"/>
          </a:p>
          <a:p>
            <a:pPr marL="228600" lvl="0" indent="-228600" algn="l" rtl="0">
              <a:lnSpc>
                <a:spcPct val="90000"/>
              </a:lnSpc>
              <a:spcBef>
                <a:spcPts val="1000"/>
              </a:spcBef>
              <a:spcAft>
                <a:spcPts val="0"/>
              </a:spcAft>
              <a:buClr>
                <a:schemeClr val="dk1"/>
              </a:buClr>
              <a:buSzPts val="2800"/>
              <a:buChar char="•"/>
            </a:pPr>
            <a:r>
              <a:rPr lang="en-US" dirty="0"/>
              <a:t>Allow students to demonstrate what they know and can do.</a:t>
            </a:r>
            <a:endParaRPr dirty="0"/>
          </a:p>
          <a:p>
            <a:pPr marL="228600" lvl="0" indent="-228600" algn="l" rtl="0">
              <a:lnSpc>
                <a:spcPct val="90000"/>
              </a:lnSpc>
              <a:spcBef>
                <a:spcPts val="1000"/>
              </a:spcBef>
              <a:spcAft>
                <a:spcPts val="0"/>
              </a:spcAft>
              <a:buClr>
                <a:schemeClr val="dk1"/>
              </a:buClr>
              <a:buSzPts val="2800"/>
              <a:buChar char="•"/>
            </a:pPr>
            <a:r>
              <a:rPr lang="en-US" dirty="0"/>
              <a:t>Require documentation of student need (more later).</a:t>
            </a:r>
            <a:endParaRPr dirty="0"/>
          </a:p>
          <a:p>
            <a:pPr marL="228600" lvl="0" indent="-228600" algn="l" rtl="0">
              <a:lnSpc>
                <a:spcPct val="90000"/>
              </a:lnSpc>
              <a:spcBef>
                <a:spcPts val="1000"/>
              </a:spcBef>
              <a:spcAft>
                <a:spcPts val="0"/>
              </a:spcAft>
              <a:buClr>
                <a:schemeClr val="dk1"/>
              </a:buClr>
              <a:buSzPts val="2800"/>
              <a:buChar char="•"/>
            </a:pPr>
            <a:r>
              <a:rPr lang="en-US" dirty="0"/>
              <a:t>Unlike modifications, test accommodations do not reduce expectations for learning. (Note: modifications are changes in practices or materials that lower or reduce grade-level standard learning expectations.)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a:spLocks noGrp="1"/>
          </p:cNvSpPr>
          <p:nvPr>
            <p:ph type="title"/>
          </p:nvPr>
        </p:nvSpPr>
        <p:spPr>
          <a:xfrm>
            <a:off x="838200" y="365125"/>
            <a:ext cx="10515600" cy="9693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0"/>
              </a:spcBef>
              <a:spcAft>
                <a:spcPts val="0"/>
              </a:spcAft>
              <a:buClr>
                <a:schemeClr val="dk1"/>
              </a:buClr>
              <a:buSzPts val="2380"/>
              <a:buFont typeface="Arial"/>
              <a:buNone/>
            </a:pPr>
            <a:r>
              <a:rPr lang="en-US" sz="3200" b="1" dirty="0"/>
              <a:t>2. General Principles Regarding State Test Accommodations </a:t>
            </a:r>
            <a:endParaRPr sz="3200" b="1" dirty="0"/>
          </a:p>
        </p:txBody>
      </p:sp>
      <p:sp>
        <p:nvSpPr>
          <p:cNvPr id="118" name="Google Shape;118;p17"/>
          <p:cNvSpPr txBox="1">
            <a:spLocks noGrp="1"/>
          </p:cNvSpPr>
          <p:nvPr>
            <p:ph type="body" idx="1"/>
          </p:nvPr>
        </p:nvSpPr>
        <p:spPr>
          <a:xfrm>
            <a:off x="838200" y="1257402"/>
            <a:ext cx="10515600" cy="4919700"/>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1000"/>
              </a:spcBef>
              <a:spcAft>
                <a:spcPts val="0"/>
              </a:spcAft>
              <a:buClr>
                <a:schemeClr val="dk1"/>
              </a:buClr>
              <a:buSzPts val="2380"/>
              <a:buNone/>
            </a:pPr>
            <a:r>
              <a:rPr lang="en-US" sz="2780"/>
              <a:t>A. Purposes of Test Accommodations:</a:t>
            </a:r>
            <a:endParaRPr sz="3200"/>
          </a:p>
          <a:p>
            <a:pPr marL="228600" lvl="0" indent="-228600" algn="l" rtl="0">
              <a:lnSpc>
                <a:spcPct val="70000"/>
              </a:lnSpc>
              <a:spcBef>
                <a:spcPts val="1000"/>
              </a:spcBef>
              <a:spcAft>
                <a:spcPts val="0"/>
              </a:spcAft>
              <a:buClr>
                <a:schemeClr val="dk1"/>
              </a:buClr>
              <a:buSzPts val="2780"/>
              <a:buChar char="•"/>
            </a:pPr>
            <a:r>
              <a:rPr lang="en-US" sz="2780"/>
              <a:t>To enable students with disabilities to participate “with adjustments* that do not alter the assessed construct” in statewide testing</a:t>
            </a:r>
            <a:endParaRPr sz="3200"/>
          </a:p>
          <a:p>
            <a:pPr marL="228600" lvl="0" indent="-228600" algn="l" rtl="0">
              <a:lnSpc>
                <a:spcPct val="70000"/>
              </a:lnSpc>
              <a:spcBef>
                <a:spcPts val="1000"/>
              </a:spcBef>
              <a:spcAft>
                <a:spcPts val="0"/>
              </a:spcAft>
              <a:buClr>
                <a:schemeClr val="dk1"/>
              </a:buClr>
              <a:buSzPts val="2780"/>
              <a:buChar char="•"/>
            </a:pPr>
            <a:r>
              <a:rPr lang="en-US" sz="2780"/>
              <a:t>To remove obstacles to student demonstration of knowledge and skills resulting from disability.</a:t>
            </a:r>
            <a:endParaRPr sz="3200"/>
          </a:p>
          <a:p>
            <a:pPr marL="228600" lvl="0" indent="-228600" algn="l" rtl="0">
              <a:lnSpc>
                <a:spcPct val="70000"/>
              </a:lnSpc>
              <a:spcBef>
                <a:spcPts val="1000"/>
              </a:spcBef>
              <a:spcAft>
                <a:spcPts val="0"/>
              </a:spcAft>
              <a:buClr>
                <a:schemeClr val="dk1"/>
              </a:buClr>
              <a:buSzPts val="2780"/>
              <a:buChar char="•"/>
            </a:pPr>
            <a:r>
              <a:rPr lang="en-US" sz="2780"/>
              <a:t>To ensure that individual student needs are met and the assessed “construct” (what a test measures) is not modified or altered. </a:t>
            </a:r>
            <a:endParaRPr sz="2780"/>
          </a:p>
          <a:p>
            <a:pPr marL="228600" lvl="0" indent="-228600" algn="l" rtl="0">
              <a:lnSpc>
                <a:spcPct val="70000"/>
              </a:lnSpc>
              <a:spcBef>
                <a:spcPts val="1000"/>
              </a:spcBef>
              <a:spcAft>
                <a:spcPts val="0"/>
              </a:spcAft>
              <a:buSzPts val="2780"/>
              <a:buChar char="•"/>
            </a:pPr>
            <a:r>
              <a:rPr lang="en-US" sz="2780"/>
              <a:t>Not intended to reduce expectations for learning, modify the curriculum, or artificially inflate student test scores.</a:t>
            </a:r>
            <a:endParaRPr sz="2780"/>
          </a:p>
          <a:p>
            <a:pPr marL="0" lvl="0" indent="0" algn="l" rtl="0">
              <a:lnSpc>
                <a:spcPct val="70000"/>
              </a:lnSpc>
              <a:spcBef>
                <a:spcPts val="1000"/>
              </a:spcBef>
              <a:spcAft>
                <a:spcPts val="0"/>
              </a:spcAft>
              <a:buClr>
                <a:schemeClr val="dk1"/>
              </a:buClr>
              <a:buSzPts val="935"/>
              <a:buNone/>
            </a:pPr>
            <a:endParaRPr sz="935"/>
          </a:p>
          <a:p>
            <a:pPr marL="0" lvl="0" indent="0" algn="l" rtl="0">
              <a:lnSpc>
                <a:spcPct val="70000"/>
              </a:lnSpc>
              <a:spcBef>
                <a:spcPts val="1000"/>
              </a:spcBef>
              <a:spcAft>
                <a:spcPts val="0"/>
              </a:spcAft>
              <a:buClr>
                <a:schemeClr val="dk1"/>
              </a:buClr>
              <a:buSzPts val="1190"/>
              <a:buNone/>
            </a:pPr>
            <a:r>
              <a:rPr lang="en-US" sz="2290"/>
              <a:t>*Adjustments may include “applied to test presentation, environment, content, format (including response format), or administration conditions” (</a:t>
            </a:r>
            <a:r>
              <a:rPr lang="en-US" sz="2290" i="1"/>
              <a:t>Standards for Educational and Psychological Testing, 2014)</a:t>
            </a:r>
            <a:endParaRPr sz="2290"/>
          </a:p>
          <a:p>
            <a:pPr marL="0" lvl="0" indent="0" algn="l" rtl="0">
              <a:lnSpc>
                <a:spcPct val="70000"/>
              </a:lnSpc>
              <a:spcBef>
                <a:spcPts val="1000"/>
              </a:spcBef>
              <a:spcAft>
                <a:spcPts val="0"/>
              </a:spcAft>
              <a:buClr>
                <a:schemeClr val="dk1"/>
              </a:buClr>
              <a:buSzPts val="2380"/>
              <a:buNone/>
            </a:pPr>
            <a:endParaRPr sz="348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838200" y="365126"/>
            <a:ext cx="10515600" cy="770947"/>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0"/>
              </a:spcBef>
              <a:spcAft>
                <a:spcPts val="0"/>
              </a:spcAft>
              <a:buClr>
                <a:schemeClr val="dk1"/>
              </a:buClr>
              <a:buSzPts val="2380"/>
              <a:buFont typeface="Arial"/>
              <a:buNone/>
            </a:pPr>
            <a:r>
              <a:rPr lang="en-US" sz="3180" b="1" dirty="0"/>
              <a:t>2. General Principles Regarding State Test Accommodations </a:t>
            </a:r>
            <a:endParaRPr dirty="0"/>
          </a:p>
        </p:txBody>
      </p:sp>
      <p:sp>
        <p:nvSpPr>
          <p:cNvPr id="124" name="Google Shape;124;p18"/>
          <p:cNvSpPr txBox="1">
            <a:spLocks noGrp="1"/>
          </p:cNvSpPr>
          <p:nvPr>
            <p:ph type="body" idx="1"/>
          </p:nvPr>
        </p:nvSpPr>
        <p:spPr>
          <a:xfrm>
            <a:off x="838200" y="1025236"/>
            <a:ext cx="10515600" cy="5306291"/>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1000"/>
              </a:spcBef>
              <a:spcAft>
                <a:spcPts val="0"/>
              </a:spcAft>
              <a:buClr>
                <a:schemeClr val="dk1"/>
              </a:buClr>
              <a:buSzPts val="2590"/>
              <a:buNone/>
            </a:pPr>
            <a:r>
              <a:rPr lang="en-US" sz="2890" dirty="0"/>
              <a:t>B. Test accommodations should:</a:t>
            </a:r>
            <a:endParaRPr sz="3100" dirty="0"/>
          </a:p>
          <a:p>
            <a:pPr marL="228600" lvl="0" indent="-228600" algn="l" rtl="0">
              <a:lnSpc>
                <a:spcPct val="70000"/>
              </a:lnSpc>
              <a:spcBef>
                <a:spcPts val="1000"/>
              </a:spcBef>
              <a:spcAft>
                <a:spcPts val="0"/>
              </a:spcAft>
              <a:buClr>
                <a:schemeClr val="dk1"/>
              </a:buClr>
              <a:buSzPts val="2890"/>
              <a:buChar char="•"/>
            </a:pPr>
            <a:r>
              <a:rPr lang="en-US" sz="2890" dirty="0"/>
              <a:t>Be shown to specifically overcome a student’s disability. The student should have experience using the support with success in both classroom (or interim) assessments (to measure the same skills). Evidence should be documented in the Present Levels of Educational Performance (PLEP) or other documentation.</a:t>
            </a:r>
            <a:endParaRPr sz="3100" dirty="0"/>
          </a:p>
          <a:p>
            <a:pPr marL="228600" lvl="0" indent="-228600" algn="l" rtl="0">
              <a:lnSpc>
                <a:spcPct val="70000"/>
              </a:lnSpc>
              <a:spcBef>
                <a:spcPts val="1000"/>
              </a:spcBef>
              <a:spcAft>
                <a:spcPts val="0"/>
              </a:spcAft>
              <a:buClr>
                <a:schemeClr val="dk1"/>
              </a:buClr>
              <a:buSzPts val="2890"/>
              <a:buChar char="•"/>
            </a:pPr>
            <a:r>
              <a:rPr lang="en-US" sz="2890" dirty="0"/>
              <a:t>Be assigned only when supported with substantial evidence of need. Documentation of student disability mediation and classroom use during tests of the same construct must be found in the IEP/504 record.</a:t>
            </a:r>
            <a:endParaRPr sz="2890" dirty="0"/>
          </a:p>
          <a:p>
            <a:pPr marL="228600" lvl="0" indent="-228600" algn="l" rtl="0">
              <a:lnSpc>
                <a:spcPct val="70000"/>
              </a:lnSpc>
              <a:spcBef>
                <a:spcPts val="1000"/>
              </a:spcBef>
              <a:spcAft>
                <a:spcPts val="0"/>
              </a:spcAft>
              <a:buSzPts val="2890"/>
              <a:buChar char="•"/>
            </a:pPr>
            <a:r>
              <a:rPr lang="en-US" sz="2890" dirty="0"/>
              <a:t>Not be confused with instructional accommodations that support student learning. Instructional accommodations are strategically adjusted or removed in the classroom to monitor and/or assess student progress.</a:t>
            </a:r>
            <a:endParaRPr sz="2890" dirty="0"/>
          </a:p>
          <a:p>
            <a:pPr marL="0" lvl="0" indent="0" algn="l" rtl="0">
              <a:lnSpc>
                <a:spcPct val="70000"/>
              </a:lnSpc>
              <a:spcBef>
                <a:spcPts val="1000"/>
              </a:spcBef>
              <a:spcAft>
                <a:spcPts val="0"/>
              </a:spcAft>
              <a:buClr>
                <a:schemeClr val="dk1"/>
              </a:buClr>
              <a:buSzPts val="2590"/>
              <a:buNone/>
            </a:pPr>
            <a:endParaRPr sz="269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txBox="1">
            <a:spLocks noGrp="1"/>
          </p:cNvSpPr>
          <p:nvPr>
            <p:ph type="title"/>
          </p:nvPr>
        </p:nvSpPr>
        <p:spPr>
          <a:xfrm>
            <a:off x="838200" y="225631"/>
            <a:ext cx="10515600" cy="658394"/>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1000"/>
              </a:spcBef>
              <a:spcAft>
                <a:spcPts val="0"/>
              </a:spcAft>
              <a:buClr>
                <a:schemeClr val="dk1"/>
              </a:buClr>
              <a:buSzPts val="2300"/>
              <a:buFont typeface="Arial"/>
              <a:buNone/>
            </a:pPr>
            <a:br>
              <a:rPr lang="en-US" sz="2700" b="1"/>
            </a:br>
            <a:r>
              <a:rPr lang="en-US" sz="3400" b="1"/>
              <a:t>3. Legal Foundation for State Test Accommodations</a:t>
            </a:r>
            <a:endParaRPr sz="3400" b="1"/>
          </a:p>
          <a:p>
            <a:pPr marL="0" lvl="0" indent="0" algn="l" rtl="0">
              <a:lnSpc>
                <a:spcPct val="90000"/>
              </a:lnSpc>
              <a:spcBef>
                <a:spcPts val="0"/>
              </a:spcBef>
              <a:spcAft>
                <a:spcPts val="0"/>
              </a:spcAft>
              <a:buClr>
                <a:schemeClr val="dk1"/>
              </a:buClr>
              <a:buSzPts val="4400"/>
              <a:buFont typeface="Calibri"/>
              <a:buNone/>
            </a:pPr>
            <a:endParaRPr sz="4800" b="1"/>
          </a:p>
        </p:txBody>
      </p:sp>
      <p:sp>
        <p:nvSpPr>
          <p:cNvPr id="130" name="Google Shape;130;p19"/>
          <p:cNvSpPr txBox="1">
            <a:spLocks noGrp="1"/>
          </p:cNvSpPr>
          <p:nvPr>
            <p:ph type="body" idx="1"/>
          </p:nvPr>
        </p:nvSpPr>
        <p:spPr>
          <a:xfrm>
            <a:off x="838200" y="884025"/>
            <a:ext cx="10515600" cy="5516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2300"/>
              <a:buNone/>
            </a:pPr>
            <a:r>
              <a:rPr lang="en-US" sz="2600" dirty="0"/>
              <a:t>Under the </a:t>
            </a:r>
            <a:r>
              <a:rPr lang="en-US" sz="2600" i="1" dirty="0"/>
              <a:t>Individuals with Disabilities Education Act </a:t>
            </a:r>
            <a:r>
              <a:rPr lang="en-US" sz="2600" dirty="0"/>
              <a:t>(IDEA), the State has the responsibility to:</a:t>
            </a:r>
            <a:endParaRPr sz="3100" dirty="0"/>
          </a:p>
          <a:p>
            <a:pPr marL="228600" lvl="0" indent="-228600" algn="l" rtl="0">
              <a:lnSpc>
                <a:spcPct val="90000"/>
              </a:lnSpc>
              <a:spcBef>
                <a:spcPts val="1000"/>
              </a:spcBef>
              <a:spcAft>
                <a:spcPts val="0"/>
              </a:spcAft>
              <a:buClr>
                <a:schemeClr val="dk1"/>
              </a:buClr>
              <a:buSzPts val="2600"/>
              <a:buChar char="•"/>
            </a:pPr>
            <a:r>
              <a:rPr lang="en-US" sz="2600" dirty="0"/>
              <a:t>Ensure that children with disabilities are provided appropriate accommodations on state assessments (Title I, Part A assessments) where necessary, as determined on an case-by-case basis by the IEP/504 team.</a:t>
            </a:r>
            <a:endParaRPr sz="3100" dirty="0"/>
          </a:p>
          <a:p>
            <a:pPr marL="228600" lvl="0" indent="-228600" algn="l" rtl="0">
              <a:lnSpc>
                <a:spcPct val="90000"/>
              </a:lnSpc>
              <a:spcBef>
                <a:spcPts val="1000"/>
              </a:spcBef>
              <a:spcAft>
                <a:spcPts val="0"/>
              </a:spcAft>
              <a:buClr>
                <a:schemeClr val="dk1"/>
              </a:buClr>
              <a:buSzPts val="2600"/>
              <a:buChar char="•"/>
            </a:pPr>
            <a:r>
              <a:rPr lang="en-US" sz="2600" dirty="0"/>
              <a:t>Develop guidelines for the provision of appropriate accommodations. Under 34 CFR §§300.160(b)(2), the State’s guidelines must identify only those accommodations for each assessment that do not invalidate the score; and instruct IEP teams to select, for each assessment, only those accommodations that do not invalidate the score. </a:t>
            </a:r>
            <a:endParaRPr dirty="0"/>
          </a:p>
          <a:p>
            <a:pPr marL="0" lvl="0" indent="0" algn="l" rtl="0">
              <a:lnSpc>
                <a:spcPct val="90000"/>
              </a:lnSpc>
              <a:spcBef>
                <a:spcPts val="1000"/>
              </a:spcBef>
              <a:spcAft>
                <a:spcPts val="0"/>
              </a:spcAft>
              <a:buClr>
                <a:schemeClr val="dk1"/>
              </a:buClr>
              <a:buSzPts val="2600"/>
              <a:buNone/>
            </a:pPr>
            <a:endParaRPr sz="200" dirty="0"/>
          </a:p>
          <a:p>
            <a:pPr marL="914400" lvl="0" indent="-393700" algn="l" rtl="0">
              <a:lnSpc>
                <a:spcPct val="90000"/>
              </a:lnSpc>
              <a:spcBef>
                <a:spcPts val="0"/>
              </a:spcBef>
              <a:spcAft>
                <a:spcPts val="0"/>
              </a:spcAft>
              <a:buSzPts val="2600"/>
              <a:buChar char="➢"/>
            </a:pPr>
            <a:r>
              <a:rPr lang="en-US" sz="2600" dirty="0"/>
              <a:t>These State guidelines apply to the provision of appropriate accommodations under the IDEA on general and alternate assessments (34 CFR §300.160 (a)).</a:t>
            </a:r>
            <a:endParaRPr sz="3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9A15F7-2508-F647-937F-F498584DD842}"/>
              </a:ext>
            </a:extLst>
          </p:cNvPr>
          <p:cNvSpPr>
            <a:spLocks noGrp="1"/>
          </p:cNvSpPr>
          <p:nvPr>
            <p:ph type="ctrTitle"/>
          </p:nvPr>
        </p:nvSpPr>
        <p:spPr>
          <a:xfrm>
            <a:off x="1524000" y="304800"/>
            <a:ext cx="9144000" cy="6026727"/>
          </a:xfrm>
        </p:spPr>
        <p:txBody>
          <a:bodyPr/>
          <a:lstStyle/>
          <a:p>
            <a:br>
              <a:rPr lang="en-US" sz="4800" dirty="0"/>
            </a:br>
            <a:br>
              <a:rPr lang="en-US" sz="4800" dirty="0"/>
            </a:br>
            <a:br>
              <a:rPr lang="en-US" sz="4800" dirty="0"/>
            </a:br>
            <a:br>
              <a:rPr lang="en-US" sz="4800" dirty="0"/>
            </a:br>
            <a:br>
              <a:rPr lang="en-US" sz="4800" dirty="0"/>
            </a:br>
            <a:br>
              <a:rPr lang="en-US" sz="4800" dirty="0"/>
            </a:br>
            <a:br>
              <a:rPr lang="en-US" sz="4800" dirty="0"/>
            </a:br>
            <a:br>
              <a:rPr lang="en-US" sz="4800" dirty="0"/>
            </a:br>
            <a:br>
              <a:rPr lang="en-US" sz="4800" dirty="0"/>
            </a:br>
            <a:br>
              <a:rPr lang="en-US" sz="4800" dirty="0"/>
            </a:br>
            <a:br>
              <a:rPr lang="en-US" sz="4800" dirty="0"/>
            </a:br>
            <a:r>
              <a:rPr lang="en-US" dirty="0"/>
              <a:t>Understanding </a:t>
            </a:r>
            <a:br>
              <a:rPr lang="en-US" dirty="0"/>
            </a:br>
            <a:r>
              <a:rPr lang="en-US" dirty="0"/>
              <a:t>Text-to-Speech </a:t>
            </a:r>
            <a:br>
              <a:rPr lang="en-US" dirty="0"/>
            </a:br>
            <a:r>
              <a:rPr lang="en-US" dirty="0"/>
              <a:t>and </a:t>
            </a:r>
            <a:br>
              <a:rPr lang="en-US" dirty="0"/>
            </a:br>
            <a:r>
              <a:rPr lang="en-US" dirty="0"/>
              <a:t>Read Aloud State Test Accommodations </a:t>
            </a:r>
            <a:br>
              <a:rPr lang="en-US" dirty="0"/>
            </a:br>
            <a:br>
              <a:rPr lang="en-US" sz="4800" dirty="0"/>
            </a:br>
            <a:endParaRPr lang="en-US" sz="4800" dirty="0"/>
          </a:p>
        </p:txBody>
      </p:sp>
    </p:spTree>
    <p:extLst>
      <p:ext uri="{BB962C8B-B14F-4D97-AF65-F5344CB8AC3E}">
        <p14:creationId xmlns:p14="http://schemas.microsoft.com/office/powerpoint/2010/main" val="230907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389125" y="200250"/>
            <a:ext cx="11307900" cy="1140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3500" b="1" dirty="0"/>
              <a:t>4. Text-to-Speech and Read Aloud State Test Accommodations (ELA CAT Reading Passages)</a:t>
            </a:r>
            <a:endParaRPr sz="3500" dirty="0"/>
          </a:p>
        </p:txBody>
      </p:sp>
      <p:sp>
        <p:nvSpPr>
          <p:cNvPr id="136" name="Google Shape;136;p20"/>
          <p:cNvSpPr txBox="1">
            <a:spLocks noGrp="1"/>
          </p:cNvSpPr>
          <p:nvPr>
            <p:ph type="body" idx="1"/>
          </p:nvPr>
        </p:nvSpPr>
        <p:spPr>
          <a:xfrm>
            <a:off x="466199" y="1244450"/>
            <a:ext cx="11087513" cy="5245200"/>
          </a:xfrm>
          <a:prstGeom prst="rect">
            <a:avLst/>
          </a:prstGeom>
          <a:noFill/>
          <a:ln>
            <a:noFill/>
          </a:ln>
        </p:spPr>
        <p:txBody>
          <a:bodyPr spcFirstLastPara="1" wrap="square" lIns="91425" tIns="45700" rIns="91425" bIns="45700" anchor="t" anchorCtr="0">
            <a:noAutofit/>
          </a:bodyPr>
          <a:lstStyle/>
          <a:p>
            <a:pPr marL="228600" lvl="0" indent="-209550" algn="l" rtl="0">
              <a:lnSpc>
                <a:spcPct val="90000"/>
              </a:lnSpc>
              <a:spcBef>
                <a:spcPts val="1000"/>
              </a:spcBef>
              <a:spcAft>
                <a:spcPts val="0"/>
              </a:spcAft>
              <a:buClr>
                <a:schemeClr val="dk1"/>
              </a:buClr>
              <a:buSzPts val="2800"/>
              <a:buFont typeface="Calibri"/>
              <a:buChar char="•"/>
            </a:pPr>
            <a:r>
              <a:rPr lang="en-US" dirty="0"/>
              <a:t>Apply to one portion of the English Language Arts/Literacy (ELA) interim and summative assessments</a:t>
            </a:r>
            <a:endParaRPr dirty="0"/>
          </a:p>
          <a:p>
            <a:pPr marL="228600" lvl="0" indent="-209550" algn="l" rtl="0">
              <a:lnSpc>
                <a:spcPct val="90000"/>
              </a:lnSpc>
              <a:spcBef>
                <a:spcPts val="1000"/>
              </a:spcBef>
              <a:spcAft>
                <a:spcPts val="0"/>
              </a:spcAft>
              <a:buClr>
                <a:schemeClr val="dk1"/>
              </a:buClr>
              <a:buSzPts val="2800"/>
              <a:buFont typeface="Calibri"/>
              <a:buChar char="•"/>
            </a:pPr>
            <a:r>
              <a:rPr lang="en-US" dirty="0"/>
              <a:t>This part is the </a:t>
            </a:r>
            <a:r>
              <a:rPr lang="en-US" b="1" dirty="0"/>
              <a:t>Reading Passages</a:t>
            </a:r>
            <a:r>
              <a:rPr lang="en-US" dirty="0"/>
              <a:t> found on the </a:t>
            </a:r>
            <a:r>
              <a:rPr lang="en-US" u="sng" dirty="0"/>
              <a:t>ELA Computer Adaptive Test</a:t>
            </a:r>
            <a:r>
              <a:rPr lang="en-US" dirty="0"/>
              <a:t> (ELA-CAT), including the paper fixed form of the ELA-CAT summative test (reading score from the ELA Reading Passages measures: decoding, fluency, and comprehension).</a:t>
            </a:r>
            <a:endParaRPr dirty="0"/>
          </a:p>
          <a:p>
            <a:pPr marL="228600" lvl="0" indent="-209550" algn="l" rtl="0">
              <a:lnSpc>
                <a:spcPct val="90000"/>
              </a:lnSpc>
              <a:spcBef>
                <a:spcPts val="1000"/>
              </a:spcBef>
              <a:spcAft>
                <a:spcPts val="0"/>
              </a:spcAft>
              <a:buSzPts val="2800"/>
              <a:buChar char="•"/>
            </a:pPr>
            <a:r>
              <a:rPr lang="en-US" dirty="0"/>
              <a:t>Student reading performance is measured against grade-level ELA Common Core State Standards</a:t>
            </a:r>
            <a:endParaRPr dirty="0"/>
          </a:p>
          <a:p>
            <a:pPr marL="228600" lvl="0" indent="-209550" algn="l" rtl="0">
              <a:lnSpc>
                <a:spcPct val="90000"/>
              </a:lnSpc>
              <a:spcBef>
                <a:spcPts val="1000"/>
              </a:spcBef>
              <a:spcAft>
                <a:spcPts val="0"/>
              </a:spcAft>
              <a:buSzPts val="2800"/>
              <a:buChar char="•"/>
            </a:pPr>
            <a:r>
              <a:rPr lang="en-US" dirty="0"/>
              <a:t>Additional guidance: </a:t>
            </a:r>
            <a:r>
              <a:rPr lang="en-US" u="sng" dirty="0">
                <a:solidFill>
                  <a:schemeClr val="hlink"/>
                </a:solidFill>
                <a:hlinkClick r:id="rId3"/>
              </a:rPr>
              <a:t>Guidelines for Choosing Text-to-Speech or Read Aloud Accommodations for Smarter Balanced Summative and Interim Assessment Reading Passages for Students with Disabilities in Grades 3-5</a:t>
            </a:r>
            <a:r>
              <a:rPr lang="en-US" dirty="0"/>
              <a:t>. </a:t>
            </a: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3879</Words>
  <Application>Microsoft Macintosh PowerPoint</Application>
  <PresentationFormat>Widescreen</PresentationFormat>
  <Paragraphs>258</Paragraphs>
  <Slides>39</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Times New Roman</vt:lpstr>
      <vt:lpstr>Calibri</vt:lpstr>
      <vt:lpstr>Arial</vt:lpstr>
      <vt:lpstr>Courier New</vt:lpstr>
      <vt:lpstr>Office Theme</vt:lpstr>
      <vt:lpstr>   Text-to-Speech and Read Aloud State Test Accommodations</vt:lpstr>
      <vt:lpstr>Text-to-Speech and Read Aloud State Test Accommodations</vt:lpstr>
      <vt:lpstr>Overview - Array of Accessibility Supports Available for State Test Accommodations</vt:lpstr>
      <vt:lpstr>Introduction of State Test Accommodation Guides</vt:lpstr>
      <vt:lpstr>2. General Principles Regarding State Test Accommodations </vt:lpstr>
      <vt:lpstr>2. General Principles Regarding State Test Accommodations </vt:lpstr>
      <vt:lpstr> 3. Legal Foundation for State Test Accommodations </vt:lpstr>
      <vt:lpstr>           Understanding  Text-to-Speech  and  Read Aloud State Test Accommodations   </vt:lpstr>
      <vt:lpstr>4. Text-to-Speech and Read Aloud State Test Accommodations (ELA CAT Reading Passages)</vt:lpstr>
      <vt:lpstr>PowerPoint Presentation</vt:lpstr>
      <vt:lpstr>PowerPoint Presentation</vt:lpstr>
      <vt:lpstr>PowerPoint Presentation</vt:lpstr>
      <vt:lpstr>PowerPoint Presentation</vt:lpstr>
      <vt:lpstr>      Application of the  Text-to-Speech/Read Aloud State Test Accommodation Guide/Tool   </vt:lpstr>
      <vt:lpstr>Text-to-Speech and Read Aloud Test Accommodations Table</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Table 1: Questions to Guide IEP/504 Team Discussions about the Need for TEXT-TO-SPEECH (TTS) or READ ALOUD (RA)</vt:lpstr>
      <vt:lpstr>Text-to-Speech (TTS)/Read Aloud (RA) Table </vt:lpstr>
      <vt:lpstr>     Critical Considerations and Evidence Required Before Assigning State Test Accommodation by School IEP/504 Teams</vt:lpstr>
      <vt:lpstr>Balancing IEP/504 Student Need for Testing with Their Learning Plans and Goals</vt:lpstr>
      <vt:lpstr>Balancing IEP/504 Student Need for Testing with Their Learning Plans and Goals</vt:lpstr>
      <vt:lpstr>Two Primary Cases for TTS or RA State Test Accommodations</vt:lpstr>
      <vt:lpstr>PowerPoint Presentation</vt:lpstr>
      <vt:lpstr>Text-to-Speech and Read Aloud DSs</vt:lpstr>
      <vt:lpstr>IEP/504 Team State Test Accommodation Recommendation </vt:lpstr>
      <vt:lpstr>IEP/504 Team Names and Titles</vt:lpstr>
      <vt:lpstr>Summary: Text-to-Speech or Read Aloud State Test Accommodation</vt:lpstr>
      <vt:lpstr>State Test Accommodation Webinars and Office Hours</vt:lpstr>
      <vt:lpstr>PowerPoint Presentation</vt:lpstr>
      <vt:lpstr> Questions?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Text-to-Speech and Read Aloud State Test Accommodations</dc:title>
  <cp:lastModifiedBy>Microsoft Office User</cp:lastModifiedBy>
  <cp:revision>81</cp:revision>
  <dcterms:modified xsi:type="dcterms:W3CDTF">2020-09-05T01:39:00Z</dcterms:modified>
</cp:coreProperties>
</file>