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302" r:id="rId15"/>
    <p:sldId id="269" r:id="rId16"/>
    <p:sldId id="270" r:id="rId17"/>
    <p:sldId id="271" r:id="rId18"/>
    <p:sldId id="272" r:id="rId19"/>
    <p:sldId id="273" r:id="rId20"/>
    <p:sldId id="296" r:id="rId21"/>
    <p:sldId id="275" r:id="rId22"/>
    <p:sldId id="298" r:id="rId23"/>
    <p:sldId id="277" r:id="rId2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38"/>
    <p:restoredTop sz="92530"/>
  </p:normalViewPr>
  <p:slideViewPr>
    <p:cSldViewPr snapToGrid="0" snapToObjects="1">
      <p:cViewPr>
        <p:scale>
          <a:sx n="125" d="100"/>
          <a:sy n="125" d="100"/>
        </p:scale>
        <p:origin x="400" y="-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75" name="Google Shape;7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921adc6867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921adc6867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5" name="Google Shape;13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2" name="Google Shape;142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9" name="Google Shape;14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6" name="Google Shape;156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dirty="0"/>
              <a:t>Don’t abuse your new authority; use the guides</a:t>
            </a:r>
            <a:endParaRPr dirty="0"/>
          </a:p>
        </p:txBody>
      </p:sp>
      <p:sp>
        <p:nvSpPr>
          <p:cNvPr id="162" name="Google Shape;162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1400" dirty="0"/>
              <a:t>Tool: </a:t>
            </a:r>
            <a:r>
              <a:rPr lang="en-US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(“</a:t>
            </a:r>
            <a:r>
              <a:rPr lang="en-US" sz="14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Questions to Guide IEP/504 Team Discussions about the Need for x test accommodation</a:t>
            </a:r>
            <a:r>
              <a:rPr lang="en-US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”) </a:t>
            </a:r>
            <a:endParaRPr sz="1400" dirty="0"/>
          </a:p>
        </p:txBody>
      </p:sp>
      <p:sp>
        <p:nvSpPr>
          <p:cNvPr id="168" name="Google Shape;168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4" name="Google Shape;174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p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436" name="Google Shape;436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080701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1" name="Google Shape;8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921adc6867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>
              <a:solidFill>
                <a:srgbClr val="FF0000"/>
              </a:solidFill>
            </a:endParaRPr>
          </a:p>
        </p:txBody>
      </p:sp>
      <p:sp>
        <p:nvSpPr>
          <p:cNvPr id="192" name="Google Shape;192;g921adc6867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Google Shape;447;p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48" name="Google Shape;448;p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00748593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000"/>
          </a:p>
        </p:txBody>
      </p:sp>
      <p:sp>
        <p:nvSpPr>
          <p:cNvPr id="203" name="Google Shape;203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7" name="Google Shape;8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3" name="Google Shape;9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9" name="Google Shape;9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5" name="Google Shape;10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111" name="Google Shape;11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123" name="Google Shape;12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1100" b="1" dirty="0"/>
              <a:t>Usability, Accessibility, and Accommodations Guidelines (UAAG)</a:t>
            </a:r>
            <a:endParaRPr dirty="0"/>
          </a:p>
        </p:txBody>
      </p:sp>
      <p:sp>
        <p:nvSpPr>
          <p:cNvPr id="117" name="Google Shape;11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lohahsap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smarterbalanced.alohahsap.org/test-administration-forms.stml" TargetMode="External"/><Relationship Id="rId3" Type="http://schemas.openxmlformats.org/officeDocument/2006/relationships/hyperlink" Target="https://alohahsap.org/" TargetMode="External"/><Relationship Id="rId7" Type="http://schemas.openxmlformats.org/officeDocument/2006/relationships/hyperlink" Target="https://smarterbalanced.alohahsap.org/core/fileparse.php/3410/urlt/Test-Accommodations-Identification-and-Request-Process-2020-2021.pdf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urveymonkey.com/r/HIDOE_ACC" TargetMode="External"/><Relationship Id="rId5" Type="http://schemas.openxmlformats.org/officeDocument/2006/relationships/hyperlink" Target="https://smarterbalanced.alohahsap.org/resources/accessibility-and-accommodations-state-guides" TargetMode="External"/><Relationship Id="rId4" Type="http://schemas.openxmlformats.org/officeDocument/2006/relationships/hyperlink" Target="https://smarterbalanced.alohahsap.org/core/fileparse.php/3410/urlt/2020_Usability-Accessibility-And-Accommodations-Guidelines.pdf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s://smarterbalanced.alohahsap.org/core/fileparse.php/3410/urlt/Accessbility-and-Accommodations-Office-Hours-Schedule-Fall-2020.pdf" TargetMode="External"/><Relationship Id="rId3" Type="http://schemas.openxmlformats.org/officeDocument/2006/relationships/hyperlink" Target="https://smarterbalanced.alohahsap.org/resources/accessibility-and-accommodations-state-guides" TargetMode="External"/><Relationship Id="rId7" Type="http://schemas.openxmlformats.org/officeDocument/2006/relationships/hyperlink" Target="https://smarterbalanced.alohahsap.org/core/fileparse.php/3410/urlt/Accessbility-and-Accommodations-Webinar-Training-Schedule-Fall-2020.pdf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smarterbalanced.alohahsap.org/resources/accommodations-training-2021-tw" TargetMode="External"/><Relationship Id="rId5" Type="http://schemas.openxmlformats.org/officeDocument/2006/relationships/hyperlink" Target="https://www.surveymonkey.com/r/HIDOE_ACC" TargetMode="External"/><Relationship Id="rId4" Type="http://schemas.openxmlformats.org/officeDocument/2006/relationships/hyperlink" Target="https://smarterbalanced.alohahsap.org/core/fileparse.php/3410/urlt/Test-Accommodations-Identification-and-Request-Process-2020-2021.pdf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Elaine.Lee@k12.hi.us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usan.Forbes@k12.hi.us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2"/>
          <p:cNvSpPr txBox="1">
            <a:spLocks noGrp="1"/>
          </p:cNvSpPr>
          <p:nvPr>
            <p:ph type="ctrTitle"/>
          </p:nvPr>
        </p:nvSpPr>
        <p:spPr>
          <a:xfrm>
            <a:off x="1524000" y="820650"/>
            <a:ext cx="9144000" cy="22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br>
              <a:rPr lang="en-US" sz="5400" dirty="0"/>
            </a:br>
            <a:br>
              <a:rPr lang="en-US" sz="5400" dirty="0"/>
            </a:br>
            <a:endParaRPr sz="5400"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endParaRPr sz="5400" b="1" dirty="0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endParaRPr sz="5400" b="1" dirty="0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endParaRPr sz="5400" b="1" dirty="0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endParaRPr sz="5400" b="1" dirty="0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en-US" sz="5400" b="1" dirty="0"/>
              <a:t>Overview of Accessibility Supports for State Tests </a:t>
            </a:r>
            <a:endParaRPr sz="5400" b="1" dirty="0"/>
          </a:p>
        </p:txBody>
      </p:sp>
      <p:sp>
        <p:nvSpPr>
          <p:cNvPr id="78" name="Google Shape;78;p1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Elaine Lee, Ph.D. &amp; Susan Forbes</a:t>
            </a:r>
            <a:endParaRPr/>
          </a:p>
          <a:p>
            <a:pPr marL="0" lvl="0" indent="0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Assessment Section</a:t>
            </a:r>
            <a:endParaRPr/>
          </a:p>
          <a:p>
            <a:pPr marL="0" lvl="0" indent="0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Office of Strategy, Innovation, and Performance</a:t>
            </a:r>
            <a:endParaRPr/>
          </a:p>
          <a:p>
            <a:pPr marL="0" lvl="0" indent="0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August 28, 2020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Google Shape;132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4725" y="482876"/>
            <a:ext cx="11057550" cy="604890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5148EB1-3933-7D4B-B81A-8E84573A0A22}"/>
              </a:ext>
            </a:extLst>
          </p:cNvPr>
          <p:cNvSpPr txBox="1"/>
          <p:nvPr/>
        </p:nvSpPr>
        <p:spPr>
          <a:xfrm>
            <a:off x="597408" y="5915025"/>
            <a:ext cx="1999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UAAG, page 7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833000" cy="89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3300" b="1"/>
              <a:t>5. Three Levels of AA Supports: Universal Tools, Designated Supports, and Accommodations </a:t>
            </a:r>
            <a:endParaRPr/>
          </a:p>
        </p:txBody>
      </p:sp>
      <p:sp>
        <p:nvSpPr>
          <p:cNvPr id="138" name="Google Shape;138;p22"/>
          <p:cNvSpPr txBox="1">
            <a:spLocks noGrp="1"/>
          </p:cNvSpPr>
          <p:nvPr>
            <p:ph type="body" idx="1"/>
          </p:nvPr>
        </p:nvSpPr>
        <p:spPr>
          <a:xfrm>
            <a:off x="838200" y="1263625"/>
            <a:ext cx="11162100" cy="52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900" b="1" dirty="0"/>
              <a:t>Universal Tools </a:t>
            </a:r>
            <a:r>
              <a:rPr lang="en-US" sz="2900" dirty="0"/>
              <a:t>(UT)</a:t>
            </a:r>
            <a:r>
              <a:rPr lang="en-US" sz="2900" b="1" dirty="0"/>
              <a:t> </a:t>
            </a:r>
            <a:r>
              <a:rPr lang="en-US" sz="2900" dirty="0"/>
              <a:t>– Features/tools available to all students </a:t>
            </a: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900" dirty="0"/>
              <a:t>based on student preference and selection. UTs may either be</a:t>
            </a:r>
          </a:p>
          <a:p>
            <a:pPr marL="0" lvl="0" indent="0">
              <a:buSzPts val="2800"/>
              <a:buNone/>
            </a:pPr>
            <a:r>
              <a:rPr lang="en-US" sz="2900" dirty="0"/>
              <a:t>embedded (provided digitally as part of the test system) or </a:t>
            </a:r>
            <a:endParaRPr sz="2900" dirty="0"/>
          </a:p>
          <a:p>
            <a:pPr marL="0" lvl="0" indent="0">
              <a:buSzPts val="2800"/>
              <a:buNone/>
            </a:pPr>
            <a:r>
              <a:rPr lang="en-US" sz="2900" dirty="0"/>
              <a:t>non-embedded (provided separately outside of the test system). </a:t>
            </a:r>
            <a:endParaRPr sz="2900" dirty="0"/>
          </a:p>
          <a:p>
            <a:pPr marL="457200" lvl="0" indent="-412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900"/>
              <a:buChar char="•"/>
            </a:pPr>
            <a:r>
              <a:rPr lang="en-US" sz="2900" dirty="0"/>
              <a:t>Ex. </a:t>
            </a:r>
            <a:r>
              <a:rPr lang="en-US" sz="2900" b="1" dirty="0"/>
              <a:t>English Dictionary Universal Tool for ELA PT full-write essay: </a:t>
            </a:r>
          </a:p>
          <a:p>
            <a:pPr marL="4445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900"/>
              <a:buNone/>
            </a:pPr>
            <a:r>
              <a:rPr lang="en-US" sz="2900" dirty="0"/>
              <a:t>1) embedded English Dictionary is accessed through the computer interface; </a:t>
            </a:r>
          </a:p>
          <a:p>
            <a:pPr marL="4445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900"/>
              <a:buNone/>
            </a:pPr>
            <a:r>
              <a:rPr lang="en-US" sz="2900" dirty="0"/>
              <a:t>2) non-embedded English Dictionary is a physical copy that you can hold in your hand. </a:t>
            </a:r>
            <a:endParaRPr sz="29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900" dirty="0"/>
          </a:p>
        </p:txBody>
      </p:sp>
      <p:pic>
        <p:nvPicPr>
          <p:cNvPr id="139" name="Google Shape;139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045025" y="814375"/>
            <a:ext cx="955275" cy="3441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3"/>
          <p:cNvSpPr txBox="1">
            <a:spLocks noGrp="1"/>
          </p:cNvSpPr>
          <p:nvPr>
            <p:ph type="title"/>
          </p:nvPr>
        </p:nvSpPr>
        <p:spPr>
          <a:xfrm>
            <a:off x="838200" y="271463"/>
            <a:ext cx="10515600" cy="906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br>
              <a:rPr lang="en-US" sz="3300" b="1" dirty="0"/>
            </a:br>
            <a:r>
              <a:rPr lang="en-US" sz="3300" b="1" dirty="0"/>
              <a:t>5. Three Levels of AA Supports: Universal Tools, Designated Supports, and Accommodations 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 b="1" dirty="0"/>
          </a:p>
        </p:txBody>
      </p:sp>
      <p:sp>
        <p:nvSpPr>
          <p:cNvPr id="145" name="Google Shape;145;p23"/>
          <p:cNvSpPr txBox="1">
            <a:spLocks noGrp="1"/>
          </p:cNvSpPr>
          <p:nvPr>
            <p:ph type="body" idx="1"/>
          </p:nvPr>
        </p:nvSpPr>
        <p:spPr>
          <a:xfrm>
            <a:off x="768096" y="1251712"/>
            <a:ext cx="10709354" cy="5334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900" b="1" dirty="0"/>
              <a:t>Designated Supports</a:t>
            </a:r>
            <a:r>
              <a:rPr lang="en-US" sz="2900" dirty="0"/>
              <a:t> – Features/tools that are </a:t>
            </a:r>
            <a:endParaRPr sz="29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900" dirty="0"/>
              <a:t>available for use by any student for whom the need has </a:t>
            </a:r>
            <a:endParaRPr sz="29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900" dirty="0"/>
              <a:t>been indicated. Educators, parents/guardians, students</a:t>
            </a:r>
            <a:endParaRPr sz="29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900" dirty="0"/>
              <a:t>or educator teams may be used for decision-making.</a:t>
            </a:r>
            <a:endParaRPr sz="1400" dirty="0"/>
          </a:p>
          <a:p>
            <a:pPr marL="50165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dirty="0"/>
              <a:t>Ex. </a:t>
            </a:r>
            <a:r>
              <a:rPr lang="en-US" b="1" dirty="0"/>
              <a:t>Text-To-Speech/Read Aloud Designated Support </a:t>
            </a:r>
            <a:r>
              <a:rPr lang="en-US" dirty="0"/>
              <a:t>is provided to students on </a:t>
            </a:r>
            <a:r>
              <a:rPr lang="en-US" u="sng" dirty="0"/>
              <a:t>all parts of all assessments </a:t>
            </a:r>
            <a:r>
              <a:rPr lang="en-US" b="1" dirty="0"/>
              <a:t>except</a:t>
            </a:r>
            <a:r>
              <a:rPr lang="en-US" dirty="0"/>
              <a:t> </a:t>
            </a:r>
            <a:r>
              <a:rPr lang="en-US" u="sng" dirty="0"/>
              <a:t>the ELA Reading Passages:</a:t>
            </a:r>
            <a:endParaRPr lang="en-US" sz="2900" u="sng" dirty="0"/>
          </a:p>
          <a:p>
            <a:pPr marL="5715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-US" sz="2400" dirty="0"/>
              <a:t>1) In the embedded form, Text-to-Speech, text is read to students  via test interface software;</a:t>
            </a:r>
          </a:p>
          <a:p>
            <a:pPr marL="5715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-US" sz="2400" dirty="0"/>
              <a:t>2) In the non-embedded form, Read Aloud, text is read to students via a human reader.</a:t>
            </a:r>
            <a:endParaRPr sz="2400" dirty="0"/>
          </a:p>
        </p:txBody>
      </p:sp>
      <p:pic>
        <p:nvPicPr>
          <p:cNvPr id="146" name="Google Shape;146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703398" y="118166"/>
            <a:ext cx="1435249" cy="2988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4"/>
          <p:cNvSpPr txBox="1">
            <a:spLocks noGrp="1"/>
          </p:cNvSpPr>
          <p:nvPr>
            <p:ph type="title"/>
          </p:nvPr>
        </p:nvSpPr>
        <p:spPr>
          <a:xfrm>
            <a:off x="838199" y="268225"/>
            <a:ext cx="10752895" cy="890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3300" b="1"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3300" b="1"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br>
              <a:rPr lang="en-US" sz="3300" b="1" dirty="0"/>
            </a:br>
            <a:r>
              <a:rPr lang="en-US" sz="3300" b="1" dirty="0"/>
              <a:t>5. Three Levels of AA Supports: Universal Tools, Designated Supports, and Accommodations </a:t>
            </a:r>
            <a:endParaRPr sz="3300"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 b="1"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 b="1" dirty="0"/>
          </a:p>
        </p:txBody>
      </p:sp>
      <p:sp>
        <p:nvSpPr>
          <p:cNvPr id="152" name="Google Shape;152;p24"/>
          <p:cNvSpPr txBox="1">
            <a:spLocks noGrp="1"/>
          </p:cNvSpPr>
          <p:nvPr>
            <p:ph type="body" idx="1"/>
          </p:nvPr>
        </p:nvSpPr>
        <p:spPr>
          <a:xfrm>
            <a:off x="838199" y="1267968"/>
            <a:ext cx="10975849" cy="51927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3100" b="1" dirty="0"/>
              <a:t>Accommodations</a:t>
            </a:r>
            <a:r>
              <a:rPr lang="en-US" sz="3100" dirty="0"/>
              <a:t> – Features/tools available only to those students with IEP/504 Plan documentation of need.</a:t>
            </a:r>
            <a:endParaRPr sz="3100" dirty="0"/>
          </a:p>
          <a:p>
            <a:pPr marL="501650" indent="-457200">
              <a:buSzPct val="100000"/>
              <a:buFont typeface="Arial" panose="020B0604020202020204" pitchFamily="34" charset="0"/>
              <a:buChar char="•"/>
            </a:pPr>
            <a:r>
              <a:rPr lang="en-US" sz="2900" dirty="0"/>
              <a:t>Ex. </a:t>
            </a:r>
            <a:r>
              <a:rPr lang="en-US" sz="2900" b="1" dirty="0"/>
              <a:t>Text-To-Speech/Read Aloud Accommodation </a:t>
            </a:r>
            <a:r>
              <a:rPr lang="en-US" sz="2900" dirty="0"/>
              <a:t>is provided to students on the part of the ELA assessment that is measuring reading, or the </a:t>
            </a:r>
            <a:r>
              <a:rPr lang="en-US" sz="2900" b="1" dirty="0"/>
              <a:t>Reading Passages on the ELA Computer Adaptive Test:</a:t>
            </a:r>
          </a:p>
          <a:p>
            <a:pPr marL="44450" lvl="0" indent="0">
              <a:buSzPct val="100000"/>
              <a:buNone/>
            </a:pPr>
            <a:r>
              <a:rPr lang="en-US" sz="2900" dirty="0"/>
              <a:t>1) In the embedded form, Text-to-Speech, text is read to students via test interface software; </a:t>
            </a:r>
          </a:p>
          <a:p>
            <a:pPr marL="0" indent="0">
              <a:buSzPct val="100000"/>
              <a:buNone/>
            </a:pPr>
            <a:r>
              <a:rPr lang="en-US" sz="2900" dirty="0"/>
              <a:t>2) In the non-embedded form, Read Aloud, text is read to students via a human reader.</a:t>
            </a: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3100" dirty="0">
              <a:solidFill>
                <a:srgbClr val="FF0000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</p:txBody>
      </p:sp>
      <p:pic>
        <p:nvPicPr>
          <p:cNvPr id="153" name="Google Shape;153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38733" y="5486400"/>
            <a:ext cx="7652362" cy="974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4F8B6-6F2B-064A-84A0-816913043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b="1" dirty="0"/>
              <a:t>Guidance for School IEP-504 Teams: Hawai’i State Test Accommodation Guides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1354D0-785E-414B-B123-0AF4CBD944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8800"/>
            <a:ext cx="10515600" cy="4348164"/>
          </a:xfrm>
        </p:spPr>
        <p:txBody>
          <a:bodyPr/>
          <a:lstStyle/>
          <a:p>
            <a:pPr>
              <a:buSzPct val="95000"/>
              <a:buFont typeface="Wingdings" pitchFamily="2" charset="2"/>
              <a:buChar char="Ø"/>
            </a:pPr>
            <a:r>
              <a:rPr lang="en-US" sz="3200" dirty="0" err="1"/>
              <a:t>alohahsap.org</a:t>
            </a:r>
            <a:r>
              <a:rPr lang="en-US" sz="3200" dirty="0"/>
              <a:t> &gt; Smarter Balanced &gt; Resources &gt; Accessibility and Accommodations &gt; </a:t>
            </a:r>
            <a:r>
              <a:rPr lang="en-US" sz="3200" b="1" dirty="0"/>
              <a:t>Hawai’i State Test Accommodation Guides</a:t>
            </a:r>
            <a:r>
              <a:rPr lang="en-US" sz="3200" dirty="0"/>
              <a:t> &gt;</a:t>
            </a:r>
          </a:p>
          <a:p>
            <a:pPr marL="114300" indent="0">
              <a:buNone/>
            </a:pPr>
            <a:r>
              <a:rPr lang="en-US" sz="3200" dirty="0"/>
              <a:t>1. Hawaii State Test Accommodation Guide for  x (includes Table 1)</a:t>
            </a:r>
          </a:p>
          <a:p>
            <a:pPr marL="114300" indent="0">
              <a:buNone/>
            </a:pPr>
            <a:r>
              <a:rPr lang="en-US" sz="3200" dirty="0"/>
              <a:t>2. Table 1. Questions to Guide School IEP-504 Teams for x</a:t>
            </a:r>
          </a:p>
        </p:txBody>
      </p:sp>
    </p:spTree>
    <p:extLst>
      <p:ext uri="{BB962C8B-B14F-4D97-AF65-F5344CB8AC3E}">
        <p14:creationId xmlns:p14="http://schemas.microsoft.com/office/powerpoint/2010/main" val="25360224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780776" cy="102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2800"/>
            </a:pPr>
            <a:r>
              <a:rPr lang="en-US" b="1" dirty="0"/>
              <a:t>6. Hawai’i State Test Accommodation Guides </a:t>
            </a:r>
            <a:endParaRPr sz="6000" b="1" dirty="0"/>
          </a:p>
        </p:txBody>
      </p:sp>
      <p:sp>
        <p:nvSpPr>
          <p:cNvPr id="159" name="Google Shape;159;p25"/>
          <p:cNvSpPr txBox="1">
            <a:spLocks noGrp="1"/>
          </p:cNvSpPr>
          <p:nvPr>
            <p:ph type="body" idx="1"/>
          </p:nvPr>
        </p:nvSpPr>
        <p:spPr>
          <a:xfrm>
            <a:off x="838200" y="1208275"/>
            <a:ext cx="10515600" cy="528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buSzPts val="3200"/>
              <a:buNone/>
            </a:pPr>
            <a:r>
              <a:rPr lang="en-US" sz="3200" dirty="0"/>
              <a:t>The Hawai’i State Test Accommodation Guides were prepared:</a:t>
            </a:r>
          </a:p>
          <a:p>
            <a:pPr indent="-457200">
              <a:buSzPts val="3200"/>
            </a:pPr>
            <a:r>
              <a:rPr lang="en-US" sz="3200" dirty="0"/>
              <a:t>Based on federal/IDEA mandate (</a:t>
            </a:r>
            <a:r>
              <a:rPr lang="en-US" sz="2990" dirty="0"/>
              <a:t>34 CFR §§300.160(b)(2)) </a:t>
            </a:r>
            <a:r>
              <a:rPr lang="en-US" sz="3200" dirty="0"/>
              <a:t>to: </a:t>
            </a:r>
            <a:endParaRPr sz="3200" dirty="0"/>
          </a:p>
          <a:p>
            <a:pPr marL="685800" lvl="1" indent="-254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urier New"/>
              <a:buChar char="o"/>
            </a:pPr>
            <a:r>
              <a:rPr lang="en-US" sz="2800" dirty="0"/>
              <a:t>Develop guidelines for the provision of appropriate accommodations;</a:t>
            </a:r>
            <a:endParaRPr sz="2800" dirty="0"/>
          </a:p>
          <a:p>
            <a:pPr marL="685800" lvl="1" indent="-254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urier New"/>
              <a:buChar char="o"/>
            </a:pPr>
            <a:r>
              <a:rPr lang="en-US" sz="2800" dirty="0"/>
              <a:t>Identify only those accommodations for each assessment that do not invalidate the score; and </a:t>
            </a:r>
            <a:endParaRPr sz="2800" dirty="0"/>
          </a:p>
          <a:p>
            <a:pPr marL="685800" lvl="1" indent="-254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urier New"/>
              <a:buChar char="o"/>
            </a:pPr>
            <a:r>
              <a:rPr lang="en-US" sz="2800" dirty="0"/>
              <a:t>Instruct IEP teams to select, for each assessment, only those accommodations that do not invalidate the score. </a:t>
            </a:r>
          </a:p>
          <a:p>
            <a:pPr indent="-457200"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3200" dirty="0"/>
              <a:t>Based on experience with past test accommodation verification requests and verification data.  </a:t>
            </a:r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6"/>
          <p:cNvSpPr txBox="1">
            <a:spLocks noGrp="1"/>
          </p:cNvSpPr>
          <p:nvPr>
            <p:ph type="title"/>
          </p:nvPr>
        </p:nvSpPr>
        <p:spPr>
          <a:xfrm>
            <a:off x="838200" y="267125"/>
            <a:ext cx="10515600" cy="393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b="1" dirty="0"/>
              <a:t>State Test Accommodation Guides</a:t>
            </a:r>
            <a:endParaRPr sz="6000" b="1"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 b="1" dirty="0"/>
          </a:p>
        </p:txBody>
      </p:sp>
      <p:sp>
        <p:nvSpPr>
          <p:cNvPr id="165" name="Google Shape;165;p26"/>
          <p:cNvSpPr txBox="1">
            <a:spLocks noGrp="1"/>
          </p:cNvSpPr>
          <p:nvPr>
            <p:ph type="body" idx="1"/>
          </p:nvPr>
        </p:nvSpPr>
        <p:spPr>
          <a:xfrm>
            <a:off x="838200" y="660400"/>
            <a:ext cx="10858500" cy="588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190"/>
              <a:buNone/>
            </a:pPr>
            <a:r>
              <a:rPr lang="en-US" sz="3000" dirty="0"/>
              <a:t>The New State Test Accommodation Guides:</a:t>
            </a: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190"/>
              <a:buChar char="•"/>
            </a:pPr>
            <a:r>
              <a:rPr lang="en-US" sz="3000" dirty="0"/>
              <a:t>Clarify information currently found in the UAAG; </a:t>
            </a:r>
            <a:endParaRPr sz="30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190"/>
              <a:buChar char="•"/>
            </a:pPr>
            <a:r>
              <a:rPr lang="en-US" sz="3000" dirty="0"/>
              <a:t>Provide structure and focus for discussions by Hawaii’s IEP/504 Teams in the form of a tool (or a set of guiding questions);</a:t>
            </a:r>
            <a:endParaRPr sz="30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190"/>
              <a:buChar char="•"/>
            </a:pPr>
            <a:r>
              <a:rPr lang="en-US" sz="3000" dirty="0"/>
              <a:t>Outline critical considerations for assigning these accommodations: </a:t>
            </a:r>
            <a:endParaRPr sz="3000" dirty="0"/>
          </a:p>
          <a:p>
            <a:pPr marL="685800" lvl="1" indent="-31686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190"/>
              <a:buChar char="•"/>
            </a:pPr>
            <a:r>
              <a:rPr lang="en-US" sz="3000" dirty="0"/>
              <a:t>Text-to-Speech/Read Aloud; Scribe; Speech-to-Text; Word Prediction; Print-on-Demand; Low-Risk Accommodations; Multiplication Table, Calculator; and</a:t>
            </a:r>
            <a:endParaRPr sz="30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190"/>
              <a:buChar char="•"/>
            </a:pPr>
            <a:r>
              <a:rPr lang="en-US" sz="3000" dirty="0"/>
              <a:t>Thus, the test accommodation guides provide overall: 1) support IEP/504 Team documentation process by providing a tool with a set of critical questions to consider, 2) an evidence section for recording results, and 3) a place to indicate the Team’s decision.</a:t>
            </a:r>
            <a:endParaRPr sz="3000" dirty="0"/>
          </a:p>
          <a:p>
            <a:pPr marL="4572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59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7"/>
          <p:cNvSpPr txBox="1">
            <a:spLocks noGrp="1"/>
          </p:cNvSpPr>
          <p:nvPr>
            <p:ph type="title"/>
          </p:nvPr>
        </p:nvSpPr>
        <p:spPr>
          <a:xfrm>
            <a:off x="838200" y="136476"/>
            <a:ext cx="10515600" cy="545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3200" b="1" dirty="0"/>
              <a:t>State Test Accommodation Guides and Request Process</a:t>
            </a:r>
            <a:endParaRPr sz="3200" b="1"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 b="1" dirty="0"/>
          </a:p>
        </p:txBody>
      </p:sp>
      <p:sp>
        <p:nvSpPr>
          <p:cNvPr id="171" name="Google Shape;171;p27"/>
          <p:cNvSpPr txBox="1">
            <a:spLocks noGrp="1"/>
          </p:cNvSpPr>
          <p:nvPr>
            <p:ph type="body" idx="1"/>
          </p:nvPr>
        </p:nvSpPr>
        <p:spPr>
          <a:xfrm>
            <a:off x="451262" y="438912"/>
            <a:ext cx="11448129" cy="6132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3190"/>
              <a:buNone/>
            </a:pPr>
            <a:r>
              <a:rPr lang="en-US" sz="2600" u="sng" dirty="0"/>
              <a:t>What’s new?</a:t>
            </a:r>
            <a:r>
              <a:rPr lang="en-US" sz="2600" dirty="0"/>
              <a:t> </a:t>
            </a:r>
            <a:endParaRPr sz="2600" dirty="0"/>
          </a:p>
          <a:p>
            <a:pPr marL="457200" lvl="0" indent="-4572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3190"/>
              <a:buChar char="•"/>
            </a:pPr>
            <a:r>
              <a:rPr lang="en-US" sz="2600" dirty="0"/>
              <a:t>Eight test accommodation guides are available. Each guide will be described in detail in upcoming webinars. </a:t>
            </a:r>
          </a:p>
          <a:p>
            <a:pPr marL="457200" lvl="0" indent="-4572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3190"/>
              <a:buChar char="•"/>
            </a:pPr>
            <a:r>
              <a:rPr lang="en-US" sz="2600" dirty="0"/>
              <a:t>Each test accommodation guide helps to structure IEP/504 Team discussions and provides critical considerations for each test accommodation decision. </a:t>
            </a:r>
            <a:endParaRPr sz="2600" dirty="0"/>
          </a:p>
          <a:p>
            <a:pPr marL="914400" lvl="1" indent="-3683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2200"/>
              <a:buChar char="•"/>
            </a:pPr>
            <a:r>
              <a:rPr lang="en-US" sz="2200" dirty="0"/>
              <a:t>Each test accommodation guide includes a tool to document evidence and record final Team decision (“</a:t>
            </a:r>
            <a:r>
              <a:rPr lang="en-US" sz="2200" i="1" dirty="0"/>
              <a:t>Questions to Guide IEP/504 Team Discussions about the Need for x test accommodation</a:t>
            </a:r>
            <a:r>
              <a:rPr lang="en-US" sz="2200" dirty="0"/>
              <a:t>”).</a:t>
            </a:r>
            <a:endParaRPr sz="2200" dirty="0"/>
          </a:p>
          <a:p>
            <a:pPr marL="457200" lvl="0" indent="-4127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2900"/>
              <a:buChar char="•"/>
            </a:pPr>
            <a:r>
              <a:rPr lang="en-US" sz="2600" dirty="0"/>
              <a:t>The process relies heavily on the collective expertise of IEP/504 Teams to make state test accommodation decisions. </a:t>
            </a:r>
            <a:endParaRPr sz="2600" dirty="0"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3190"/>
              <a:buNone/>
            </a:pPr>
            <a:r>
              <a:rPr lang="en-US" sz="2600" u="sng" dirty="0"/>
              <a:t>What’s different?</a:t>
            </a:r>
            <a:r>
              <a:rPr lang="en-US" sz="2600" dirty="0"/>
              <a:t> </a:t>
            </a:r>
            <a:endParaRPr sz="2600" dirty="0"/>
          </a:p>
          <a:p>
            <a:pPr marL="457200" lvl="0" indent="-4127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2900"/>
              <a:buChar char="•"/>
            </a:pPr>
            <a:r>
              <a:rPr lang="en-US" sz="2600" dirty="0"/>
              <a:t>The Assessment Section (AS) will no longer verify test accommodation requests; however, accountability will be built in to the new process by incorporating audits of red-flagged accommodation requests.</a:t>
            </a:r>
          </a:p>
          <a:p>
            <a:pPr marL="457200" lvl="0" indent="-4127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2900"/>
              <a:buChar char="•"/>
            </a:pPr>
            <a:r>
              <a:rPr lang="en-US" sz="2600" dirty="0"/>
              <a:t>No paper test accommodation request forms will be accepted.</a:t>
            </a:r>
            <a:endParaRPr sz="2600" dirty="0"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190"/>
              <a:buFont typeface="Arial"/>
              <a:buNone/>
            </a:pPr>
            <a:r>
              <a:rPr lang="en-US" sz="2600" u="sng" dirty="0"/>
              <a:t>What’s the same?</a:t>
            </a:r>
            <a:r>
              <a:rPr lang="en-US" sz="2600" dirty="0"/>
              <a:t> </a:t>
            </a:r>
            <a:endParaRPr sz="2600" dirty="0"/>
          </a:p>
          <a:p>
            <a:pPr marL="457200" lvl="0" indent="-4127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2900"/>
              <a:buChar char="•"/>
            </a:pPr>
            <a:r>
              <a:rPr lang="en-US" sz="2600" dirty="0"/>
              <a:t>The AS will continue to set state test accommodations in the Test Information and Distribution Engine (TIDE) system.</a:t>
            </a:r>
            <a:endParaRPr sz="2600" dirty="0"/>
          </a:p>
          <a:p>
            <a:pPr marL="228600" lvl="0" indent="-26035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3190"/>
              <a:buNone/>
            </a:pPr>
            <a:endParaRPr sz="3190" dirty="0"/>
          </a:p>
          <a:p>
            <a:pPr marL="22860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sz="3190" dirty="0"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sz="259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8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904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sz="3800" u="sng" dirty="0"/>
              <a:t>Important Things to Note about State Test Accommodation Requests for SY 2020-21</a:t>
            </a:r>
            <a:endParaRPr sz="3800" dirty="0"/>
          </a:p>
        </p:txBody>
      </p:sp>
      <p:sp>
        <p:nvSpPr>
          <p:cNvPr id="177" name="Google Shape;177;p28"/>
          <p:cNvSpPr txBox="1">
            <a:spLocks noGrp="1"/>
          </p:cNvSpPr>
          <p:nvPr>
            <p:ph type="body" idx="1"/>
          </p:nvPr>
        </p:nvSpPr>
        <p:spPr>
          <a:xfrm>
            <a:off x="838199" y="1175657"/>
            <a:ext cx="10847119" cy="52505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Font typeface="Arial"/>
              <a:buChar char="•"/>
            </a:pPr>
            <a:r>
              <a:rPr lang="en-US" dirty="0"/>
              <a:t>Verified state test accommodations from SY 2019-20 are carried over for use in SY 2020-21 (this currently applies only to SY 2020-21). </a:t>
            </a:r>
            <a:endParaRPr dirty="0"/>
          </a:p>
          <a:p>
            <a:pPr marL="1143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What does this mean for Test Coordinators (TCs)?</a:t>
            </a:r>
            <a:endParaRPr dirty="0"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Font typeface="Arial"/>
              <a:buChar char="•"/>
            </a:pPr>
            <a:r>
              <a:rPr lang="en-US" dirty="0"/>
              <a:t>If the IEP/504 Team decides the same verified test accommodations are needed for a student in SY 2020-21, then no resubmission of requests are required of the TC for the current school year.</a:t>
            </a:r>
            <a:endParaRPr dirty="0"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Font typeface="Arial"/>
              <a:buChar char="•"/>
            </a:pPr>
            <a:r>
              <a:rPr lang="en-US" dirty="0"/>
              <a:t>If the IEP/504 Team decides that changes (additions/deletions) to the test accommodations of an IEP/504 student are needed in SY 2020-21, then submission of test accommodation requests by the TC is required for SY 2020-21 (documentation of these changes in the student’s IEP is also required).</a:t>
            </a:r>
            <a:endParaRPr dirty="0"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Font typeface="Arial"/>
              <a:buChar char="•"/>
            </a:pPr>
            <a:r>
              <a:rPr lang="en-US" dirty="0"/>
              <a:t>TCs: Please note the test accommodation request deadlines.</a:t>
            </a:r>
            <a:endParaRPr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9"/>
          <p:cNvSpPr txBox="1">
            <a:spLocks noGrp="1"/>
          </p:cNvSpPr>
          <p:nvPr>
            <p:ph type="title"/>
          </p:nvPr>
        </p:nvSpPr>
        <p:spPr>
          <a:xfrm>
            <a:off x="639600" y="365125"/>
            <a:ext cx="10932600" cy="102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b="1"/>
              <a:t>State Test Accommodation Request Deadlines</a:t>
            </a:r>
            <a:endParaRPr/>
          </a:p>
        </p:txBody>
      </p:sp>
      <p:sp>
        <p:nvSpPr>
          <p:cNvPr id="183" name="Google Shape;183;p29"/>
          <p:cNvSpPr txBox="1">
            <a:spLocks noGrp="1"/>
          </p:cNvSpPr>
          <p:nvPr>
            <p:ph type="body" idx="1"/>
          </p:nvPr>
        </p:nvSpPr>
        <p:spPr>
          <a:xfrm>
            <a:off x="838200" y="1194816"/>
            <a:ext cx="10515600" cy="49821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3200" dirty="0"/>
              <a:t>Test Coordinators (TCs) should submit state test accommodation requests by the following deadlines:</a:t>
            </a:r>
            <a:endParaRPr dirty="0"/>
          </a:p>
          <a:p>
            <a:pPr marL="1143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sz="800" dirty="0"/>
          </a:p>
          <a:p>
            <a: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Courier New"/>
              <a:buChar char="o"/>
            </a:pPr>
            <a:r>
              <a:rPr lang="en-US" sz="3200" dirty="0"/>
              <a:t>Fall 2020 testing - </a:t>
            </a:r>
            <a:r>
              <a:rPr lang="en-US" sz="3200" i="1" dirty="0"/>
              <a:t>Monday, November 2, 2020</a:t>
            </a:r>
            <a:endParaRPr sz="3200" dirty="0"/>
          </a:p>
          <a:p>
            <a: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Courier New"/>
              <a:buChar char="o"/>
            </a:pPr>
            <a:r>
              <a:rPr lang="en-US" sz="3200" dirty="0"/>
              <a:t>Spring 2021 testing - </a:t>
            </a:r>
            <a:r>
              <a:rPr lang="en-US" sz="3200" i="1" dirty="0"/>
              <a:t>Friday, January 15, 2021</a:t>
            </a:r>
            <a:endParaRPr sz="3200" dirty="0"/>
          </a:p>
          <a:p>
            <a:pPr marL="1143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sz="200" dirty="0"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3200" b="1" u="sng" dirty="0"/>
              <a:t>Note</a:t>
            </a:r>
            <a:r>
              <a:rPr lang="en-US" sz="3200" b="1" dirty="0"/>
              <a:t>: State Test Accommodation Requests should be submitted to the Assessment Section no later than 10 days prior to testing</a:t>
            </a:r>
            <a:r>
              <a:rPr lang="en-US" sz="3200" b="1" i="1" dirty="0"/>
              <a:t>. </a:t>
            </a:r>
            <a:endParaRPr sz="3200" b="1" dirty="0"/>
          </a:p>
          <a:p>
            <a:pPr marL="1143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200" b="1" dirty="0"/>
              <a:t>Overview of Accessibility Supports for State Tests</a:t>
            </a:r>
            <a:endParaRPr sz="4200" dirty="0"/>
          </a:p>
        </p:txBody>
      </p:sp>
      <p:sp>
        <p:nvSpPr>
          <p:cNvPr id="84" name="Google Shape;84;p13"/>
          <p:cNvSpPr txBox="1">
            <a:spLocks noGrp="1"/>
          </p:cNvSpPr>
          <p:nvPr>
            <p:ph type="body" idx="1"/>
          </p:nvPr>
        </p:nvSpPr>
        <p:spPr>
          <a:xfrm>
            <a:off x="838200" y="1579418"/>
            <a:ext cx="10792968" cy="4750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3400" b="1" u="sng" dirty="0"/>
              <a:t>A G E N D A</a:t>
            </a:r>
            <a:endParaRPr sz="3400" b="1" dirty="0"/>
          </a:p>
          <a:p>
            <a:pPr marL="514350" lvl="0" indent="-51435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rabicPeriod"/>
            </a:pPr>
            <a:r>
              <a:rPr lang="en-US" dirty="0"/>
              <a:t>Purposes of Accessibility Supports for State Testing</a:t>
            </a:r>
            <a:endParaRPr dirty="0"/>
          </a:p>
          <a:p>
            <a:pPr marL="514350" lvl="0" indent="-51435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rabicPeriod"/>
            </a:pPr>
            <a:r>
              <a:rPr lang="en-US" dirty="0"/>
              <a:t>Legal Foundation for State Test Accommodations</a:t>
            </a:r>
            <a:endParaRPr dirty="0"/>
          </a:p>
          <a:p>
            <a:pPr marL="514350" lvl="0" indent="-51435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rabicPeriod"/>
            </a:pPr>
            <a:r>
              <a:rPr lang="en-US" dirty="0"/>
              <a:t>Smarter Balanced Assessment Consortium: Usability, Accessibility, and Accommodations Guidelines (UAAG) </a:t>
            </a:r>
            <a:endParaRPr dirty="0">
              <a:highlight>
                <a:srgbClr val="FFFF00"/>
              </a:highlight>
            </a:endParaRPr>
          </a:p>
          <a:p>
            <a:pPr marL="514350" lvl="0" indent="-51435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rabicPeriod"/>
            </a:pPr>
            <a:r>
              <a:rPr lang="en-US" dirty="0"/>
              <a:t>Three Levels of Accessibility (AA) Supports: Universal Tools, Designated Supports, and Accommodations </a:t>
            </a:r>
          </a:p>
          <a:p>
            <a:pPr marL="514350" lvl="0" indent="-51435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rabicPeriod"/>
            </a:pPr>
            <a:r>
              <a:rPr lang="en-US" dirty="0"/>
              <a:t>Accessibility and Accommodations Resources on </a:t>
            </a:r>
            <a:r>
              <a:rPr lang="en-US" u="sng" dirty="0">
                <a:solidFill>
                  <a:schemeClr val="hlink"/>
                </a:solidFill>
                <a:hlinkClick r:id="rId3"/>
              </a:rPr>
              <a:t>alohahsap.org</a:t>
            </a:r>
            <a:endParaRPr dirty="0"/>
          </a:p>
          <a:p>
            <a:pPr marL="514350" lvl="0" indent="-51435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800"/>
              <a:buAutoNum type="arabicPeriod"/>
            </a:pPr>
            <a:r>
              <a:rPr lang="en-US" dirty="0"/>
              <a:t>New Hawai'i State Test Accommodation Guides and Test Accommodation Request Process</a:t>
            </a:r>
            <a:endParaRPr dirty="0"/>
          </a:p>
          <a:p>
            <a:pPr marL="514350" lvl="0" indent="-33655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Google Shape;438;p56"/>
          <p:cNvSpPr txBox="1">
            <a:spLocks noGrp="1"/>
          </p:cNvSpPr>
          <p:nvPr>
            <p:ph type="title"/>
          </p:nvPr>
        </p:nvSpPr>
        <p:spPr>
          <a:xfrm>
            <a:off x="511650" y="365125"/>
            <a:ext cx="11248800" cy="7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3400" b="1" dirty="0"/>
              <a:t>6. Accessibility and Accommodations (AA) Resources on </a:t>
            </a:r>
            <a:r>
              <a:rPr lang="en-US" sz="3400" b="1" u="sng" dirty="0">
                <a:solidFill>
                  <a:schemeClr val="hlink"/>
                </a:solidFill>
                <a:hlinkClick r:id="rId3"/>
              </a:rPr>
              <a:t>alohahsap.org</a:t>
            </a:r>
            <a:r>
              <a:rPr lang="en-US" sz="3400" b="1" dirty="0"/>
              <a:t> - Examples</a:t>
            </a:r>
            <a:endParaRPr sz="3400" b="1" dirty="0"/>
          </a:p>
        </p:txBody>
      </p:sp>
      <p:sp>
        <p:nvSpPr>
          <p:cNvPr id="439" name="Google Shape;439;p56"/>
          <p:cNvSpPr txBox="1">
            <a:spLocks noGrp="1"/>
          </p:cNvSpPr>
          <p:nvPr>
            <p:ph type="body" idx="1"/>
          </p:nvPr>
        </p:nvSpPr>
        <p:spPr>
          <a:xfrm>
            <a:off x="643225" y="1292475"/>
            <a:ext cx="11007900" cy="518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254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3100"/>
              <a:buChar char="•"/>
            </a:pPr>
            <a:r>
              <a:rPr lang="en-US" sz="3100" dirty="0"/>
              <a:t>UAAG (</a:t>
            </a:r>
            <a:r>
              <a:rPr lang="en-US" sz="3100" u="sng" dirty="0">
                <a:solidFill>
                  <a:schemeClr val="hlink"/>
                </a:solidFill>
                <a:hlinkClick r:id="rId4"/>
              </a:rPr>
              <a:t>Usability, Accessibility, and Accommodations Guidelines</a:t>
            </a:r>
            <a:r>
              <a:rPr lang="en-US" sz="3100" dirty="0"/>
              <a:t>)</a:t>
            </a:r>
            <a:endParaRPr sz="3100" dirty="0"/>
          </a:p>
          <a:p>
            <a:pPr marL="457200" lvl="0" indent="-4254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100"/>
              <a:buChar char="•"/>
            </a:pPr>
            <a:r>
              <a:rPr lang="en-US" sz="3100" dirty="0"/>
              <a:t>Assistive Technology Manual</a:t>
            </a:r>
            <a:endParaRPr sz="3100" dirty="0"/>
          </a:p>
          <a:p>
            <a:pPr marL="457200" lvl="0" indent="-4254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100"/>
              <a:buChar char="•"/>
            </a:pPr>
            <a:r>
              <a:rPr lang="en-US" sz="3100" dirty="0"/>
              <a:t>Braille resources</a:t>
            </a:r>
            <a:endParaRPr sz="3100" dirty="0"/>
          </a:p>
          <a:p>
            <a:pPr marL="457200" lvl="0" indent="-4254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100"/>
              <a:buChar char="•"/>
            </a:pPr>
            <a:r>
              <a:rPr lang="en-US" sz="3100" dirty="0"/>
              <a:t>Test Administration Protocols (Read Aloud, Scribe)</a:t>
            </a:r>
            <a:endParaRPr sz="3100" dirty="0"/>
          </a:p>
          <a:p>
            <a:pPr marL="457200" lvl="0" indent="-425450" algn="l" rtl="0">
              <a:spcBef>
                <a:spcPts val="0"/>
              </a:spcBef>
              <a:spcAft>
                <a:spcPts val="0"/>
              </a:spcAft>
              <a:buSzPts val="3100"/>
              <a:buChar char="•"/>
            </a:pPr>
            <a:r>
              <a:rPr lang="en-US" sz="3100" dirty="0">
                <a:solidFill>
                  <a:srgbClr val="064D81"/>
                </a:solidFill>
                <a:highlight>
                  <a:srgbClr val="FFFFFF"/>
                </a:highlight>
                <a:uFill>
                  <a:noFill/>
                </a:u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Hawai'i State Test Accommodation Guides</a:t>
            </a:r>
            <a:endParaRPr sz="3100" dirty="0"/>
          </a:p>
          <a:p>
            <a:pPr marL="457200" lvl="0" indent="-4254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100"/>
              <a:buChar char="•"/>
            </a:pPr>
            <a:r>
              <a:rPr lang="en-US" sz="3100" dirty="0">
                <a:solidFill>
                  <a:srgbClr val="064D81"/>
                </a:solidFill>
                <a:highlight>
                  <a:srgbClr val="FFFFFF"/>
                </a:highlight>
                <a:uFill>
                  <a:noFill/>
                </a:u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Hawai'i Test Accommodation Request Form 2020-2021 (Online Version)</a:t>
            </a:r>
            <a:r>
              <a:rPr lang="en-US" sz="3100" dirty="0">
                <a:solidFill>
                  <a:srgbClr val="064D81"/>
                </a:solidFill>
                <a:highlight>
                  <a:srgbClr val="FFFFFF"/>
                </a:highlight>
                <a:uFill>
                  <a:noFill/>
                </a:uFill>
              </a:rPr>
              <a:t> </a:t>
            </a:r>
            <a:r>
              <a:rPr lang="en-US" sz="3100" dirty="0">
                <a:uFill>
                  <a:noFill/>
                </a:uFill>
                <a:hlinkClick r:id="rId6"/>
              </a:rPr>
              <a:t>or </a:t>
            </a:r>
            <a:r>
              <a:rPr lang="en-US" sz="3100" u="sng" dirty="0">
                <a:solidFill>
                  <a:schemeClr val="hlink"/>
                </a:solidFill>
                <a:hlinkClick r:id="rId6"/>
              </a:rPr>
              <a:t>https://www.surveymonkey.com/r/HIDOE_ACC</a:t>
            </a:r>
            <a:endParaRPr sz="3100" dirty="0"/>
          </a:p>
          <a:p>
            <a:pPr marL="457200" lvl="0" indent="-425450" algn="l" rtl="0">
              <a:spcBef>
                <a:spcPts val="0"/>
              </a:spcBef>
              <a:spcAft>
                <a:spcPts val="0"/>
              </a:spcAft>
              <a:buSzPts val="3100"/>
              <a:buChar char="•"/>
            </a:pPr>
            <a:r>
              <a:rPr lang="en-US" sz="3100" dirty="0">
                <a:solidFill>
                  <a:srgbClr val="064D81"/>
                </a:solidFill>
                <a:highlight>
                  <a:srgbClr val="FFFFFF"/>
                </a:highlight>
                <a:uFill>
                  <a:noFill/>
                </a:u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Hawai'i State Test Accommodations Identification and Request Process for Test Coordinators and School Assessment Teams</a:t>
            </a:r>
            <a:endParaRPr sz="3100" dirty="0"/>
          </a:p>
          <a:p>
            <a:pPr marL="457200" lvl="0" indent="-4254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100"/>
              <a:buChar char="•"/>
            </a:pPr>
            <a:r>
              <a:rPr lang="en-US" sz="3100" u="sng" dirty="0">
                <a:solidFill>
                  <a:schemeClr val="hlink"/>
                </a:solidFill>
                <a:hlinkClick r:id="rId8"/>
              </a:rPr>
              <a:t>Additional Designated Supports or Accommodations Form</a:t>
            </a:r>
            <a:r>
              <a:rPr lang="en-US" sz="3100" dirty="0"/>
              <a:t>)</a:t>
            </a:r>
            <a:endParaRPr sz="3100" dirty="0"/>
          </a:p>
        </p:txBody>
      </p:sp>
    </p:spTree>
    <p:extLst>
      <p:ext uri="{BB962C8B-B14F-4D97-AF65-F5344CB8AC3E}">
        <p14:creationId xmlns:p14="http://schemas.microsoft.com/office/powerpoint/2010/main" val="22270721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31"/>
          <p:cNvSpPr txBox="1">
            <a:spLocks noGrp="1"/>
          </p:cNvSpPr>
          <p:nvPr>
            <p:ph type="body" idx="4294967295"/>
          </p:nvPr>
        </p:nvSpPr>
        <p:spPr>
          <a:xfrm>
            <a:off x="838200" y="755904"/>
            <a:ext cx="10732008" cy="5864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r>
              <a:rPr lang="en-US" u="sng" dirty="0"/>
              <a:t>WebEx Training Sessions: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r>
              <a:rPr lang="en-US" dirty="0">
                <a:latin typeface="Arial"/>
                <a:ea typeface="Arial"/>
                <a:cs typeface="Arial"/>
                <a:sym typeface="Arial"/>
              </a:rPr>
              <a:t>  August 24 - Hawai</a:t>
            </a:r>
            <a:r>
              <a:rPr lang="en-US" dirty="0"/>
              <a:t>'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i State Test Accommodation Request Process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2286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>
                <a:latin typeface="Arial"/>
                <a:ea typeface="Arial"/>
                <a:cs typeface="Arial"/>
                <a:sym typeface="Arial"/>
              </a:rPr>
              <a:t>August 28 - Overview of Accessibility Supports for State Testing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2286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>
                <a:latin typeface="Arial"/>
                <a:ea typeface="Arial"/>
                <a:cs typeface="Arial"/>
                <a:sym typeface="Arial"/>
              </a:rPr>
              <a:t>August 31 - Universal Tools and Designated Supports for State Testing 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2286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>
                <a:latin typeface="Arial"/>
                <a:ea typeface="Arial"/>
                <a:cs typeface="Arial"/>
                <a:sym typeface="Arial"/>
              </a:rPr>
              <a:t>September 4 - Text-to-Speech and Read Aloud 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2286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>
                <a:latin typeface="Arial"/>
                <a:ea typeface="Arial"/>
                <a:cs typeface="Arial"/>
                <a:sym typeface="Arial"/>
              </a:rPr>
              <a:t>September 11 - Scribe, Speech-to-Text, and Word Prediction 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2286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>
                <a:latin typeface="Arial"/>
                <a:ea typeface="Arial"/>
                <a:cs typeface="Arial"/>
                <a:sym typeface="Arial"/>
              </a:rPr>
              <a:t>September 18 - Multiplication Table and Calculator  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2286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>
                <a:latin typeface="Arial"/>
                <a:ea typeface="Arial"/>
                <a:cs typeface="Arial"/>
                <a:sym typeface="Arial"/>
              </a:rPr>
              <a:t>September 25 - Low-Risk and Print-on-Demand</a:t>
            </a:r>
            <a:endParaRPr u="sng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r>
              <a:rPr lang="en-US" u="sng" dirty="0"/>
              <a:t>WebEx Office Hours:</a:t>
            </a:r>
            <a:r>
              <a:rPr lang="en-US" dirty="0"/>
              <a:t> Assist with questions regarding AA, test accommodation guides and request process, UAAG, etc.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r>
              <a:rPr lang="en-US" dirty="0"/>
              <a:t>2:30 – 3:30 p.m.: Sept. 14, 21, and 28 &amp; Oct. 12, 19, and 26, 2020</a:t>
            </a:r>
            <a:endParaRPr dirty="0"/>
          </a:p>
        </p:txBody>
      </p:sp>
      <p:sp>
        <p:nvSpPr>
          <p:cNvPr id="195" name="Google Shape;195;p31"/>
          <p:cNvSpPr txBox="1">
            <a:spLocks noGrp="1"/>
          </p:cNvSpPr>
          <p:nvPr>
            <p:ph type="title"/>
          </p:nvPr>
        </p:nvSpPr>
        <p:spPr>
          <a:xfrm>
            <a:off x="838200" y="324953"/>
            <a:ext cx="10515600" cy="5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3400" b="1"/>
              <a:t>State Test Accommodation Webinars and Office Hours</a:t>
            </a:r>
            <a:endParaRPr sz="34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58"/>
          <p:cNvSpPr txBox="1">
            <a:spLocks noGrp="1"/>
          </p:cNvSpPr>
          <p:nvPr>
            <p:ph type="body" idx="4294967295"/>
          </p:nvPr>
        </p:nvSpPr>
        <p:spPr>
          <a:xfrm>
            <a:off x="402025" y="160800"/>
            <a:ext cx="11314800" cy="633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43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r>
              <a:rPr lang="en-US" sz="2900" u="sng" dirty="0"/>
              <a:t>Searching for the Accessibility and Accommodations (AA) information?</a:t>
            </a:r>
            <a:endParaRPr sz="2900" dirty="0"/>
          </a:p>
          <a:p>
            <a:pPr marL="457200" lvl="0" indent="-412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900"/>
              <a:buChar char="•"/>
            </a:pPr>
            <a:r>
              <a:rPr lang="en-US" sz="2900" i="1" dirty="0">
                <a:solidFill>
                  <a:srgbClr val="064D81"/>
                </a:solidFill>
                <a:highlight>
                  <a:srgbClr val="FFFFFF"/>
                </a:highlight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Hawaii State Test Accommodation Guides</a:t>
            </a:r>
            <a:endParaRPr sz="2900" dirty="0"/>
          </a:p>
          <a:p>
            <a:pPr marL="457200" lvl="0" indent="-412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900"/>
              <a:buChar char="•"/>
            </a:pPr>
            <a:r>
              <a:rPr lang="en-US" sz="2900" dirty="0">
                <a:solidFill>
                  <a:srgbClr val="064D81"/>
                </a:solidFill>
                <a:highlight>
                  <a:srgbClr val="FFFFFF"/>
                </a:highlight>
                <a:uFill>
                  <a:noFill/>
                </a:u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Hawaii State Test Accommodations Identification and Request Process for Test Coordinators and School Assessment Teams</a:t>
            </a:r>
            <a:endParaRPr sz="2900" dirty="0"/>
          </a:p>
          <a:p>
            <a:pPr marL="457200" lvl="0" indent="-412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900"/>
              <a:buChar char="•"/>
            </a:pPr>
            <a:r>
              <a:rPr lang="en-US" sz="2900" dirty="0">
                <a:solidFill>
                  <a:srgbClr val="064D81"/>
                </a:solidFill>
                <a:highlight>
                  <a:srgbClr val="FFFFFF"/>
                </a:highlight>
                <a:uFill>
                  <a:noFill/>
                </a:u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Hawaii Test Accommodation Request Form 2020-2021 (Online Version)</a:t>
            </a:r>
            <a:endParaRPr sz="2900" dirty="0"/>
          </a:p>
          <a:p>
            <a:pPr marL="457200" lvl="0" indent="-412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900"/>
              <a:buChar char="•"/>
            </a:pPr>
            <a:r>
              <a:rPr lang="en-US" sz="2900" dirty="0">
                <a:solidFill>
                  <a:srgbClr val="064D81"/>
                </a:solidFill>
                <a:highlight>
                  <a:srgbClr val="FFFFFF"/>
                </a:highlight>
                <a:uFill>
                  <a:noFill/>
                </a:u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Accessibility and Accommodations Training Webinars - Fall 2020</a:t>
            </a:r>
            <a:endParaRPr sz="2900" dirty="0"/>
          </a:p>
          <a:p>
            <a:pPr marL="457200" lvl="0" indent="-412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900"/>
              <a:buChar char="•"/>
            </a:pPr>
            <a:r>
              <a:rPr lang="en-US" sz="2900" dirty="0">
                <a:solidFill>
                  <a:srgbClr val="064D81"/>
                </a:solidFill>
                <a:highlight>
                  <a:srgbClr val="FFFFFF"/>
                </a:highlight>
                <a:uFill>
                  <a:noFill/>
                </a:u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Accessibility and Accommodations Webinar Trainings Schedule Fall 2020</a:t>
            </a:r>
            <a:endParaRPr sz="2900" dirty="0"/>
          </a:p>
          <a:p>
            <a:pPr marL="457200" lvl="0" indent="-412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900"/>
              <a:buChar char="•"/>
            </a:pPr>
            <a:r>
              <a:rPr lang="en-US" sz="2900" dirty="0">
                <a:solidFill>
                  <a:srgbClr val="064D81"/>
                </a:solidFill>
                <a:highlight>
                  <a:srgbClr val="FFFFFF"/>
                </a:highlight>
                <a:uFill>
                  <a:noFill/>
                </a:u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Accessibility and Accommodations Office Hours Schedule Fall 2020</a:t>
            </a:r>
            <a:endParaRPr sz="29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endParaRPr sz="100" dirty="0"/>
          </a:p>
          <a:p>
            <a:pPr marL="914400" lvl="0" indent="-412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900"/>
              <a:buChar char="➢"/>
            </a:pPr>
            <a:r>
              <a:rPr lang="en-US" sz="2900" dirty="0"/>
              <a:t> Go to </a:t>
            </a:r>
            <a:r>
              <a:rPr lang="en-US" sz="2900" dirty="0" err="1"/>
              <a:t>alohahsap.org</a:t>
            </a:r>
            <a:r>
              <a:rPr lang="en-US" sz="2900" dirty="0"/>
              <a:t> &gt;  “Smarter Balanced” &gt; “Resources” &gt; “Accessibility and Accommodations”</a:t>
            </a:r>
            <a:endParaRPr sz="2900" dirty="0"/>
          </a:p>
        </p:txBody>
      </p:sp>
    </p:spTree>
    <p:extLst>
      <p:ext uri="{BB962C8B-B14F-4D97-AF65-F5344CB8AC3E}">
        <p14:creationId xmlns:p14="http://schemas.microsoft.com/office/powerpoint/2010/main" val="15921754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3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82550" lvl="0">
              <a:buSzPts val="2300"/>
            </a:pPr>
            <a:r>
              <a:rPr lang="en-US" dirty="0"/>
              <a:t>Questions?</a:t>
            </a:r>
          </a:p>
        </p:txBody>
      </p:sp>
      <p:sp>
        <p:nvSpPr>
          <p:cNvPr id="206" name="Google Shape;206;p33"/>
          <p:cNvSpPr txBox="1">
            <a:spLocks noGrp="1"/>
          </p:cNvSpPr>
          <p:nvPr>
            <p:ph type="body" idx="1"/>
          </p:nvPr>
        </p:nvSpPr>
        <p:spPr>
          <a:xfrm>
            <a:off x="838200" y="1389888"/>
            <a:ext cx="10515600" cy="4787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3300" dirty="0"/>
          </a:p>
          <a:p>
            <a:pPr marL="8255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</a:pPr>
            <a:r>
              <a:rPr lang="en-US" sz="3300" dirty="0"/>
              <a:t>Contact:</a:t>
            </a:r>
            <a:endParaRPr sz="33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3300" dirty="0"/>
              <a:t> Elaine Lee, Ph.D. – </a:t>
            </a:r>
            <a:r>
              <a:rPr lang="en-US" sz="3300" u="sng" dirty="0">
                <a:solidFill>
                  <a:schemeClr val="hlink"/>
                </a:solidFill>
                <a:hlinkClick r:id="rId3"/>
              </a:rPr>
              <a:t>Elaine.Lee@k12.hi.us</a:t>
            </a:r>
            <a:endParaRPr sz="33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3300" dirty="0"/>
              <a:t> Susan Forbes – </a:t>
            </a:r>
            <a:r>
              <a:rPr lang="en-US" sz="3300" u="sng" dirty="0">
                <a:solidFill>
                  <a:schemeClr val="hlink"/>
                </a:solidFill>
                <a:hlinkClick r:id="rId4"/>
              </a:rPr>
              <a:t>Susan.Forbes@k12.hi.us</a:t>
            </a:r>
            <a:endParaRPr sz="33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33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4"/>
          <p:cNvSpPr txBox="1">
            <a:spLocks noGrp="1"/>
          </p:cNvSpPr>
          <p:nvPr>
            <p:ph type="title"/>
          </p:nvPr>
        </p:nvSpPr>
        <p:spPr>
          <a:xfrm>
            <a:off x="838200" y="210313"/>
            <a:ext cx="10515600" cy="466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sz="4000" b="1" dirty="0"/>
              <a:t>Applicable State Tests</a:t>
            </a:r>
            <a:endParaRPr dirty="0"/>
          </a:p>
        </p:txBody>
      </p:sp>
      <p:sp>
        <p:nvSpPr>
          <p:cNvPr id="90" name="Google Shape;90;p14"/>
          <p:cNvSpPr txBox="1">
            <a:spLocks noGrp="1"/>
          </p:cNvSpPr>
          <p:nvPr>
            <p:ph type="body" idx="1"/>
          </p:nvPr>
        </p:nvSpPr>
        <p:spPr>
          <a:xfrm>
            <a:off x="838200" y="676656"/>
            <a:ext cx="10515600" cy="5888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43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3000" dirty="0"/>
              <a:t>The overview of accessibility supports for state testing encompasses these tests. The test accommodation guides and request process apply to: </a:t>
            </a:r>
            <a:endParaRPr sz="3000" dirty="0"/>
          </a:p>
          <a:p>
            <a:pPr marL="1143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 sz="3000" dirty="0"/>
              <a:t>1.  Smarter Balanced English Language Arts (ELA) Tests</a:t>
            </a:r>
            <a:endParaRPr dirty="0"/>
          </a:p>
          <a:p>
            <a:pPr marL="1143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 sz="3000" dirty="0"/>
              <a:t>2.  Smarter Balanced Math Tests</a:t>
            </a:r>
            <a:endParaRPr dirty="0"/>
          </a:p>
          <a:p>
            <a:pPr marL="1143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 sz="3000" dirty="0"/>
              <a:t>3.  High School End-of-Course Exams </a:t>
            </a:r>
            <a:endParaRPr dirty="0"/>
          </a:p>
          <a:p>
            <a:pPr marL="1143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 sz="3000" dirty="0"/>
              <a:t>4.  Smarter Balanced Interim Tests in ELA and Math</a:t>
            </a:r>
            <a:endParaRPr dirty="0"/>
          </a:p>
          <a:p>
            <a:pPr marL="114300" lvl="0" indent="0">
              <a:buNone/>
            </a:pPr>
            <a:r>
              <a:rPr lang="en-US" sz="3000" dirty="0"/>
              <a:t>5.  Science NGSS (Next Generation Science Standards) Interim and Summative Assessments</a:t>
            </a:r>
            <a:endParaRPr dirty="0"/>
          </a:p>
          <a:p>
            <a:pPr marL="1143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 sz="3000" dirty="0"/>
              <a:t>6.  </a:t>
            </a:r>
            <a:r>
              <a:rPr lang="en-US" sz="3000" dirty="0" err="1"/>
              <a:t>KĀʻEO</a:t>
            </a:r>
            <a:r>
              <a:rPr lang="en-US" sz="3000" dirty="0"/>
              <a:t> Assessments</a:t>
            </a:r>
            <a:endParaRPr sz="1600" dirty="0"/>
          </a:p>
          <a:p>
            <a:pPr marL="1143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 sz="3000" dirty="0"/>
              <a:t>**Do not apply to: ACT Aspire and The ACT, NAEP, and WIDA ACCESS </a:t>
            </a:r>
            <a:endParaRPr sz="2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514350" lvl="0" indent="-5143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700"/>
              <a:buFont typeface="Arial"/>
              <a:buAutoNum type="arabicPeriod"/>
            </a:pPr>
            <a:r>
              <a:rPr lang="en-US" sz="3700" b="1" dirty="0"/>
              <a:t>Purposes of Accessibility Supports for State Testing</a:t>
            </a:r>
            <a:endParaRPr sz="5300" b="1" dirty="0"/>
          </a:p>
        </p:txBody>
      </p:sp>
      <p:sp>
        <p:nvSpPr>
          <p:cNvPr id="96" name="Google Shape;96;p15"/>
          <p:cNvSpPr txBox="1">
            <a:spLocks noGrp="1"/>
          </p:cNvSpPr>
          <p:nvPr>
            <p:ph type="body" idx="1"/>
          </p:nvPr>
        </p:nvSpPr>
        <p:spPr>
          <a:xfrm>
            <a:off x="838200" y="1690687"/>
            <a:ext cx="10515600" cy="48605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5400" lvl="0" indent="0">
              <a:buSzPts val="3200"/>
              <a:buNone/>
            </a:pPr>
            <a:r>
              <a:rPr lang="en-US" sz="3000" dirty="0"/>
              <a:t>The purposes of accessibility supports for state testing are to:</a:t>
            </a:r>
          </a:p>
          <a:p>
            <a:pPr marL="45720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200"/>
              <a:buFont typeface="Calibri"/>
              <a:buChar char="•"/>
            </a:pPr>
            <a:r>
              <a:rPr lang="en-US" sz="3000" dirty="0"/>
              <a:t>Enable students with disabilities to meaningfully participate in state testing; </a:t>
            </a:r>
            <a:endParaRPr sz="3000" dirty="0"/>
          </a:p>
          <a:p>
            <a:pPr marL="457200" lvl="0" indent="-431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Font typeface="Calibri"/>
              <a:buChar char="•"/>
            </a:pPr>
            <a:r>
              <a:rPr lang="en-US" sz="3000" dirty="0"/>
              <a:t>Address the individual needs of the student; </a:t>
            </a:r>
            <a:endParaRPr sz="3000" dirty="0"/>
          </a:p>
          <a:p>
            <a:pPr marL="457200" lvl="0" indent="-431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Font typeface="Calibri"/>
              <a:buChar char="•"/>
            </a:pPr>
            <a:r>
              <a:rPr lang="en-US" sz="3000" dirty="0"/>
              <a:t>Assess abilities rather than disabilities;</a:t>
            </a:r>
            <a:endParaRPr sz="3000" dirty="0"/>
          </a:p>
          <a:p>
            <a:pPr marL="457200" lvl="0" indent="-431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Font typeface="Calibri"/>
              <a:buChar char="•"/>
            </a:pPr>
            <a:r>
              <a:rPr lang="en-US" sz="3000" dirty="0"/>
              <a:t>Provide an opportunity for students to demonstrate their knowledge, skills, and abilities while maintaining grade-level expectations; and</a:t>
            </a:r>
            <a:endParaRPr sz="3000" dirty="0"/>
          </a:p>
          <a:p>
            <a:pPr marL="457200" lvl="0" indent="-431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Font typeface="Calibri"/>
              <a:buChar char="•"/>
            </a:pPr>
            <a:r>
              <a:rPr lang="en-US" sz="3000" dirty="0"/>
              <a:t>Promote access to assessments and advanced courses.</a:t>
            </a:r>
            <a:endParaRPr sz="30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sz="32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31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62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None/>
            </a:pPr>
            <a:r>
              <a:rPr lang="en-US" sz="4090" b="1"/>
              <a:t>2. Legal Foundation for State Tests</a:t>
            </a:r>
            <a:endParaRPr sz="5900" b="1"/>
          </a:p>
        </p:txBody>
      </p:sp>
      <p:sp>
        <p:nvSpPr>
          <p:cNvPr id="102" name="Google Shape;102;p16"/>
          <p:cNvSpPr txBox="1">
            <a:spLocks noGrp="1"/>
          </p:cNvSpPr>
          <p:nvPr>
            <p:ph type="body" idx="1"/>
          </p:nvPr>
        </p:nvSpPr>
        <p:spPr>
          <a:xfrm>
            <a:off x="838200" y="989725"/>
            <a:ext cx="10515600" cy="55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rPr lang="en-US" b="1" i="1" dirty="0"/>
              <a:t>Every Student Succeeds Act </a:t>
            </a:r>
            <a:r>
              <a:rPr lang="en-US" dirty="0"/>
              <a:t>(ESSA) requires that states establish college- and career-ready standards and maintain high expectations. Hawai‘i standards are based on the English Language Arts (ELA) and Mathematics Common Core State Standards and the Next Generation Science Standards (NGSS).</a:t>
            </a:r>
            <a:endParaRPr dirty="0"/>
          </a:p>
          <a:p>
            <a:pPr marL="914400" lvl="0" indent="-4064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2800"/>
              <a:buChar char="❖"/>
            </a:pPr>
            <a:r>
              <a:rPr lang="en-US" dirty="0"/>
              <a:t>State tests used for accountability must measure student’s understanding of challenging content, reasoning, problem solving, and communication skills.</a:t>
            </a:r>
            <a:endParaRPr dirty="0"/>
          </a:p>
          <a:p>
            <a:pPr marL="914400" lvl="0" indent="-4064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2800"/>
              <a:buChar char="❖"/>
            </a:pPr>
            <a:r>
              <a:rPr lang="en-US" dirty="0"/>
              <a:t>Universal design for learning, flexibility in presentation and response, and intentional reduction of access barriers must be embedded into State Test designs.</a:t>
            </a:r>
            <a:endParaRPr dirty="0"/>
          </a:p>
          <a:p>
            <a:pPr marL="914400" lvl="0" indent="-4064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2800"/>
              <a:buChar char="❖"/>
            </a:pPr>
            <a:r>
              <a:rPr lang="en-US" dirty="0"/>
              <a:t>States must provide appropriate supports and accommodations for English Learners (ELs) and students with disabilities.</a:t>
            </a:r>
            <a:endParaRPr dirty="0"/>
          </a:p>
          <a:p>
            <a:pPr marL="914400" lvl="0" indent="-4064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2800"/>
              <a:buChar char="❖"/>
            </a:pPr>
            <a:r>
              <a:rPr lang="en-US" dirty="0"/>
              <a:t>States must assess all students (Exception: 1st year English Language Learners are exempted from the ELA assessment if they take the WIDA ACCESS).</a:t>
            </a:r>
            <a:endParaRPr dirty="0"/>
          </a:p>
          <a:p>
            <a:pPr marL="45720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sz="2790" dirty="0"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sz="3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288"/>
    </mc:Choice>
    <mc:Fallback xmlns="">
      <p:transition spd="slow" advTm="9288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7"/>
          <p:cNvSpPr txBox="1">
            <a:spLocks noGrp="1"/>
          </p:cNvSpPr>
          <p:nvPr>
            <p:ph type="title"/>
          </p:nvPr>
        </p:nvSpPr>
        <p:spPr>
          <a:xfrm>
            <a:off x="838199" y="365126"/>
            <a:ext cx="10833847" cy="102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None/>
            </a:pPr>
            <a:r>
              <a:rPr lang="en-US" sz="4200" b="1"/>
              <a:t>2. Legal Foundation for State Test Accommodations</a:t>
            </a:r>
            <a:endParaRPr sz="4200"/>
          </a:p>
        </p:txBody>
      </p:sp>
      <p:sp>
        <p:nvSpPr>
          <p:cNvPr id="108" name="Google Shape;108;p17"/>
          <p:cNvSpPr txBox="1">
            <a:spLocks noGrp="1"/>
          </p:cNvSpPr>
          <p:nvPr>
            <p:ph type="body" idx="1"/>
          </p:nvPr>
        </p:nvSpPr>
        <p:spPr>
          <a:xfrm>
            <a:off x="838200" y="1390425"/>
            <a:ext cx="10515600" cy="511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57"/>
              <a:buNone/>
            </a:pPr>
            <a:r>
              <a:rPr lang="en-US" sz="2857" dirty="0"/>
              <a:t>Under the </a:t>
            </a:r>
            <a:r>
              <a:rPr lang="en-US" sz="2857" i="1" dirty="0"/>
              <a:t>Individuals with Disabilities Education Act </a:t>
            </a:r>
            <a:r>
              <a:rPr lang="en-US" sz="2857" dirty="0"/>
              <a:t>(IDEA), State has the responsibility to:</a:t>
            </a:r>
            <a:endParaRPr sz="3100" dirty="0"/>
          </a:p>
          <a:p>
            <a:pPr marL="22860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57"/>
              <a:buChar char="•"/>
            </a:pPr>
            <a:r>
              <a:rPr lang="en-US" sz="2857" dirty="0"/>
              <a:t>Ensure that children with disabilities are provided appropriate accommodations on Title I, Part A assessments, where necessary, as determined on an individualized case-by-case basis by their IEP/504 team.</a:t>
            </a:r>
            <a:endParaRPr sz="3100" dirty="0"/>
          </a:p>
          <a:p>
            <a:pPr marL="22860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57"/>
              <a:buChar char="•"/>
            </a:pPr>
            <a:r>
              <a:rPr lang="en-US" sz="2857" dirty="0"/>
              <a:t>Develop guidelines for the provision of appropriate accommodations. Under 34 CFR §§300.160(b)(2), the State’s guidelines must identify only those accommodations for each assessment that do not invalidate the score; and instruct IEP teams to select, for each assessment, only those accommodations that do not invalidate the score. </a:t>
            </a:r>
            <a:endParaRPr sz="3100" dirty="0"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57"/>
              <a:buNone/>
            </a:pPr>
            <a:r>
              <a:rPr lang="en-US" sz="2857" dirty="0"/>
              <a:t>These State guidelines apply to the provision of appropriate accommodations under the IDEA on regular and alternate assessments (34 CFR §300.160 (a)).</a:t>
            </a:r>
            <a:endParaRPr sz="3100" dirty="0"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70"/>
              <a:buNone/>
            </a:pPr>
            <a:endParaRPr sz="217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0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dirty="0"/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3100" b="1" dirty="0"/>
              <a:t>3. Smarter Balanced Assessment Consortium: Usability, Accessibility, and Accommodations Guidelines (UAAG)</a:t>
            </a:r>
            <a:endParaRPr sz="3100" b="1"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 b="1" dirty="0"/>
          </a:p>
        </p:txBody>
      </p:sp>
      <p:sp>
        <p:nvSpPr>
          <p:cNvPr id="114" name="Google Shape;114;p18"/>
          <p:cNvSpPr txBox="1">
            <a:spLocks noGrp="1"/>
          </p:cNvSpPr>
          <p:nvPr>
            <p:ph type="body" idx="1"/>
          </p:nvPr>
        </p:nvSpPr>
        <p:spPr>
          <a:xfrm>
            <a:off x="765325" y="1324725"/>
            <a:ext cx="10515600" cy="494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0795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</a:pPr>
            <a:r>
              <a:rPr lang="en-US" sz="3200" dirty="0"/>
              <a:t>What is the UAAG or the Usability, Accessibility, and Accommodations Guidelines? </a:t>
            </a:r>
          </a:p>
          <a:p>
            <a:pPr marL="56515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3400" dirty="0"/>
              <a:t>Information about the Smarter Balanced (SB) features and tools available for use in state tests in the content area of ELA and math</a:t>
            </a:r>
            <a:endParaRPr sz="3400" dirty="0"/>
          </a:p>
          <a:p>
            <a:pPr marL="457200" lvl="0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-US" sz="3400" dirty="0"/>
              <a:t>Guidelines on using the SB features and tools </a:t>
            </a:r>
            <a:endParaRPr sz="3400" dirty="0"/>
          </a:p>
          <a:p>
            <a:pPr marL="457200" lvl="0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-US" sz="3400" dirty="0"/>
              <a:t>Types and descriptions of these features and tools that are available to support statewide testing</a:t>
            </a:r>
            <a:endParaRPr sz="3400"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0"/>
          <p:cNvSpPr txBox="1">
            <a:spLocks noGrp="1"/>
          </p:cNvSpPr>
          <p:nvPr>
            <p:ph type="title"/>
          </p:nvPr>
        </p:nvSpPr>
        <p:spPr>
          <a:xfrm>
            <a:off x="838200" y="333950"/>
            <a:ext cx="10515600" cy="9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3300" b="1"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3300" b="1" dirty="0"/>
              <a:t>5. Three Levels of AA Supports: Universal Tools, Designated Supports, and Accommodations</a:t>
            </a:r>
            <a:endParaRPr sz="4900" b="1"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endParaRPr sz="3200" b="1" dirty="0"/>
          </a:p>
        </p:txBody>
      </p:sp>
      <p:sp>
        <p:nvSpPr>
          <p:cNvPr id="126" name="Google Shape;126;p20"/>
          <p:cNvSpPr txBox="1">
            <a:spLocks noGrp="1"/>
          </p:cNvSpPr>
          <p:nvPr>
            <p:ph type="body" idx="1"/>
          </p:nvPr>
        </p:nvSpPr>
        <p:spPr>
          <a:xfrm>
            <a:off x="838200" y="1262750"/>
            <a:ext cx="10515600" cy="5328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2800"/>
              <a:buNone/>
            </a:pPr>
            <a:r>
              <a:rPr lang="en-US" dirty="0"/>
              <a:t>Usability, Accessibility, and Accommodations Guidelines</a:t>
            </a: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</p:txBody>
      </p:sp>
      <p:pic>
        <p:nvPicPr>
          <p:cNvPr id="127" name="Google Shape;127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62425" y="1753025"/>
            <a:ext cx="4476750" cy="4610625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9028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3100" b="1" dirty="0"/>
              <a:t>5. Three Levels of AA Supports: Universal Tools, Designated Supports, and Accommodations </a:t>
            </a:r>
            <a:endParaRPr sz="4700" b="1" dirty="0"/>
          </a:p>
        </p:txBody>
      </p:sp>
      <p:sp>
        <p:nvSpPr>
          <p:cNvPr id="120" name="Google Shape;120;p19"/>
          <p:cNvSpPr txBox="1">
            <a:spLocks noGrp="1"/>
          </p:cNvSpPr>
          <p:nvPr>
            <p:ph type="body" idx="1"/>
          </p:nvPr>
        </p:nvSpPr>
        <p:spPr>
          <a:xfrm>
            <a:off x="838200" y="1267968"/>
            <a:ext cx="10515600" cy="50498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</a:pPr>
            <a:r>
              <a:rPr lang="en-US" sz="3300" dirty="0"/>
              <a:t>Specifically, the supports described in the UAAG are set up: </a:t>
            </a:r>
          </a:p>
          <a:p>
            <a:pPr lvl="0" indent="-349250">
              <a:lnSpc>
                <a:spcPct val="100000"/>
              </a:lnSpc>
              <a:spcBef>
                <a:spcPts val="0"/>
              </a:spcBef>
              <a:buSzPts val="1900"/>
              <a:buChar char="●"/>
            </a:pPr>
            <a:r>
              <a:rPr lang="en-US" sz="2900" dirty="0"/>
              <a:t>By Level:</a:t>
            </a:r>
          </a:p>
          <a:p>
            <a:pPr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700" dirty="0"/>
          </a:p>
          <a:p>
            <a:pPr lvl="1" indent="-349250">
              <a:lnSpc>
                <a:spcPct val="100000"/>
              </a:lnSpc>
              <a:spcBef>
                <a:spcPts val="0"/>
              </a:spcBef>
              <a:buSzPts val="1900"/>
            </a:pPr>
            <a:r>
              <a:rPr lang="en-US" sz="2900" dirty="0"/>
              <a:t>Universal Tools</a:t>
            </a:r>
            <a:endParaRPr lang="en-US" sz="700" dirty="0"/>
          </a:p>
          <a:p>
            <a:pPr lvl="1" indent="-349250">
              <a:lnSpc>
                <a:spcPct val="100000"/>
              </a:lnSpc>
              <a:spcBef>
                <a:spcPts val="0"/>
              </a:spcBef>
              <a:buSzPts val="1900"/>
            </a:pPr>
            <a:r>
              <a:rPr lang="en-US" sz="2900" dirty="0"/>
              <a:t>Designated Supports</a:t>
            </a:r>
            <a:endParaRPr lang="en-US" sz="700" dirty="0"/>
          </a:p>
          <a:p>
            <a:pPr lvl="1" indent="-349250">
              <a:lnSpc>
                <a:spcPct val="100000"/>
              </a:lnSpc>
              <a:spcBef>
                <a:spcPts val="0"/>
              </a:spcBef>
              <a:buSzPts val="1900"/>
            </a:pPr>
            <a:r>
              <a:rPr lang="en-US" sz="2900" dirty="0"/>
              <a:t>Accommodations </a:t>
            </a:r>
            <a:endParaRPr lang="en-US" dirty="0"/>
          </a:p>
          <a:p>
            <a:pPr>
              <a:buSzPct val="100000"/>
              <a:buFont typeface="Arial" panose="020B0604020202020204" pitchFamily="34" charset="0"/>
              <a:buChar char="•"/>
            </a:pPr>
            <a:r>
              <a:rPr lang="en-US" dirty="0"/>
              <a:t>By Type: Embedded vs. Non-embedded</a:t>
            </a:r>
          </a:p>
          <a:p>
            <a:pPr lvl="1"/>
            <a:r>
              <a:rPr lang="en-US" dirty="0"/>
              <a:t>Embedded – Features/tools are provided as part of the electronic testing platform</a:t>
            </a:r>
          </a:p>
          <a:p>
            <a:pPr lvl="1"/>
            <a:r>
              <a:rPr lang="en-US" dirty="0"/>
              <a:t>Non-embedded – Features/tools are provided outside of the electronic testing platform</a:t>
            </a: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33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1369</TotalTime>
  <Words>2099</Words>
  <Application>Microsoft Macintosh PowerPoint</Application>
  <PresentationFormat>Widescreen</PresentationFormat>
  <Paragraphs>173</Paragraphs>
  <Slides>23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Courier New</vt:lpstr>
      <vt:lpstr>Wingdings</vt:lpstr>
      <vt:lpstr>Office Theme</vt:lpstr>
      <vt:lpstr>       Overview of Accessibility Supports for State Tests </vt:lpstr>
      <vt:lpstr>Overview of Accessibility Supports for State Tests</vt:lpstr>
      <vt:lpstr>Applicable State Tests</vt:lpstr>
      <vt:lpstr>Purposes of Accessibility Supports for State Testing</vt:lpstr>
      <vt:lpstr>2. Legal Foundation for State Tests</vt:lpstr>
      <vt:lpstr>2. Legal Foundation for State Test Accommodations</vt:lpstr>
      <vt:lpstr> 3. Smarter Balanced Assessment Consortium: Usability, Accessibility, and Accommodations Guidelines (UAAG) </vt:lpstr>
      <vt:lpstr> 5. Three Levels of AA Supports: Universal Tools, Designated Supports, and Accommodations </vt:lpstr>
      <vt:lpstr>5. Three Levels of AA Supports: Universal Tools, Designated Supports, and Accommodations </vt:lpstr>
      <vt:lpstr>PowerPoint Presentation</vt:lpstr>
      <vt:lpstr>5. Three Levels of AA Supports: Universal Tools, Designated Supports, and Accommodations </vt:lpstr>
      <vt:lpstr> 5. Three Levels of AA Supports: Universal Tools, Designated Supports, and Accommodations  </vt:lpstr>
      <vt:lpstr>   5. Three Levels of AA Supports: Universal Tools, Designated Supports, and Accommodations   </vt:lpstr>
      <vt:lpstr>Guidance for School IEP-504 Teams: Hawai’i State Test Accommodation Guides</vt:lpstr>
      <vt:lpstr>6. Hawai’i State Test Accommodation Guides </vt:lpstr>
      <vt:lpstr> State Test Accommodation Guides </vt:lpstr>
      <vt:lpstr> State Test Accommodation Guides and Request Process </vt:lpstr>
      <vt:lpstr>Important Things to Note about State Test Accommodation Requests for SY 2020-21</vt:lpstr>
      <vt:lpstr>State Test Accommodation Request Deadlines</vt:lpstr>
      <vt:lpstr>6. Accessibility and Accommodations (AA) Resources on alohahsap.org - Examples</vt:lpstr>
      <vt:lpstr>State Test Accommodation Webinars and Office Hours</vt:lpstr>
      <vt:lpstr>PowerPoint Presentation</vt:lpstr>
      <vt:lpstr>Questions?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Overview of Accessibility Supports for State Tests </dc:title>
  <cp:lastModifiedBy>Microsoft Office User</cp:lastModifiedBy>
  <cp:revision>89</cp:revision>
  <cp:lastPrinted>2020-08-18T02:12:30Z</cp:lastPrinted>
  <dcterms:modified xsi:type="dcterms:W3CDTF">2020-08-29T02:02:20Z</dcterms:modified>
</cp:coreProperties>
</file>