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0"/>
    <p:restoredTop sz="86433"/>
  </p:normalViewPr>
  <p:slideViewPr>
    <p:cSldViewPr snapToGrid="0" snapToObjects="1">
      <p:cViewPr varScale="1">
        <p:scale>
          <a:sx n="95" d="100"/>
          <a:sy n="95" d="100"/>
        </p:scale>
        <p:origin x="1332" y="78"/>
      </p:cViewPr>
      <p:guideLst/>
    </p:cSldViewPr>
  </p:slideViewPr>
  <p:outlineViewPr>
    <p:cViewPr>
      <p:scale>
        <a:sx n="33" d="100"/>
        <a:sy n="33" d="100"/>
      </p:scale>
      <p:origin x="0" y="-47784"/>
    </p:cViewPr>
  </p:outlineViewPr>
  <p:notesTextViewPr>
    <p:cViewPr>
      <p:scale>
        <a:sx n="1" d="1"/>
        <a:sy n="1" d="1"/>
      </p:scale>
      <p:origin x="0" y="0"/>
    </p:cViewPr>
  </p:notesTextViewPr>
  <p:notesViewPr>
    <p:cSldViewPr snapToGrid="0" snapToObjects="1">
      <p:cViewPr varScale="1">
        <p:scale>
          <a:sx n="86" d="100"/>
          <a:sy n="86" d="100"/>
        </p:scale>
        <p:origin x="39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 name="Google Shape;7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1" name="Google Shape;14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9" name="Google Shape;20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rgbClr val="FF0000"/>
              </a:solidFill>
            </a:endParaRPr>
          </a:p>
        </p:txBody>
      </p:sp>
      <p:sp>
        <p:nvSpPr>
          <p:cNvPr id="221" name="Google Shape;22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0" name="Google Shape;50;p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urveymonkey.com/r/HIDOE_ACC"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Elaine.Lee@k12.hi.u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mailto:Susan.Forbes@k12.hi.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urveymonkey.com/r/HIDOE_AC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ctrTitle"/>
          </p:nvPr>
        </p:nvSpPr>
        <p:spPr>
          <a:xfrm>
            <a:off x="1524000" y="707575"/>
            <a:ext cx="9144000" cy="2482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5400"/>
              <a:buFont typeface="Calibri"/>
              <a:buNone/>
            </a:pPr>
            <a:r>
              <a:rPr lang="en-US" sz="4600" b="1" dirty="0"/>
              <a:t>State Test Accommodation Request Process </a:t>
            </a:r>
            <a:endParaRPr sz="4600" dirty="0"/>
          </a:p>
        </p:txBody>
      </p:sp>
      <p:sp>
        <p:nvSpPr>
          <p:cNvPr id="78" name="Google Shape;78;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2400"/>
              <a:buNone/>
            </a:pPr>
            <a:r>
              <a:rPr lang="en-US" dirty="0"/>
              <a:t>Elaine Lee, Ph.D. &amp; Susan Forbes</a:t>
            </a:r>
            <a:endParaRPr dirty="0"/>
          </a:p>
          <a:p>
            <a:pPr marL="0" lvl="0" indent="0" algn="ctr" rtl="0">
              <a:lnSpc>
                <a:spcPct val="80000"/>
              </a:lnSpc>
              <a:spcBef>
                <a:spcPts val="1000"/>
              </a:spcBef>
              <a:spcAft>
                <a:spcPts val="0"/>
              </a:spcAft>
              <a:buClr>
                <a:schemeClr val="dk1"/>
              </a:buClr>
              <a:buSzPts val="2400"/>
              <a:buNone/>
            </a:pPr>
            <a:r>
              <a:rPr lang="en-US" dirty="0"/>
              <a:t>Assessment Section</a:t>
            </a:r>
            <a:endParaRPr dirty="0"/>
          </a:p>
          <a:p>
            <a:pPr marL="0" lvl="0" indent="0" algn="ctr" rtl="0">
              <a:lnSpc>
                <a:spcPct val="80000"/>
              </a:lnSpc>
              <a:spcBef>
                <a:spcPts val="1000"/>
              </a:spcBef>
              <a:spcAft>
                <a:spcPts val="0"/>
              </a:spcAft>
              <a:buClr>
                <a:schemeClr val="dk1"/>
              </a:buClr>
              <a:buSzPts val="2400"/>
              <a:buNone/>
            </a:pPr>
            <a:r>
              <a:rPr lang="en-US" dirty="0"/>
              <a:t>Office of Strategy, Innovation and Performance</a:t>
            </a:r>
            <a:endParaRPr dirty="0"/>
          </a:p>
          <a:p>
            <a:pPr marL="0" lvl="0" indent="0" algn="ctr" rtl="0">
              <a:lnSpc>
                <a:spcPct val="80000"/>
              </a:lnSpc>
              <a:spcBef>
                <a:spcPts val="1000"/>
              </a:spcBef>
              <a:spcAft>
                <a:spcPts val="0"/>
              </a:spcAft>
              <a:buClr>
                <a:schemeClr val="dk1"/>
              </a:buClr>
              <a:buSzPts val="2400"/>
              <a:buNone/>
            </a:pPr>
            <a:r>
              <a:rPr lang="en-US" dirty="0"/>
              <a:t>August 24, 2020</a:t>
            </a:r>
            <a:endParaRPr dirty="0"/>
          </a:p>
          <a:p>
            <a:pPr marL="0" lvl="0" indent="0" algn="ctr" rtl="0">
              <a:lnSpc>
                <a:spcPct val="80000"/>
              </a:lnSpc>
              <a:spcBef>
                <a:spcPts val="1000"/>
              </a:spcBef>
              <a:spcAft>
                <a:spcPts val="0"/>
              </a:spcAft>
              <a:buClr>
                <a:schemeClr val="dk1"/>
              </a:buClr>
              <a:buSzPts val="2400"/>
              <a:buNone/>
            </a:pPr>
            <a:endParaRPr dirty="0"/>
          </a:p>
        </p:txBody>
      </p:sp>
      <p:sp>
        <p:nvSpPr>
          <p:cNvPr id="79" name="Google Shape;79;p12"/>
          <p:cNvSpPr txBox="1"/>
          <p:nvPr/>
        </p:nvSpPr>
        <p:spPr>
          <a:xfrm rot="-869906">
            <a:off x="1367901" y="421576"/>
            <a:ext cx="4636244" cy="106387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sng" strike="noStrike" cap="none">
                <a:solidFill>
                  <a:srgbClr val="4D3AFD"/>
                </a:solidFill>
                <a:latin typeface="Calibri"/>
                <a:ea typeface="Calibri"/>
                <a:cs typeface="Calibri"/>
                <a:sym typeface="Calibri"/>
              </a:rPr>
              <a:t>NEW</a:t>
            </a:r>
            <a:endParaRPr sz="4400" b="1" i="0" u="sng" strike="noStrike" cap="none">
              <a:solidFill>
                <a:srgbClr val="4D3AFD"/>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838200" y="267125"/>
            <a:ext cx="10515600" cy="640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endParaRPr dirty="0"/>
          </a:p>
          <a:p>
            <a:pPr marL="0" lvl="0" indent="0" algn="l" rtl="0">
              <a:lnSpc>
                <a:spcPct val="90000"/>
              </a:lnSpc>
              <a:spcBef>
                <a:spcPts val="0"/>
              </a:spcBef>
              <a:spcAft>
                <a:spcPts val="0"/>
              </a:spcAft>
              <a:buClr>
                <a:schemeClr val="dk1"/>
              </a:buClr>
              <a:buSzPts val="2800"/>
              <a:buFont typeface="Arial"/>
              <a:buNone/>
            </a:pPr>
            <a:r>
              <a:rPr lang="en-US" b="1" dirty="0"/>
              <a:t>4. NEW State Test Accommodation Guides</a:t>
            </a:r>
            <a:endParaRPr sz="60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32" name="Google Shape;132;p21"/>
          <p:cNvSpPr txBox="1">
            <a:spLocks noGrp="1"/>
          </p:cNvSpPr>
          <p:nvPr>
            <p:ph type="body" idx="1"/>
          </p:nvPr>
        </p:nvSpPr>
        <p:spPr>
          <a:xfrm>
            <a:off x="838199" y="787400"/>
            <a:ext cx="10956236" cy="5740399"/>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1000"/>
              </a:spcBef>
              <a:spcAft>
                <a:spcPts val="0"/>
              </a:spcAft>
              <a:buClr>
                <a:schemeClr val="dk1"/>
              </a:buClr>
              <a:buSzPts val="3190"/>
              <a:buChar char="•"/>
            </a:pPr>
            <a:r>
              <a:rPr lang="en-US" sz="3000" dirty="0"/>
              <a:t>Clarify information currently found in the UAAG (Usability, Accessibility, and Accommodations Guidelines)</a:t>
            </a:r>
            <a:endParaRPr sz="3000" dirty="0"/>
          </a:p>
          <a:p>
            <a:pPr marL="228600" lvl="0" indent="-228600" algn="l" rtl="0">
              <a:lnSpc>
                <a:spcPct val="70000"/>
              </a:lnSpc>
              <a:spcBef>
                <a:spcPts val="1000"/>
              </a:spcBef>
              <a:spcAft>
                <a:spcPts val="0"/>
              </a:spcAft>
              <a:buClr>
                <a:schemeClr val="dk1"/>
              </a:buClr>
              <a:buSzPts val="3190"/>
              <a:buChar char="•"/>
            </a:pPr>
            <a:r>
              <a:rPr lang="en-US" sz="3000" dirty="0"/>
              <a:t>Provide critical considerations for assigning these accommodations:</a:t>
            </a:r>
            <a:endParaRPr sz="3000" dirty="0"/>
          </a:p>
          <a:p>
            <a:pPr marL="685800" lvl="1" indent="-316865" algn="l" rtl="0">
              <a:lnSpc>
                <a:spcPct val="70000"/>
              </a:lnSpc>
              <a:spcBef>
                <a:spcPts val="1000"/>
              </a:spcBef>
              <a:spcAft>
                <a:spcPts val="0"/>
              </a:spcAft>
              <a:buSzPts val="3190"/>
              <a:buChar char="•"/>
            </a:pPr>
            <a:r>
              <a:rPr lang="en-US" sz="3000" dirty="0"/>
              <a:t>Calculator</a:t>
            </a:r>
            <a:endParaRPr sz="3000" dirty="0"/>
          </a:p>
          <a:p>
            <a:pPr marL="685800" lvl="1" indent="-316865" algn="l" rtl="0">
              <a:lnSpc>
                <a:spcPct val="70000"/>
              </a:lnSpc>
              <a:spcBef>
                <a:spcPts val="1000"/>
              </a:spcBef>
              <a:spcAft>
                <a:spcPts val="0"/>
              </a:spcAft>
              <a:buSzPts val="3190"/>
              <a:buChar char="•"/>
            </a:pPr>
            <a:r>
              <a:rPr lang="en-US" sz="3000" dirty="0"/>
              <a:t>Multiplication Table</a:t>
            </a:r>
            <a:endParaRPr sz="3000" dirty="0"/>
          </a:p>
          <a:p>
            <a:pPr marL="685800" lvl="1" indent="-316865" algn="l" rtl="0">
              <a:lnSpc>
                <a:spcPct val="70000"/>
              </a:lnSpc>
              <a:spcBef>
                <a:spcPts val="1000"/>
              </a:spcBef>
              <a:spcAft>
                <a:spcPts val="0"/>
              </a:spcAft>
              <a:buSzPts val="3190"/>
              <a:buChar char="•"/>
            </a:pPr>
            <a:r>
              <a:rPr lang="en-US" sz="3000" dirty="0"/>
              <a:t>Print-on-Demand</a:t>
            </a:r>
            <a:endParaRPr sz="3000" dirty="0"/>
          </a:p>
          <a:p>
            <a:pPr marL="685800" lvl="1" indent="-316865" algn="l" rtl="0">
              <a:lnSpc>
                <a:spcPct val="70000"/>
              </a:lnSpc>
              <a:spcBef>
                <a:spcPts val="1000"/>
              </a:spcBef>
              <a:spcAft>
                <a:spcPts val="0"/>
              </a:spcAft>
              <a:buSzPts val="3190"/>
              <a:buChar char="•"/>
            </a:pPr>
            <a:r>
              <a:rPr lang="en-US" sz="3000" dirty="0"/>
              <a:t>Low-Risk Accommodations* </a:t>
            </a:r>
            <a:endParaRPr sz="3000" dirty="0"/>
          </a:p>
          <a:p>
            <a:pPr marL="685800" lvl="1" indent="-316865" algn="l" rtl="0">
              <a:lnSpc>
                <a:spcPct val="70000"/>
              </a:lnSpc>
              <a:spcBef>
                <a:spcPts val="1000"/>
              </a:spcBef>
              <a:spcAft>
                <a:spcPts val="0"/>
              </a:spcAft>
              <a:buSzPts val="3190"/>
              <a:buChar char="•"/>
            </a:pPr>
            <a:r>
              <a:rPr lang="en-US" sz="3000" dirty="0"/>
              <a:t>Scribe</a:t>
            </a:r>
            <a:endParaRPr sz="3000" dirty="0"/>
          </a:p>
          <a:p>
            <a:pPr marL="685800" lvl="1" indent="-316865" algn="l" rtl="0">
              <a:lnSpc>
                <a:spcPct val="70000"/>
              </a:lnSpc>
              <a:spcBef>
                <a:spcPts val="1000"/>
              </a:spcBef>
              <a:spcAft>
                <a:spcPts val="0"/>
              </a:spcAft>
              <a:buSzPts val="3190"/>
              <a:buChar char="•"/>
            </a:pPr>
            <a:r>
              <a:rPr lang="en-US" sz="3000" dirty="0"/>
              <a:t>Speech-to-Text</a:t>
            </a:r>
            <a:endParaRPr sz="3000" dirty="0"/>
          </a:p>
          <a:p>
            <a:pPr marL="685800" lvl="1" indent="-316865" algn="l" rtl="0">
              <a:lnSpc>
                <a:spcPct val="70000"/>
              </a:lnSpc>
              <a:spcBef>
                <a:spcPts val="1000"/>
              </a:spcBef>
              <a:spcAft>
                <a:spcPts val="0"/>
              </a:spcAft>
              <a:buSzPts val="3190"/>
              <a:buChar char="•"/>
            </a:pPr>
            <a:r>
              <a:rPr lang="en-US" sz="3000" dirty="0"/>
              <a:t>Text-to-Speech/Read Aloud</a:t>
            </a:r>
            <a:endParaRPr sz="3000" dirty="0"/>
          </a:p>
          <a:p>
            <a:pPr marL="685800" lvl="1" indent="-316865" algn="l" rtl="0">
              <a:lnSpc>
                <a:spcPct val="70000"/>
              </a:lnSpc>
              <a:spcBef>
                <a:spcPts val="1000"/>
              </a:spcBef>
              <a:spcAft>
                <a:spcPts val="0"/>
              </a:spcAft>
              <a:buSzPts val="3190"/>
              <a:buChar char="•"/>
            </a:pPr>
            <a:r>
              <a:rPr lang="en-US" sz="3000" dirty="0"/>
              <a:t>Word Prediction</a:t>
            </a:r>
            <a:endParaRPr sz="3000" dirty="0"/>
          </a:p>
          <a:p>
            <a:pPr marL="0" lvl="0" indent="0" algn="l" rtl="0">
              <a:lnSpc>
                <a:spcPct val="70000"/>
              </a:lnSpc>
              <a:spcBef>
                <a:spcPts val="1000"/>
              </a:spcBef>
              <a:spcAft>
                <a:spcPts val="0"/>
              </a:spcAft>
              <a:buSzPts val="1800"/>
              <a:buNone/>
            </a:pPr>
            <a:r>
              <a:rPr lang="en-US" sz="3190" dirty="0"/>
              <a:t>*</a:t>
            </a:r>
            <a:r>
              <a:rPr lang="en-US" sz="2000" dirty="0"/>
              <a:t>100s Number Table, Abacus, Alternate Response Options, American Sign Language, Braille, Braille Transcript, or Closed Captioning </a:t>
            </a:r>
            <a:endParaRPr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838200" y="267125"/>
            <a:ext cx="10515600" cy="640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endParaRPr dirty="0"/>
          </a:p>
          <a:p>
            <a:pPr marL="0" lvl="0" indent="0" algn="l" rtl="0">
              <a:lnSpc>
                <a:spcPct val="90000"/>
              </a:lnSpc>
              <a:spcBef>
                <a:spcPts val="0"/>
              </a:spcBef>
              <a:spcAft>
                <a:spcPts val="0"/>
              </a:spcAft>
              <a:buClr>
                <a:schemeClr val="dk1"/>
              </a:buClr>
              <a:buSzPts val="2800"/>
              <a:buFont typeface="Arial"/>
              <a:buNone/>
            </a:pPr>
            <a:r>
              <a:rPr lang="en-US" b="1" dirty="0"/>
              <a:t>4. NEW State Test Accommodation Guides</a:t>
            </a:r>
            <a:endParaRPr sz="60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38" name="Google Shape;138;p22"/>
          <p:cNvSpPr txBox="1">
            <a:spLocks noGrp="1"/>
          </p:cNvSpPr>
          <p:nvPr>
            <p:ph type="body" idx="1"/>
          </p:nvPr>
        </p:nvSpPr>
        <p:spPr>
          <a:xfrm>
            <a:off x="838200" y="1060703"/>
            <a:ext cx="10709400" cy="5116121"/>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1000"/>
              </a:spcBef>
              <a:spcAft>
                <a:spcPts val="0"/>
              </a:spcAft>
              <a:buClr>
                <a:schemeClr val="dk1"/>
              </a:buClr>
              <a:buSzPts val="3190"/>
              <a:buChar char="•"/>
            </a:pPr>
            <a:r>
              <a:rPr lang="en-US" sz="3190" dirty="0"/>
              <a:t>Provide clarity and support to Hawaii’s IEP/504 Teams</a:t>
            </a:r>
            <a:endParaRPr sz="3190" dirty="0"/>
          </a:p>
          <a:p>
            <a:pPr marL="228600" lvl="0" indent="-228600" algn="l" rtl="0">
              <a:lnSpc>
                <a:spcPct val="70000"/>
              </a:lnSpc>
              <a:spcBef>
                <a:spcPts val="1000"/>
              </a:spcBef>
              <a:spcAft>
                <a:spcPts val="0"/>
              </a:spcAft>
              <a:buClr>
                <a:schemeClr val="dk1"/>
              </a:buClr>
              <a:buSzPts val="3190"/>
              <a:buChar char="•"/>
            </a:pPr>
            <a:r>
              <a:rPr lang="en-US" sz="3190" dirty="0"/>
              <a:t>Organized into these sections:</a:t>
            </a:r>
            <a:endParaRPr sz="3190" dirty="0"/>
          </a:p>
          <a:p>
            <a:pPr marL="685800" lvl="1" indent="-292100" algn="l" rtl="0">
              <a:lnSpc>
                <a:spcPct val="90000"/>
              </a:lnSpc>
              <a:spcBef>
                <a:spcPts val="1000"/>
              </a:spcBef>
              <a:spcAft>
                <a:spcPts val="0"/>
              </a:spcAft>
              <a:buSzPts val="2800"/>
              <a:buChar char="•"/>
            </a:pPr>
            <a:r>
              <a:rPr lang="en-US" sz="2800" dirty="0"/>
              <a:t>Section 1- General Principles Regarding State Test Accommodations;</a:t>
            </a:r>
            <a:endParaRPr sz="2800" dirty="0"/>
          </a:p>
          <a:p>
            <a:pPr marL="685800" lvl="1" indent="-292100" algn="l" rtl="0">
              <a:lnSpc>
                <a:spcPct val="90000"/>
              </a:lnSpc>
              <a:spcBef>
                <a:spcPts val="1000"/>
              </a:spcBef>
              <a:spcAft>
                <a:spcPts val="0"/>
              </a:spcAft>
              <a:buSzPts val="2800"/>
              <a:buChar char="•"/>
            </a:pPr>
            <a:r>
              <a:rPr lang="en-US" sz="2800" dirty="0"/>
              <a:t>Section 2- Legal Foundation for State Test Accommodations;</a:t>
            </a:r>
            <a:endParaRPr sz="2800" dirty="0"/>
          </a:p>
          <a:p>
            <a:pPr marL="685800" lvl="1" indent="-292100" algn="l" rtl="0">
              <a:lnSpc>
                <a:spcPct val="90000"/>
              </a:lnSpc>
              <a:spcBef>
                <a:spcPts val="1000"/>
              </a:spcBef>
              <a:spcAft>
                <a:spcPts val="0"/>
              </a:spcAft>
              <a:buSzPts val="2800"/>
              <a:buChar char="•"/>
            </a:pPr>
            <a:r>
              <a:rPr lang="en-US" sz="2800" dirty="0"/>
              <a:t>Section 3- Critical Considerations Before Assigning a Particular Accommodation; and </a:t>
            </a:r>
            <a:endParaRPr sz="2800" dirty="0"/>
          </a:p>
          <a:p>
            <a:pPr marL="685800" lvl="1" indent="-292100" algn="l" rtl="0">
              <a:lnSpc>
                <a:spcPct val="90000"/>
              </a:lnSpc>
              <a:spcBef>
                <a:spcPts val="1000"/>
              </a:spcBef>
              <a:spcAft>
                <a:spcPts val="0"/>
              </a:spcAft>
              <a:buSzPts val="2800"/>
              <a:buChar char="•"/>
            </a:pPr>
            <a:r>
              <a:rPr lang="en-US" sz="2800" dirty="0"/>
              <a:t>Section 4- Guidance for IEP/504 Teams for Verifying Student Need for a Particular Accommodation.</a:t>
            </a:r>
            <a:endParaRPr sz="2800" dirty="0"/>
          </a:p>
          <a:p>
            <a:pPr marL="0" lvl="0" indent="0" algn="l" rtl="0">
              <a:lnSpc>
                <a:spcPct val="90000"/>
              </a:lnSpc>
              <a:spcBef>
                <a:spcPts val="1000"/>
              </a:spcBef>
              <a:spcAft>
                <a:spcPts val="0"/>
              </a:spcAft>
              <a:buSzPts val="1800"/>
              <a:buNone/>
            </a:pPr>
            <a:endParaRPr sz="2800" b="1" dirty="0"/>
          </a:p>
          <a:p>
            <a:pPr marL="685800" lvl="0" indent="0" algn="l" rtl="0">
              <a:lnSpc>
                <a:spcPct val="70000"/>
              </a:lnSpc>
              <a:spcBef>
                <a:spcPts val="1000"/>
              </a:spcBef>
              <a:spcAft>
                <a:spcPts val="0"/>
              </a:spcAft>
              <a:buSzPts val="1800"/>
              <a:buNone/>
            </a:pPr>
            <a:r>
              <a:rPr lang="en-US" dirty="0"/>
              <a:t> </a:t>
            </a:r>
            <a:endParaRPr dirty="0"/>
          </a:p>
          <a:p>
            <a:pPr marL="0" lvl="0" indent="0" algn="l" rtl="0">
              <a:lnSpc>
                <a:spcPct val="70000"/>
              </a:lnSpc>
              <a:spcBef>
                <a:spcPts val="1000"/>
              </a:spcBef>
              <a:spcAft>
                <a:spcPts val="0"/>
              </a:spcAft>
              <a:buSzPts val="1800"/>
              <a:buNone/>
            </a:pPr>
            <a:endParaRPr sz="259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838200" y="365125"/>
            <a:ext cx="10515600" cy="774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sz="3600" b="1" dirty="0"/>
              <a:t>Critical Considerations in State Test Accommodation Decisions</a:t>
            </a:r>
            <a:endParaRPr sz="5200" b="1" dirty="0"/>
          </a:p>
        </p:txBody>
      </p:sp>
      <p:sp>
        <p:nvSpPr>
          <p:cNvPr id="144" name="Google Shape;144;p23"/>
          <p:cNvSpPr txBox="1">
            <a:spLocks noGrp="1"/>
          </p:cNvSpPr>
          <p:nvPr>
            <p:ph type="body" idx="1"/>
          </p:nvPr>
        </p:nvSpPr>
        <p:spPr>
          <a:xfrm>
            <a:off x="838200" y="1232452"/>
            <a:ext cx="10994100" cy="5247861"/>
          </a:xfrm>
          <a:prstGeom prst="rect">
            <a:avLst/>
          </a:prstGeom>
          <a:noFill/>
          <a:ln>
            <a:noFill/>
          </a:ln>
        </p:spPr>
        <p:txBody>
          <a:bodyPr spcFirstLastPara="1" wrap="square" lIns="91425" tIns="45700" rIns="91425" bIns="45700" anchor="t" anchorCtr="0">
            <a:noAutofit/>
          </a:bodyPr>
          <a:lstStyle/>
          <a:p>
            <a:pPr marL="6350" lvl="0" indent="0" algn="l" rtl="0">
              <a:lnSpc>
                <a:spcPct val="90000"/>
              </a:lnSpc>
              <a:spcBef>
                <a:spcPts val="1000"/>
              </a:spcBef>
              <a:spcAft>
                <a:spcPts val="0"/>
              </a:spcAft>
              <a:buSzPts val="3500"/>
              <a:buNone/>
            </a:pPr>
            <a:r>
              <a:rPr lang="en-US" sz="3400" dirty="0"/>
              <a:t>In test accommodation decisions, IEP/504 Teams are advised to consider the:</a:t>
            </a:r>
          </a:p>
          <a:p>
            <a:pPr marL="457200" lvl="0" indent="-450850" algn="l" rtl="0">
              <a:lnSpc>
                <a:spcPct val="90000"/>
              </a:lnSpc>
              <a:spcBef>
                <a:spcPts val="1000"/>
              </a:spcBef>
              <a:spcAft>
                <a:spcPts val="0"/>
              </a:spcAft>
              <a:buSzPts val="3500"/>
              <a:buChar char="•"/>
            </a:pPr>
            <a:r>
              <a:rPr lang="en-US" sz="3400" dirty="0"/>
              <a:t>Component of the State Test where a particular accommodation is applied;</a:t>
            </a:r>
            <a:endParaRPr sz="3400" dirty="0"/>
          </a:p>
          <a:p>
            <a:pPr marL="457200" lvl="0" indent="-450850" algn="l" rtl="0">
              <a:lnSpc>
                <a:spcPct val="90000"/>
              </a:lnSpc>
              <a:spcBef>
                <a:spcPts val="0"/>
              </a:spcBef>
              <a:spcAft>
                <a:spcPts val="0"/>
              </a:spcAft>
              <a:buSzPts val="3500"/>
              <a:buChar char="•"/>
            </a:pPr>
            <a:r>
              <a:rPr lang="en-US" sz="3400" dirty="0"/>
              <a:t>Construct measured by that component of the test;</a:t>
            </a:r>
            <a:endParaRPr sz="3400" dirty="0"/>
          </a:p>
          <a:p>
            <a:pPr marL="457200" lvl="0" indent="-450850" algn="l" rtl="0">
              <a:lnSpc>
                <a:spcPct val="90000"/>
              </a:lnSpc>
              <a:spcBef>
                <a:spcPts val="0"/>
              </a:spcBef>
              <a:spcAft>
                <a:spcPts val="0"/>
              </a:spcAft>
              <a:buSzPts val="3500"/>
              <a:buChar char="•"/>
            </a:pPr>
            <a:r>
              <a:rPr lang="en-US" sz="3400" dirty="0"/>
              <a:t>Student disability that may impact demonstration of knowledge for that construct given the assessment design; </a:t>
            </a:r>
            <a:endParaRPr sz="3400" dirty="0"/>
          </a:p>
          <a:p>
            <a:pPr marL="457200" lvl="0" indent="-450850" algn="l" rtl="0">
              <a:lnSpc>
                <a:spcPct val="90000"/>
              </a:lnSpc>
              <a:spcBef>
                <a:spcPts val="0"/>
              </a:spcBef>
              <a:spcAft>
                <a:spcPts val="0"/>
              </a:spcAft>
              <a:buSzPts val="3500"/>
              <a:buChar char="•"/>
            </a:pPr>
            <a:r>
              <a:rPr lang="en-US" sz="3400" dirty="0"/>
              <a:t>Level of student need required to receive the state test accommodation; and</a:t>
            </a:r>
            <a:endParaRPr sz="3400" dirty="0"/>
          </a:p>
          <a:p>
            <a:pPr marL="457200" lvl="0" indent="-450850" algn="l" rtl="0">
              <a:lnSpc>
                <a:spcPct val="90000"/>
              </a:lnSpc>
              <a:spcBef>
                <a:spcPts val="0"/>
              </a:spcBef>
              <a:spcAft>
                <a:spcPts val="0"/>
              </a:spcAft>
              <a:buSzPts val="3500"/>
              <a:buChar char="•"/>
            </a:pPr>
            <a:r>
              <a:rPr lang="en-US" sz="3400" dirty="0"/>
              <a:t>IEP/504 record documentation requirements. </a:t>
            </a:r>
            <a:endParaRPr sz="3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838200" y="192075"/>
            <a:ext cx="10515600" cy="86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sz="3600" b="1" dirty="0"/>
              <a:t>Test Construct and Impact(s) on Test Results</a:t>
            </a:r>
            <a:endParaRPr dirty="0"/>
          </a:p>
        </p:txBody>
      </p:sp>
      <p:sp>
        <p:nvSpPr>
          <p:cNvPr id="150" name="Google Shape;150;p24"/>
          <p:cNvSpPr txBox="1">
            <a:spLocks noGrp="1"/>
          </p:cNvSpPr>
          <p:nvPr>
            <p:ph type="body" idx="1"/>
          </p:nvPr>
        </p:nvSpPr>
        <p:spPr>
          <a:xfrm>
            <a:off x="838200" y="950976"/>
            <a:ext cx="10515600" cy="522592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chemeClr val="dk1"/>
              </a:buClr>
              <a:buSzPts val="3500"/>
              <a:buChar char="•"/>
            </a:pPr>
            <a:r>
              <a:rPr lang="en-US" sz="3500" dirty="0"/>
              <a:t>A test construct is what a test measures. </a:t>
            </a:r>
            <a:endParaRPr sz="3500" dirty="0"/>
          </a:p>
          <a:p>
            <a:pPr marL="228600" lvl="0" indent="0" algn="l" rtl="0">
              <a:lnSpc>
                <a:spcPct val="90000"/>
              </a:lnSpc>
              <a:spcBef>
                <a:spcPts val="1000"/>
              </a:spcBef>
              <a:spcAft>
                <a:spcPts val="0"/>
              </a:spcAft>
              <a:buSzPts val="1800"/>
              <a:buNone/>
            </a:pPr>
            <a:endParaRPr sz="1600" dirty="0"/>
          </a:p>
          <a:p>
            <a:pPr marL="457200" lvl="0" indent="-450850" algn="l" rtl="0">
              <a:lnSpc>
                <a:spcPct val="90000"/>
              </a:lnSpc>
              <a:spcBef>
                <a:spcPts val="1000"/>
              </a:spcBef>
              <a:spcAft>
                <a:spcPts val="0"/>
              </a:spcAft>
              <a:buSzPts val="3500"/>
              <a:buChar char="➢"/>
            </a:pPr>
            <a:r>
              <a:rPr lang="en-US" sz="3500" dirty="0"/>
              <a:t>A clear understanding of the “what is being measured” (construct) and how results are used will help IEP/504 Teams to decide if the assigned test accommodation may:</a:t>
            </a:r>
            <a:endParaRPr dirty="0"/>
          </a:p>
          <a:p>
            <a:pPr marL="463550" lvl="1" indent="0" algn="l" rtl="0">
              <a:lnSpc>
                <a:spcPct val="90000"/>
              </a:lnSpc>
              <a:spcBef>
                <a:spcPts val="1000"/>
              </a:spcBef>
              <a:spcAft>
                <a:spcPts val="0"/>
              </a:spcAft>
              <a:buSzPts val="3500"/>
              <a:buNone/>
            </a:pPr>
            <a:r>
              <a:rPr lang="en-US" sz="3100" dirty="0"/>
              <a:t>1. impact the ”accuracy” of the test result, and </a:t>
            </a:r>
            <a:endParaRPr dirty="0"/>
          </a:p>
          <a:p>
            <a:pPr marL="463550" lvl="1" indent="0" algn="l" rtl="0">
              <a:lnSpc>
                <a:spcPct val="90000"/>
              </a:lnSpc>
              <a:spcBef>
                <a:spcPts val="1000"/>
              </a:spcBef>
              <a:spcAft>
                <a:spcPts val="0"/>
              </a:spcAft>
              <a:buSzPts val="3500"/>
              <a:buNone/>
            </a:pPr>
            <a:r>
              <a:rPr lang="en-US" sz="3100" dirty="0"/>
              <a:t>2. potentially invalidate any scores from the assessment, including any inferences that are made based on those scores.</a:t>
            </a:r>
            <a:endParaRPr dirty="0"/>
          </a:p>
          <a:p>
            <a:pPr marL="457200" lvl="0" indent="-228600" algn="l" rtl="0">
              <a:lnSpc>
                <a:spcPct val="90000"/>
              </a:lnSpc>
              <a:spcBef>
                <a:spcPts val="1000"/>
              </a:spcBef>
              <a:spcAft>
                <a:spcPts val="0"/>
              </a:spcAft>
              <a:buSzPts val="3500"/>
              <a:buNone/>
            </a:pPr>
            <a:endParaRPr sz="3500" dirty="0"/>
          </a:p>
          <a:p>
            <a:pPr marL="6350" lvl="0" indent="0" algn="l" rtl="0">
              <a:lnSpc>
                <a:spcPct val="90000"/>
              </a:lnSpc>
              <a:spcBef>
                <a:spcPts val="1000"/>
              </a:spcBef>
              <a:spcAft>
                <a:spcPts val="0"/>
              </a:spcAft>
              <a:buSzPts val="3500"/>
              <a:buNone/>
            </a:pPr>
            <a:r>
              <a:rPr lang="en-US" sz="3500" dirty="0"/>
              <a:t> </a:t>
            </a:r>
            <a:endParaRPr sz="3500"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504950" y="279401"/>
            <a:ext cx="11340900" cy="67157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2800"/>
              <a:buFont typeface="Arial"/>
              <a:buNone/>
            </a:pPr>
            <a:endParaRPr sz="3600" b="1" dirty="0"/>
          </a:p>
          <a:p>
            <a:pPr marL="0" lvl="0" indent="0" algn="l" rtl="0">
              <a:lnSpc>
                <a:spcPct val="90000"/>
              </a:lnSpc>
              <a:spcBef>
                <a:spcPts val="1000"/>
              </a:spcBef>
              <a:spcAft>
                <a:spcPts val="0"/>
              </a:spcAft>
              <a:buClr>
                <a:schemeClr val="dk1"/>
              </a:buClr>
              <a:buSzPts val="2800"/>
              <a:buFont typeface="Arial"/>
              <a:buNone/>
            </a:pPr>
            <a:r>
              <a:rPr lang="en-US" sz="3600" b="1" dirty="0"/>
              <a:t>IEP/504 Documentation for </a:t>
            </a:r>
            <a:r>
              <a:rPr lang="en-US" sz="3490" b="1" dirty="0"/>
              <a:t>State Test Accommodations </a:t>
            </a:r>
            <a:endParaRPr sz="36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56" name="Google Shape;156;p25"/>
          <p:cNvSpPr txBox="1">
            <a:spLocks noGrp="1"/>
          </p:cNvSpPr>
          <p:nvPr>
            <p:ph type="body" idx="1"/>
          </p:nvPr>
        </p:nvSpPr>
        <p:spPr>
          <a:xfrm>
            <a:off x="609600" y="865632"/>
            <a:ext cx="11236250" cy="560832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490"/>
              <a:buNone/>
            </a:pPr>
            <a:r>
              <a:rPr lang="en-US" sz="3000" dirty="0"/>
              <a:t>To support their state test accommodation decisions, IEP/504 Teams should use the IEP/504 Plan to document a student’s:</a:t>
            </a:r>
            <a:endParaRPr dirty="0"/>
          </a:p>
          <a:p>
            <a:pPr marL="228600" lvl="0" indent="-228600" algn="l" rtl="0">
              <a:lnSpc>
                <a:spcPct val="90000"/>
              </a:lnSpc>
              <a:spcBef>
                <a:spcPts val="1000"/>
              </a:spcBef>
              <a:spcAft>
                <a:spcPts val="0"/>
              </a:spcAft>
              <a:buClr>
                <a:schemeClr val="dk1"/>
              </a:buClr>
              <a:buSzPts val="3490"/>
              <a:buChar char="•"/>
            </a:pPr>
            <a:r>
              <a:rPr lang="en-US" sz="3000" dirty="0"/>
              <a:t>Specific disability related to the accommodation being requested;</a:t>
            </a:r>
            <a:endParaRPr sz="3000" dirty="0"/>
          </a:p>
          <a:p>
            <a:pPr marL="228600" lvl="0" indent="-228600" algn="l" rtl="0">
              <a:lnSpc>
                <a:spcPct val="90000"/>
              </a:lnSpc>
              <a:spcBef>
                <a:spcPts val="1000"/>
              </a:spcBef>
              <a:spcAft>
                <a:spcPts val="0"/>
              </a:spcAft>
              <a:buClr>
                <a:schemeClr val="dk1"/>
              </a:buClr>
              <a:buSzPts val="3490"/>
              <a:buChar char="•"/>
            </a:pPr>
            <a:r>
              <a:rPr lang="en-US" sz="3000" dirty="0"/>
              <a:t>Significance of need related to the accommodation; </a:t>
            </a:r>
            <a:endParaRPr sz="3000" dirty="0"/>
          </a:p>
          <a:p>
            <a:pPr marL="228600" lvl="0" indent="-228600" algn="l" rtl="0">
              <a:lnSpc>
                <a:spcPct val="90000"/>
              </a:lnSpc>
              <a:spcBef>
                <a:spcPts val="1000"/>
              </a:spcBef>
              <a:spcAft>
                <a:spcPts val="0"/>
              </a:spcAft>
              <a:buClr>
                <a:schemeClr val="dk1"/>
              </a:buClr>
              <a:buSzPts val="3490"/>
              <a:buChar char="•"/>
            </a:pPr>
            <a:r>
              <a:rPr lang="en-US" sz="3000" dirty="0"/>
              <a:t>Use of the accommodation during classroom assessments that measure the same construct (skills/knowledge in a content area);</a:t>
            </a:r>
          </a:p>
          <a:p>
            <a:pPr marL="228600" lvl="0" indent="-228600" algn="l" rtl="0">
              <a:lnSpc>
                <a:spcPct val="90000"/>
              </a:lnSpc>
              <a:spcBef>
                <a:spcPts val="1000"/>
              </a:spcBef>
              <a:spcAft>
                <a:spcPts val="0"/>
              </a:spcAft>
              <a:buSzPts val="3490"/>
              <a:buChar char="•"/>
            </a:pPr>
            <a:r>
              <a:rPr lang="en-US" sz="3000" dirty="0"/>
              <a:t>Familiarity and independence in the use of the accommodation.</a:t>
            </a:r>
          </a:p>
          <a:p>
            <a:pPr marL="0" lvl="0" indent="0" algn="l" rtl="0">
              <a:lnSpc>
                <a:spcPct val="90000"/>
              </a:lnSpc>
              <a:spcBef>
                <a:spcPts val="1000"/>
              </a:spcBef>
              <a:spcAft>
                <a:spcPts val="0"/>
              </a:spcAft>
              <a:buSzPts val="3490"/>
              <a:buNone/>
            </a:pPr>
            <a:r>
              <a:rPr lang="en-US" sz="3000" dirty="0"/>
              <a:t>In addition, there must be evidence that the provision of the accommodation positively impacts student ability to access the construct of measure and demonstrate understanding.</a:t>
            </a:r>
            <a:endParaRPr sz="3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719528" y="365124"/>
            <a:ext cx="6130977" cy="21344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4000" dirty="0"/>
              <a:t>Balancing IEP/504 Student Need for Testing with Their Learning Plans and Goals</a:t>
            </a:r>
            <a:endParaRPr sz="4000" dirty="0"/>
          </a:p>
        </p:txBody>
      </p:sp>
      <p:sp>
        <p:nvSpPr>
          <p:cNvPr id="162" name="Google Shape;162;p26"/>
          <p:cNvSpPr txBox="1">
            <a:spLocks noGrp="1"/>
          </p:cNvSpPr>
          <p:nvPr>
            <p:ph type="body" idx="1"/>
          </p:nvPr>
        </p:nvSpPr>
        <p:spPr>
          <a:xfrm>
            <a:off x="614597" y="2417825"/>
            <a:ext cx="11122701" cy="4297768"/>
          </a:xfrm>
          <a:prstGeom prst="rect">
            <a:avLst/>
          </a:prstGeom>
          <a:noFill/>
          <a:ln>
            <a:noFill/>
          </a:ln>
        </p:spPr>
        <p:txBody>
          <a:bodyPr spcFirstLastPara="1" wrap="square" lIns="91425" tIns="45700" rIns="91425" bIns="45700" anchor="t" anchorCtr="0">
            <a:noAutofit/>
          </a:bodyPr>
          <a:lstStyle/>
          <a:p>
            <a:pPr marL="19050" lvl="0" indent="0" algn="l" rtl="0">
              <a:lnSpc>
                <a:spcPct val="90000"/>
              </a:lnSpc>
              <a:spcBef>
                <a:spcPts val="1000"/>
              </a:spcBef>
              <a:spcAft>
                <a:spcPts val="0"/>
              </a:spcAft>
              <a:buClr>
                <a:srgbClr val="000000"/>
              </a:buClr>
              <a:buSzPts val="3300"/>
              <a:buNone/>
            </a:pPr>
            <a:r>
              <a:rPr lang="en-US" sz="2650" dirty="0">
                <a:solidFill>
                  <a:srgbClr val="000000"/>
                </a:solidFill>
              </a:rPr>
              <a:t>While the student’s needs for testing are important, the focus should be on both the student’s needs for testing </a:t>
            </a:r>
            <a:r>
              <a:rPr lang="en-US" sz="2650" u="sng" dirty="0">
                <a:solidFill>
                  <a:srgbClr val="000000"/>
                </a:solidFill>
              </a:rPr>
              <a:t>and</a:t>
            </a:r>
            <a:r>
              <a:rPr lang="en-US" sz="2650" dirty="0">
                <a:solidFill>
                  <a:srgbClr val="000000"/>
                </a:solidFill>
              </a:rPr>
              <a:t> their learning plans and goals; thus, understanding of important elements (such as those listed below) will help IEP/504 Teams to make informed test accommodation decisions:</a:t>
            </a:r>
          </a:p>
          <a:p>
            <a:pPr marL="19050" lvl="0" indent="0" algn="l" rtl="0">
              <a:lnSpc>
                <a:spcPct val="90000"/>
              </a:lnSpc>
              <a:spcBef>
                <a:spcPts val="400"/>
              </a:spcBef>
              <a:spcAft>
                <a:spcPts val="0"/>
              </a:spcAft>
              <a:buClr>
                <a:srgbClr val="000000"/>
              </a:buClr>
              <a:buSzPts val="3300"/>
              <a:buNone/>
            </a:pPr>
            <a:r>
              <a:rPr lang="en-US" sz="2650" dirty="0">
                <a:solidFill>
                  <a:srgbClr val="000000"/>
                </a:solidFill>
              </a:rPr>
              <a:t>1. Understanding the student’s needs for testing – examine evidence in the student’s IEP/504 plan that supports this need.</a:t>
            </a:r>
            <a:endParaRPr sz="2650" dirty="0"/>
          </a:p>
          <a:p>
            <a:pPr marL="19050" lvl="0" indent="0" algn="l" rtl="0">
              <a:lnSpc>
                <a:spcPct val="90000"/>
              </a:lnSpc>
              <a:spcBef>
                <a:spcPts val="400"/>
              </a:spcBef>
              <a:spcAft>
                <a:spcPts val="0"/>
              </a:spcAft>
              <a:buClr>
                <a:srgbClr val="000000"/>
              </a:buClr>
              <a:buSzPts val="3300"/>
              <a:buNone/>
            </a:pPr>
            <a:r>
              <a:rPr lang="en-US" sz="2650" dirty="0">
                <a:solidFill>
                  <a:srgbClr val="000000"/>
                </a:solidFill>
              </a:rPr>
              <a:t>2. Understanding what the test is measuring – ensure the accurate measurement of student skill/knowledge and avoid invalid test results.</a:t>
            </a:r>
            <a:endParaRPr sz="2650" dirty="0"/>
          </a:p>
          <a:p>
            <a:pPr marL="19050" lvl="0" indent="0" algn="l" rtl="0">
              <a:lnSpc>
                <a:spcPct val="90000"/>
              </a:lnSpc>
              <a:spcBef>
                <a:spcPts val="400"/>
              </a:spcBef>
              <a:spcAft>
                <a:spcPts val="0"/>
              </a:spcAft>
              <a:buClr>
                <a:srgbClr val="000000"/>
              </a:buClr>
              <a:buSzPts val="3300"/>
              <a:buNone/>
            </a:pPr>
            <a:r>
              <a:rPr lang="en-US" sz="2650" dirty="0">
                <a:solidFill>
                  <a:srgbClr val="000000"/>
                </a:solidFill>
              </a:rPr>
              <a:t>3. Understanding how the use of a test accommodation may impact the test score – consider the consequences that inaccurate information on student proficiency and progress may have upon plans and goals for the student.</a:t>
            </a:r>
            <a:endParaRPr sz="2650" dirty="0">
              <a:solidFill>
                <a:srgbClr val="000000"/>
              </a:solidFill>
            </a:endParaRPr>
          </a:p>
        </p:txBody>
      </p:sp>
      <p:pic>
        <p:nvPicPr>
          <p:cNvPr id="163" name="Google Shape;163;p26"/>
          <p:cNvPicPr preferRelativeResize="0"/>
          <p:nvPr/>
        </p:nvPicPr>
        <p:blipFill rotWithShape="1">
          <a:blip r:embed="rId3">
            <a:alphaModFix/>
          </a:blip>
          <a:srcRect/>
          <a:stretch/>
        </p:blipFill>
        <p:spPr>
          <a:xfrm>
            <a:off x="7285220" y="485998"/>
            <a:ext cx="3882451" cy="2013625"/>
          </a:xfrm>
          <a:prstGeom prst="rect">
            <a:avLst/>
          </a:prstGeom>
          <a:noFill/>
          <a:ln w="28575" cap="flat" cmpd="sng">
            <a:solidFill>
              <a:schemeClr val="dk2"/>
            </a:solidFill>
            <a:prstDash val="solid"/>
            <a:round/>
            <a:headEnd type="none" w="sm" len="sm"/>
            <a:tailEnd type="none" w="sm" len="sm"/>
          </a:ln>
        </p:spPr>
      </p:pic>
      <p:sp>
        <p:nvSpPr>
          <p:cNvPr id="164" name="Google Shape;164;p26"/>
          <p:cNvSpPr txBox="1"/>
          <p:nvPr/>
        </p:nvSpPr>
        <p:spPr>
          <a:xfrm>
            <a:off x="10101093" y="485998"/>
            <a:ext cx="809469" cy="50335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Calibri"/>
                <a:ea typeface="Calibri"/>
                <a:cs typeface="Calibri"/>
                <a:sym typeface="Calibri"/>
              </a:rPr>
              <a:t>Student Need</a:t>
            </a:r>
            <a:endParaRPr sz="1400" b="1" i="0" u="none" strike="noStrike" cap="none" dirty="0">
              <a:solidFill>
                <a:srgbClr val="000000"/>
              </a:solidFill>
              <a:latin typeface="Calibri"/>
              <a:ea typeface="Calibri"/>
              <a:cs typeface="Calibri"/>
              <a:sym typeface="Calibri"/>
            </a:endParaRPr>
          </a:p>
        </p:txBody>
      </p:sp>
      <p:sp>
        <p:nvSpPr>
          <p:cNvPr id="165" name="Google Shape;165;p26"/>
          <p:cNvSpPr txBox="1"/>
          <p:nvPr/>
        </p:nvSpPr>
        <p:spPr>
          <a:xfrm>
            <a:off x="7366527" y="717097"/>
            <a:ext cx="1109271" cy="67437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Calibri"/>
                <a:ea typeface="Calibri"/>
                <a:cs typeface="Calibri"/>
                <a:sym typeface="Calibri"/>
              </a:rPr>
              <a:t>Impact on Construct </a:t>
            </a:r>
            <a:endParaRPr sz="1400" b="1" i="0" u="none" strike="noStrike" cap="none" dirty="0">
              <a:solidFill>
                <a:srgbClr val="000000"/>
              </a:solidFill>
              <a:latin typeface="Calibri"/>
              <a:ea typeface="Calibri"/>
              <a:cs typeface="Calibri"/>
              <a:sym typeface="Calibri"/>
            </a:endParaRPr>
          </a:p>
        </p:txBody>
      </p:sp>
      <p:sp>
        <p:nvSpPr>
          <p:cNvPr id="166" name="Google Shape;166;p26"/>
          <p:cNvSpPr txBox="1"/>
          <p:nvPr/>
        </p:nvSpPr>
        <p:spPr>
          <a:xfrm>
            <a:off x="8712245" y="1709878"/>
            <a:ext cx="1028400" cy="59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Calibri"/>
                <a:ea typeface="Calibri"/>
                <a:cs typeface="Calibri"/>
                <a:sym typeface="Calibri"/>
              </a:rPr>
              <a:t>Construct of Measure</a:t>
            </a:r>
            <a:endParaRPr sz="14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838200" y="267125"/>
            <a:ext cx="10515600" cy="640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b="1" dirty="0"/>
              <a:t>4. NEW State Test Accommodation Guides</a:t>
            </a:r>
            <a:endParaRPr sz="6000" b="1" dirty="0"/>
          </a:p>
        </p:txBody>
      </p:sp>
      <p:sp>
        <p:nvSpPr>
          <p:cNvPr id="172" name="Google Shape;172;p27"/>
          <p:cNvSpPr txBox="1">
            <a:spLocks noGrp="1"/>
          </p:cNvSpPr>
          <p:nvPr>
            <p:ph type="body" idx="1"/>
          </p:nvPr>
        </p:nvSpPr>
        <p:spPr>
          <a:xfrm>
            <a:off x="838200" y="694944"/>
            <a:ext cx="10963656" cy="5998464"/>
          </a:xfrm>
          <a:prstGeom prst="rect">
            <a:avLst/>
          </a:prstGeom>
          <a:noFill/>
          <a:ln>
            <a:noFill/>
          </a:ln>
        </p:spPr>
        <p:txBody>
          <a:bodyPr spcFirstLastPara="1" wrap="square" lIns="91425" tIns="45700" rIns="91425" bIns="45700" anchor="t" anchorCtr="0">
            <a:noAutofit/>
          </a:bodyPr>
          <a:lstStyle/>
          <a:p>
            <a:pPr marL="26035" lvl="0" indent="0" algn="l" rtl="0">
              <a:lnSpc>
                <a:spcPct val="70000"/>
              </a:lnSpc>
              <a:spcBef>
                <a:spcPts val="1000"/>
              </a:spcBef>
              <a:spcAft>
                <a:spcPts val="0"/>
              </a:spcAft>
              <a:buSzPts val="3190"/>
              <a:buNone/>
            </a:pPr>
            <a:r>
              <a:rPr lang="en-US" dirty="0"/>
              <a:t>The new test accommodation guides support IEP/504 Team decision-making by providing a tool with a set of guiding questions to focus and structure the Team’s discussions. Teams will use their expertise in special education and knowledge and experience of the student to decide the student’s need for a specific test accommodation. (</a:t>
            </a:r>
            <a:r>
              <a:rPr lang="en-US" sz="2400" i="1" dirty="0"/>
              <a:t>An example from the Hawai’i Test Accommodation Guide for Speech-to-Text is provided.</a:t>
            </a:r>
            <a:r>
              <a:rPr lang="en-US" dirty="0"/>
              <a:t>) </a:t>
            </a:r>
            <a:endParaRPr dirty="0"/>
          </a:p>
        </p:txBody>
      </p:sp>
      <p:sp>
        <p:nvSpPr>
          <p:cNvPr id="174" name="Google Shape;174;p27"/>
          <p:cNvSpPr txBox="1"/>
          <p:nvPr/>
        </p:nvSpPr>
        <p:spPr>
          <a:xfrm rot="-1341409">
            <a:off x="644461" y="3840437"/>
            <a:ext cx="1834451" cy="478113"/>
          </a:xfrm>
          <a:prstGeom prst="rect">
            <a:avLst/>
          </a:prstGeom>
          <a:solidFill>
            <a:srgbClr val="FFFF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rgbClr val="000000"/>
                </a:solidFill>
                <a:latin typeface="Calibri"/>
                <a:ea typeface="Calibri"/>
                <a:cs typeface="Calibri"/>
                <a:sym typeface="Calibri"/>
              </a:rPr>
              <a:t>Table - Front</a:t>
            </a:r>
            <a:endParaRPr sz="2200" b="1" i="0" u="none" strike="noStrike" cap="none" dirty="0">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03C005D6-89CB-814E-849F-F55ED7E45493}"/>
              </a:ext>
            </a:extLst>
          </p:cNvPr>
          <p:cNvPicPr>
            <a:picLocks noChangeAspect="1"/>
          </p:cNvPicPr>
          <p:nvPr/>
        </p:nvPicPr>
        <p:blipFill>
          <a:blip r:embed="rId3"/>
          <a:stretch>
            <a:fillRect/>
          </a:stretch>
        </p:blipFill>
        <p:spPr>
          <a:xfrm>
            <a:off x="2597427" y="2623930"/>
            <a:ext cx="7699512" cy="3975653"/>
          </a:xfrm>
          <a:prstGeom prst="rect">
            <a:avLst/>
          </a:prstGeom>
          <a:ln>
            <a:solidFill>
              <a:schemeClr val="tx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838200" y="268225"/>
            <a:ext cx="10515600" cy="70967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b="1" dirty="0"/>
              <a:t>4. NEW State Test Accommodation Guides</a:t>
            </a:r>
            <a:endParaRPr sz="6000" b="1" dirty="0"/>
          </a:p>
        </p:txBody>
      </p:sp>
      <p:sp>
        <p:nvSpPr>
          <p:cNvPr id="180" name="Google Shape;180;p28"/>
          <p:cNvSpPr txBox="1">
            <a:spLocks noGrp="1"/>
          </p:cNvSpPr>
          <p:nvPr>
            <p:ph type="body" idx="1"/>
          </p:nvPr>
        </p:nvSpPr>
        <p:spPr>
          <a:xfrm>
            <a:off x="838200" y="977900"/>
            <a:ext cx="10515600" cy="5663108"/>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1000"/>
              </a:spcBef>
              <a:spcAft>
                <a:spcPts val="0"/>
              </a:spcAft>
              <a:buSzPts val="3190"/>
              <a:buChar char="•"/>
            </a:pPr>
            <a:r>
              <a:rPr lang="en-US" sz="3000" dirty="0"/>
              <a:t>The backside of the Table is where the IEP Team decision is noted. When state test accommodations are needed, a copy of the decision is sent to the TC who processes the State Test Accommodation Request.</a:t>
            </a:r>
            <a:endParaRPr sz="3000" dirty="0"/>
          </a:p>
          <a:p>
            <a:pPr marL="0" lvl="0" indent="0" algn="l" rtl="0">
              <a:lnSpc>
                <a:spcPct val="70000"/>
              </a:lnSpc>
              <a:spcBef>
                <a:spcPts val="1000"/>
              </a:spcBef>
              <a:spcAft>
                <a:spcPts val="0"/>
              </a:spcAft>
              <a:buClr>
                <a:schemeClr val="dk1"/>
              </a:buClr>
              <a:buSzPts val="1100"/>
              <a:buFont typeface="Arial"/>
              <a:buNone/>
            </a:pPr>
            <a:endParaRPr sz="2590" dirty="0"/>
          </a:p>
        </p:txBody>
      </p:sp>
      <p:sp>
        <p:nvSpPr>
          <p:cNvPr id="182" name="Google Shape;182;p28"/>
          <p:cNvSpPr txBox="1"/>
          <p:nvPr/>
        </p:nvSpPr>
        <p:spPr>
          <a:xfrm rot="-1341409">
            <a:off x="749547" y="3835042"/>
            <a:ext cx="1650513" cy="478113"/>
          </a:xfrm>
          <a:prstGeom prst="rect">
            <a:avLst/>
          </a:prstGeom>
          <a:solidFill>
            <a:srgbClr val="FFFF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rgbClr val="000000"/>
                </a:solidFill>
                <a:latin typeface="Calibri"/>
                <a:ea typeface="Calibri"/>
                <a:cs typeface="Calibri"/>
                <a:sym typeface="Calibri"/>
              </a:rPr>
              <a:t>Table - Back</a:t>
            </a:r>
            <a:endParaRPr sz="2200" b="1" i="0" u="none" strike="noStrike" cap="none" dirty="0">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6A67DE8F-48B0-2046-AB73-74C129DC7D1A}"/>
              </a:ext>
            </a:extLst>
          </p:cNvPr>
          <p:cNvPicPr>
            <a:picLocks noChangeAspect="1"/>
          </p:cNvPicPr>
          <p:nvPr/>
        </p:nvPicPr>
        <p:blipFill>
          <a:blip r:embed="rId3"/>
          <a:stretch>
            <a:fillRect/>
          </a:stretch>
        </p:blipFill>
        <p:spPr>
          <a:xfrm>
            <a:off x="2546511" y="2451652"/>
            <a:ext cx="8293767" cy="3841197"/>
          </a:xfrm>
          <a:prstGeom prst="rect">
            <a:avLst/>
          </a:prstGeom>
          <a:ln>
            <a:solidFill>
              <a:schemeClr val="tx1"/>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a:spLocks noGrp="1"/>
          </p:cNvSpPr>
          <p:nvPr>
            <p:ph type="title"/>
          </p:nvPr>
        </p:nvSpPr>
        <p:spPr>
          <a:xfrm>
            <a:off x="838200" y="365125"/>
            <a:ext cx="10515600" cy="417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sz="3600" b="1" dirty="0"/>
              <a:t>5. Applicable State Tests</a:t>
            </a:r>
            <a:endParaRPr dirty="0"/>
          </a:p>
        </p:txBody>
      </p:sp>
      <p:sp>
        <p:nvSpPr>
          <p:cNvPr id="188" name="Google Shape;188;p29"/>
          <p:cNvSpPr txBox="1">
            <a:spLocks noGrp="1"/>
          </p:cNvSpPr>
          <p:nvPr>
            <p:ph type="body" idx="1"/>
          </p:nvPr>
        </p:nvSpPr>
        <p:spPr>
          <a:xfrm>
            <a:off x="838200" y="782125"/>
            <a:ext cx="10515600" cy="5682900"/>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SzPts val="1800"/>
              <a:buNone/>
            </a:pPr>
            <a:r>
              <a:rPr lang="en-US" sz="3000" dirty="0"/>
              <a:t>The state test accommodation guides and request process apply to the:</a:t>
            </a:r>
            <a:endParaRPr sz="3000" dirty="0">
              <a:solidFill>
                <a:srgbClr val="FF0000"/>
              </a:solidFill>
            </a:endParaRPr>
          </a:p>
          <a:p>
            <a:pPr marL="114300" lvl="0" indent="0" algn="l" rtl="0">
              <a:lnSpc>
                <a:spcPct val="90000"/>
              </a:lnSpc>
              <a:spcBef>
                <a:spcPts val="1000"/>
              </a:spcBef>
              <a:spcAft>
                <a:spcPts val="0"/>
              </a:spcAft>
              <a:buSzPts val="1800"/>
              <a:buNone/>
            </a:pPr>
            <a:r>
              <a:rPr lang="en-US" sz="3000" dirty="0"/>
              <a:t>1.  Smarter Balanced English Language Arts (ELA) Tests</a:t>
            </a:r>
            <a:endParaRPr dirty="0"/>
          </a:p>
          <a:p>
            <a:pPr marL="114300" lvl="0" indent="0" algn="l" rtl="0">
              <a:lnSpc>
                <a:spcPct val="90000"/>
              </a:lnSpc>
              <a:spcBef>
                <a:spcPts val="1000"/>
              </a:spcBef>
              <a:spcAft>
                <a:spcPts val="0"/>
              </a:spcAft>
              <a:buSzPts val="1800"/>
              <a:buNone/>
            </a:pPr>
            <a:r>
              <a:rPr lang="en-US" sz="3000" dirty="0"/>
              <a:t>2.  Smarter Balanced Math Tests</a:t>
            </a:r>
            <a:endParaRPr dirty="0"/>
          </a:p>
          <a:p>
            <a:pPr marL="114300" lvl="0" indent="0" algn="l" rtl="0">
              <a:lnSpc>
                <a:spcPct val="90000"/>
              </a:lnSpc>
              <a:spcBef>
                <a:spcPts val="1000"/>
              </a:spcBef>
              <a:spcAft>
                <a:spcPts val="0"/>
              </a:spcAft>
              <a:buSzPts val="1800"/>
              <a:buNone/>
            </a:pPr>
            <a:r>
              <a:rPr lang="en-US" sz="3000" dirty="0"/>
              <a:t>3.  High School End-of-Course Exams</a:t>
            </a:r>
            <a:endParaRPr dirty="0"/>
          </a:p>
          <a:p>
            <a:pPr marL="114300" lvl="0" indent="0" algn="l" rtl="0">
              <a:lnSpc>
                <a:spcPct val="90000"/>
              </a:lnSpc>
              <a:spcBef>
                <a:spcPts val="1000"/>
              </a:spcBef>
              <a:spcAft>
                <a:spcPts val="0"/>
              </a:spcAft>
              <a:buSzPts val="1800"/>
              <a:buNone/>
            </a:pPr>
            <a:r>
              <a:rPr lang="en-US" sz="3000" dirty="0"/>
              <a:t>4.  Smarter Balanced Interim Tests in ELA and Math</a:t>
            </a:r>
            <a:endParaRPr dirty="0"/>
          </a:p>
          <a:p>
            <a:pPr marL="114300" lvl="0" indent="0" algn="l" rtl="0">
              <a:lnSpc>
                <a:spcPct val="90000"/>
              </a:lnSpc>
              <a:spcBef>
                <a:spcPts val="1000"/>
              </a:spcBef>
              <a:spcAft>
                <a:spcPts val="0"/>
              </a:spcAft>
              <a:buSzPts val="1800"/>
              <a:buNone/>
            </a:pPr>
            <a:r>
              <a:rPr lang="en-US" sz="3000" dirty="0"/>
              <a:t>5. Science NGSS (Next Generation Science Standards) Interim and Summative Assessments</a:t>
            </a:r>
            <a:endParaRPr dirty="0"/>
          </a:p>
          <a:p>
            <a:pPr marL="114300" lvl="0" indent="0" algn="l" rtl="0">
              <a:lnSpc>
                <a:spcPct val="90000"/>
              </a:lnSpc>
              <a:spcBef>
                <a:spcPts val="1000"/>
              </a:spcBef>
              <a:spcAft>
                <a:spcPts val="0"/>
              </a:spcAft>
              <a:buSzPts val="1800"/>
              <a:buNone/>
            </a:pPr>
            <a:r>
              <a:rPr lang="en-US" sz="3000" dirty="0"/>
              <a:t>6.  </a:t>
            </a:r>
            <a:r>
              <a:rPr lang="en-US" sz="3000" dirty="0" err="1"/>
              <a:t>KĀʻEO</a:t>
            </a:r>
            <a:r>
              <a:rPr lang="en-US" sz="3000" dirty="0"/>
              <a:t> Assessments</a:t>
            </a:r>
            <a:endParaRPr sz="1600" dirty="0"/>
          </a:p>
          <a:p>
            <a:pPr marL="114300" lvl="0" indent="0" algn="l" rtl="0">
              <a:lnSpc>
                <a:spcPct val="90000"/>
              </a:lnSpc>
              <a:spcBef>
                <a:spcPts val="1000"/>
              </a:spcBef>
              <a:spcAft>
                <a:spcPts val="0"/>
              </a:spcAft>
              <a:buSzPts val="1800"/>
              <a:buNone/>
            </a:pPr>
            <a:r>
              <a:rPr lang="en-US" sz="3200" dirty="0"/>
              <a:t>**Do not apply to: ACT Aspire and The ACT, NAEP, and WIDA ACCESS </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0"/>
          <p:cNvSpPr txBox="1">
            <a:spLocks noGrp="1"/>
          </p:cNvSpPr>
          <p:nvPr>
            <p:ph type="title"/>
          </p:nvPr>
        </p:nvSpPr>
        <p:spPr>
          <a:xfrm>
            <a:off x="838200" y="365126"/>
            <a:ext cx="10515600" cy="9330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sz="4000" b="1" dirty="0"/>
              <a:t>6. Steps for Testing Coordinators (TCs) to Request State Test Accommodations</a:t>
            </a:r>
            <a:endParaRPr sz="4000" dirty="0"/>
          </a:p>
        </p:txBody>
      </p:sp>
      <p:sp>
        <p:nvSpPr>
          <p:cNvPr id="194" name="Google Shape;194;p30"/>
          <p:cNvSpPr txBox="1">
            <a:spLocks noGrp="1"/>
          </p:cNvSpPr>
          <p:nvPr>
            <p:ph type="body" idx="1"/>
          </p:nvPr>
        </p:nvSpPr>
        <p:spPr>
          <a:xfrm>
            <a:off x="838200" y="1494990"/>
            <a:ext cx="10653889" cy="5271911"/>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SzPts val="2800"/>
              <a:buFont typeface="Arial"/>
              <a:buChar char="•"/>
            </a:pPr>
            <a:r>
              <a:rPr lang="en-US" dirty="0"/>
              <a:t>Verified state test accommodations from SY 2019-20 are carried over for use in SY 2020-21 (this currently applies only to SY 2020-21). </a:t>
            </a:r>
            <a:endParaRPr dirty="0"/>
          </a:p>
          <a:p>
            <a:pPr marL="114300" lvl="0" indent="0" algn="l" rtl="0">
              <a:lnSpc>
                <a:spcPct val="90000"/>
              </a:lnSpc>
              <a:spcBef>
                <a:spcPts val="1000"/>
              </a:spcBef>
              <a:spcAft>
                <a:spcPts val="0"/>
              </a:spcAft>
              <a:buSzPts val="1800"/>
              <a:buNone/>
            </a:pPr>
            <a:r>
              <a:rPr lang="en-US" dirty="0"/>
              <a:t>What does this mean for Test Coordinators (TCs)?</a:t>
            </a:r>
            <a:endParaRPr dirty="0"/>
          </a:p>
          <a:p>
            <a:pPr marL="457200" lvl="0" indent="-342900" algn="l" rtl="0">
              <a:lnSpc>
                <a:spcPct val="90000"/>
              </a:lnSpc>
              <a:spcBef>
                <a:spcPts val="1000"/>
              </a:spcBef>
              <a:spcAft>
                <a:spcPts val="0"/>
              </a:spcAft>
              <a:buSzPts val="2800"/>
              <a:buFont typeface="Arial"/>
              <a:buChar char="•"/>
            </a:pPr>
            <a:r>
              <a:rPr lang="en-US" dirty="0"/>
              <a:t>If the IEP/504 Team decides the same verified test accommodations are needed for a student in SY 2020-21, then no resubmission of  requests are required of the TC for SY 2020-21. </a:t>
            </a:r>
            <a:endParaRPr dirty="0"/>
          </a:p>
          <a:p>
            <a:pPr marL="457200" lvl="0" indent="-342900" algn="l" rtl="0">
              <a:lnSpc>
                <a:spcPct val="90000"/>
              </a:lnSpc>
              <a:spcBef>
                <a:spcPts val="1000"/>
              </a:spcBef>
              <a:spcAft>
                <a:spcPts val="0"/>
              </a:spcAft>
              <a:buSzPts val="2800"/>
              <a:buFont typeface="Arial"/>
              <a:buChar char="•"/>
            </a:pPr>
            <a:r>
              <a:rPr lang="en-US" dirty="0"/>
              <a:t>If the IEP/504 Team decides that changes (additions/deletions) to state test accommodations for an IEP/504 student are needed in SY 2020-21, then submission of requests by the TC are required for SY 2020-21 (documentation of these changes in the student’s IEP is also required).</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5400"/>
              <a:buFont typeface="Calibri"/>
              <a:buNone/>
            </a:pPr>
            <a:r>
              <a:rPr lang="en-US" sz="4200" b="1" dirty="0"/>
              <a:t>New State Test Accommodation Request Process</a:t>
            </a:r>
            <a:endParaRPr sz="4200" dirty="0"/>
          </a:p>
        </p:txBody>
      </p:sp>
      <p:sp>
        <p:nvSpPr>
          <p:cNvPr id="85" name="Google Shape;85;p13"/>
          <p:cNvSpPr txBox="1">
            <a:spLocks noGrp="1"/>
          </p:cNvSpPr>
          <p:nvPr>
            <p:ph type="body" idx="1"/>
          </p:nvPr>
        </p:nvSpPr>
        <p:spPr>
          <a:xfrm>
            <a:off x="838200" y="1572768"/>
            <a:ext cx="10515600" cy="4835732"/>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2800"/>
              <a:buNone/>
            </a:pPr>
            <a:r>
              <a:rPr lang="en-US" sz="3400" b="1" u="sng" dirty="0"/>
              <a:t>A G E N D A</a:t>
            </a:r>
            <a:endParaRPr sz="3400" b="1" dirty="0"/>
          </a:p>
          <a:p>
            <a:pPr marL="514350" lvl="0" indent="-514350" algn="l" rtl="0">
              <a:lnSpc>
                <a:spcPct val="80000"/>
              </a:lnSpc>
              <a:spcBef>
                <a:spcPts val="1000"/>
              </a:spcBef>
              <a:spcAft>
                <a:spcPts val="0"/>
              </a:spcAft>
              <a:buClr>
                <a:schemeClr val="dk1"/>
              </a:buClr>
              <a:buSzPts val="3000"/>
              <a:buAutoNum type="arabicPeriod"/>
            </a:pPr>
            <a:r>
              <a:rPr lang="en-US" sz="3200" dirty="0"/>
              <a:t>New State Test Accommodation Request Process </a:t>
            </a:r>
            <a:endParaRPr sz="3200" dirty="0"/>
          </a:p>
          <a:p>
            <a:pPr marL="514350" lvl="0" indent="-514350" algn="l" rtl="0">
              <a:lnSpc>
                <a:spcPct val="80000"/>
              </a:lnSpc>
              <a:spcBef>
                <a:spcPts val="1000"/>
              </a:spcBef>
              <a:spcAft>
                <a:spcPts val="0"/>
              </a:spcAft>
              <a:buClr>
                <a:schemeClr val="dk1"/>
              </a:buClr>
              <a:buSzPts val="3000"/>
              <a:buAutoNum type="arabicPeriod"/>
            </a:pPr>
            <a:r>
              <a:rPr lang="en-US" sz="3200" dirty="0"/>
              <a:t>Purposes of State Test Accommodations</a:t>
            </a:r>
            <a:endParaRPr sz="3200" dirty="0"/>
          </a:p>
          <a:p>
            <a:pPr marL="514350" lvl="0" indent="-514350" algn="l" rtl="0">
              <a:lnSpc>
                <a:spcPct val="80000"/>
              </a:lnSpc>
              <a:spcBef>
                <a:spcPts val="1000"/>
              </a:spcBef>
              <a:spcAft>
                <a:spcPts val="0"/>
              </a:spcAft>
              <a:buSzPts val="3000"/>
              <a:buAutoNum type="arabicPeriod"/>
            </a:pPr>
            <a:r>
              <a:rPr lang="en-US" sz="3200" dirty="0"/>
              <a:t>Impetus for State Test Accommodation Guide Development</a:t>
            </a:r>
            <a:endParaRPr sz="3200" dirty="0"/>
          </a:p>
          <a:p>
            <a:pPr marL="514350" lvl="0" indent="-514350" algn="l" rtl="0">
              <a:lnSpc>
                <a:spcPct val="80000"/>
              </a:lnSpc>
              <a:spcBef>
                <a:spcPts val="1000"/>
              </a:spcBef>
              <a:spcAft>
                <a:spcPts val="0"/>
              </a:spcAft>
              <a:buClr>
                <a:schemeClr val="dk1"/>
              </a:buClr>
              <a:buSzPts val="3000"/>
              <a:buAutoNum type="arabicPeriod"/>
            </a:pPr>
            <a:r>
              <a:rPr lang="en-US" sz="3200" dirty="0"/>
              <a:t>State Test Accommodation Guides</a:t>
            </a:r>
            <a:endParaRPr dirty="0"/>
          </a:p>
          <a:p>
            <a:pPr marL="514350" lvl="0" indent="-514350" algn="l" rtl="0">
              <a:lnSpc>
                <a:spcPct val="80000"/>
              </a:lnSpc>
              <a:spcBef>
                <a:spcPts val="1000"/>
              </a:spcBef>
              <a:spcAft>
                <a:spcPts val="0"/>
              </a:spcAft>
              <a:buClr>
                <a:schemeClr val="dk1"/>
              </a:buClr>
              <a:buSzPts val="3000"/>
              <a:buAutoNum type="arabicPeriod"/>
            </a:pPr>
            <a:r>
              <a:rPr lang="en-US" sz="3200" dirty="0"/>
              <a:t>Applicable State Tests  </a:t>
            </a:r>
            <a:endParaRPr sz="3200" dirty="0"/>
          </a:p>
          <a:p>
            <a:pPr marL="514350" lvl="0" indent="-514350" algn="l" rtl="0">
              <a:lnSpc>
                <a:spcPct val="80000"/>
              </a:lnSpc>
              <a:spcBef>
                <a:spcPts val="1000"/>
              </a:spcBef>
              <a:spcAft>
                <a:spcPts val="0"/>
              </a:spcAft>
              <a:buSzPts val="3000"/>
              <a:buAutoNum type="arabicPeriod"/>
            </a:pPr>
            <a:r>
              <a:rPr lang="en-US" sz="3200" dirty="0"/>
              <a:t>Steps for Testing Coordinators (TCs) to Request State Test Accommodations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1"/>
          <p:cNvSpPr txBox="1">
            <a:spLocks noGrp="1"/>
          </p:cNvSpPr>
          <p:nvPr>
            <p:ph type="title"/>
          </p:nvPr>
        </p:nvSpPr>
        <p:spPr>
          <a:xfrm>
            <a:off x="838200" y="546265"/>
            <a:ext cx="10515600" cy="127936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br>
              <a:rPr lang="en-US" u="sng" dirty="0"/>
            </a:br>
            <a:r>
              <a:rPr lang="en-US" b="1" dirty="0"/>
              <a:t>6. </a:t>
            </a:r>
            <a:r>
              <a:rPr lang="en-US" sz="4000" b="1" dirty="0"/>
              <a:t>Steps for Testing Coordinators (TCs) to Request State Test Accommodations</a:t>
            </a:r>
            <a:br>
              <a:rPr lang="en-US" b="1" dirty="0"/>
            </a:br>
            <a:endParaRPr b="1" dirty="0"/>
          </a:p>
        </p:txBody>
      </p:sp>
      <p:sp>
        <p:nvSpPr>
          <p:cNvPr id="200" name="Google Shape;200;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SzPts val="1800"/>
              <a:buNone/>
            </a:pPr>
            <a:r>
              <a:rPr lang="en-US" sz="3000" dirty="0"/>
              <a:t>1. Testing Coordinators (TCs) and Student Services Coordinators (SSC)/SPED Department Heads (DHs) meet to review the </a:t>
            </a:r>
            <a:r>
              <a:rPr lang="en-US" sz="3000" u="sng" dirty="0"/>
              <a:t>processes and procedures</a:t>
            </a:r>
            <a:r>
              <a:rPr lang="en-US" sz="3000" dirty="0"/>
              <a:t> for identifying designated supports and accommodations for students with IEPs/504 Plans, including English Learners (ELs) with disabilities. </a:t>
            </a:r>
            <a:r>
              <a:rPr lang="en-US" sz="3000" i="1" dirty="0"/>
              <a:t>Keep in mind that these accommodations are determined by the IEP/504 Teams.</a:t>
            </a:r>
            <a:endParaRPr dirty="0"/>
          </a:p>
          <a:p>
            <a:pPr marL="114300" lvl="0" indent="0" algn="l" rtl="0">
              <a:lnSpc>
                <a:spcPct val="90000"/>
              </a:lnSpc>
              <a:spcBef>
                <a:spcPts val="1000"/>
              </a:spcBef>
              <a:spcAft>
                <a:spcPts val="0"/>
              </a:spcAft>
              <a:buSzPts val="1800"/>
              <a:buNone/>
            </a:pPr>
            <a:r>
              <a:rPr lang="en-US" sz="3000" dirty="0"/>
              <a:t>2. SSCs/SPED DHs work with the Care Coordinators and IEP/504 Teams to ensure that the criteria, processes, and procedures for identifying accommodations on state tests, laid out in the Hawai</a:t>
            </a:r>
            <a:r>
              <a:rPr lang="en-US" dirty="0"/>
              <a:t>’i</a:t>
            </a:r>
            <a:r>
              <a:rPr lang="en-US" sz="3000" dirty="0"/>
              <a:t> State Test Accommodation Guides, are understood and followed.</a:t>
            </a:r>
            <a:endParaRPr dirty="0"/>
          </a:p>
          <a:p>
            <a:pPr marL="114300" lvl="0" indent="0" algn="l" rtl="0">
              <a:lnSpc>
                <a:spcPct val="90000"/>
              </a:lnSpc>
              <a:spcBef>
                <a:spcPts val="1000"/>
              </a:spcBef>
              <a:spcAft>
                <a:spcPts val="0"/>
              </a:spcAft>
              <a:buSzPts val="18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p:cNvSpPr txBox="1">
            <a:spLocks noGrp="1"/>
          </p:cNvSpPr>
          <p:nvPr>
            <p:ph type="title"/>
          </p:nvPr>
        </p:nvSpPr>
        <p:spPr>
          <a:xfrm>
            <a:off x="838200" y="365126"/>
            <a:ext cx="10515600" cy="90708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sz="3400" b="1" dirty="0"/>
              <a:t>6. Steps for Testing Coordinators (TCs) to Request State Test Accommodations</a:t>
            </a:r>
            <a:endParaRPr sz="3400" dirty="0"/>
          </a:p>
        </p:txBody>
      </p:sp>
      <p:sp>
        <p:nvSpPr>
          <p:cNvPr id="206" name="Google Shape;206;p32"/>
          <p:cNvSpPr txBox="1">
            <a:spLocks noGrp="1"/>
          </p:cNvSpPr>
          <p:nvPr>
            <p:ph type="body" idx="1"/>
          </p:nvPr>
        </p:nvSpPr>
        <p:spPr>
          <a:xfrm>
            <a:off x="838200" y="1126435"/>
            <a:ext cx="10515600" cy="5512904"/>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SzPts val="1800"/>
              <a:buNone/>
            </a:pPr>
            <a:r>
              <a:rPr lang="en-US" dirty="0"/>
              <a:t>3. IEP/504 Team meets to determine student need for state test accommodations. The Hawai'i State Test Accommodation Guides are tools used to steer test accommodation decisions.</a:t>
            </a:r>
            <a:endParaRPr dirty="0"/>
          </a:p>
          <a:p>
            <a:pPr marL="114300" lvl="0" indent="0" algn="l" rtl="0">
              <a:lnSpc>
                <a:spcPct val="90000"/>
              </a:lnSpc>
              <a:spcBef>
                <a:spcPts val="1000"/>
              </a:spcBef>
              <a:spcAft>
                <a:spcPts val="0"/>
              </a:spcAft>
              <a:buSzPts val="1800"/>
              <a:buNone/>
            </a:pPr>
            <a:r>
              <a:rPr lang="en-US" dirty="0"/>
              <a:t>4. If the IEP/504 Team decides state test accommodations are needed for a student, the Team:</a:t>
            </a:r>
            <a:endParaRPr dirty="0"/>
          </a:p>
          <a:p>
            <a:pPr marL="914400" lvl="1" indent="-342900" algn="l" rtl="0">
              <a:lnSpc>
                <a:spcPct val="90000"/>
              </a:lnSpc>
              <a:spcBef>
                <a:spcPts val="500"/>
              </a:spcBef>
              <a:spcAft>
                <a:spcPts val="0"/>
              </a:spcAft>
              <a:buSzPts val="1800"/>
              <a:buChar char="•"/>
            </a:pPr>
            <a:r>
              <a:rPr lang="en-US" dirty="0"/>
              <a:t>documents and records this decision in “Table 1*: Questions to Guide IEP/504 Team Decision..”, </a:t>
            </a:r>
            <a:endParaRPr dirty="0"/>
          </a:p>
          <a:p>
            <a:pPr marL="914400" lvl="1" indent="-342900" algn="l" rtl="0">
              <a:lnSpc>
                <a:spcPct val="90000"/>
              </a:lnSpc>
              <a:spcBef>
                <a:spcPts val="500"/>
              </a:spcBef>
              <a:spcAft>
                <a:spcPts val="0"/>
              </a:spcAft>
              <a:buSzPts val="1800"/>
              <a:buChar char="•"/>
            </a:pPr>
            <a:r>
              <a:rPr lang="en-US" dirty="0"/>
              <a:t>updates the student's IEP/504 record, and </a:t>
            </a:r>
            <a:endParaRPr dirty="0"/>
          </a:p>
          <a:p>
            <a:pPr marL="914400" lvl="1" indent="-342900" algn="l" rtl="0">
              <a:lnSpc>
                <a:spcPct val="90000"/>
              </a:lnSpc>
              <a:spcBef>
                <a:spcPts val="500"/>
              </a:spcBef>
              <a:spcAft>
                <a:spcPts val="0"/>
              </a:spcAft>
              <a:buSzPts val="1800"/>
              <a:buChar char="•"/>
            </a:pPr>
            <a:r>
              <a:rPr lang="en-US" dirty="0"/>
              <a:t>transmits a copy of the completed Table to the SSC/DH and the TC. TC does not send the Assessment Section this completed document, but keeps a copy for their records. This form may be requested if an audit occurs. </a:t>
            </a:r>
          </a:p>
          <a:p>
            <a:pPr marL="571500" lvl="1" indent="0" algn="l" rtl="0">
              <a:lnSpc>
                <a:spcPct val="90000"/>
              </a:lnSpc>
              <a:spcBef>
                <a:spcPts val="500"/>
              </a:spcBef>
              <a:spcAft>
                <a:spcPts val="0"/>
              </a:spcAft>
              <a:buSzPts val="1800"/>
              <a:buNone/>
            </a:pPr>
            <a:endParaRPr sz="200" dirty="0"/>
          </a:p>
          <a:p>
            <a:pPr marL="114300" lvl="0" indent="0" algn="l" rtl="0">
              <a:lnSpc>
                <a:spcPct val="90000"/>
              </a:lnSpc>
              <a:spcBef>
                <a:spcPts val="1000"/>
              </a:spcBef>
              <a:spcAft>
                <a:spcPts val="0"/>
              </a:spcAft>
              <a:buSzPts val="1800"/>
              <a:buNone/>
            </a:pPr>
            <a:r>
              <a:rPr lang="en-US" sz="2200" dirty="0"/>
              <a:t>*Questions to Guide IEP/504 Team Decision are found in Table 1 for all test accommodation guides except “Low Risk.” For Low-Risk test accommodations, the questions appear on Table 2.</a:t>
            </a:r>
            <a:endParaRPr sz="2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838200" y="365124"/>
            <a:ext cx="11152500" cy="75247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sz="3200" b="1" dirty="0"/>
              <a:t>6. Steps for Testing Coordinators (TCs) to Request State Test Accommodations</a:t>
            </a:r>
            <a:endParaRPr sz="3200" dirty="0"/>
          </a:p>
        </p:txBody>
      </p:sp>
      <p:sp>
        <p:nvSpPr>
          <p:cNvPr id="212" name="Google Shape;212;p33"/>
          <p:cNvSpPr txBox="1">
            <a:spLocks noGrp="1"/>
          </p:cNvSpPr>
          <p:nvPr>
            <p:ph type="body" idx="1"/>
          </p:nvPr>
        </p:nvSpPr>
        <p:spPr>
          <a:xfrm>
            <a:off x="838200" y="1117599"/>
            <a:ext cx="10929730" cy="55014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sz="2700" dirty="0"/>
              <a:t>5. TC completes and submits the Hawai'i State Test Accommodation Request Form (</a:t>
            </a:r>
            <a:r>
              <a:rPr lang="en-US" sz="2700" u="sng" dirty="0">
                <a:solidFill>
                  <a:schemeClr val="hlink"/>
                </a:solidFill>
                <a:hlinkClick r:id="rId3"/>
              </a:rPr>
              <a:t>https://www.surveymonkey.com/r/HIDOE_ACC</a:t>
            </a:r>
            <a:r>
              <a:rPr lang="en-US" sz="2700" dirty="0"/>
              <a:t>) electronically to the Assessment Section (form is also available on </a:t>
            </a:r>
            <a:r>
              <a:rPr lang="en-US" sz="2700" dirty="0" err="1"/>
              <a:t>alohahsap.org</a:t>
            </a:r>
            <a:r>
              <a:rPr lang="en-US" sz="2700" dirty="0"/>
              <a:t>). </a:t>
            </a:r>
            <a:r>
              <a:rPr lang="en-US" sz="2700" i="1" dirty="0"/>
              <a:t>No paper request forms will be accepted. </a:t>
            </a:r>
            <a:r>
              <a:rPr lang="en-US" sz="2700" dirty="0"/>
              <a:t>If you require assistance to fill out this form, contact the Assessment Section for assistance.</a:t>
            </a:r>
            <a:endParaRPr sz="2700" dirty="0"/>
          </a:p>
          <a:p>
            <a:pPr marL="0" lvl="0" indent="0" algn="l" rtl="0">
              <a:lnSpc>
                <a:spcPct val="90000"/>
              </a:lnSpc>
              <a:spcBef>
                <a:spcPts val="1000"/>
              </a:spcBef>
              <a:spcAft>
                <a:spcPts val="0"/>
              </a:spcAft>
              <a:buSzPts val="2800"/>
              <a:buNone/>
            </a:pPr>
            <a:r>
              <a:rPr lang="en-US" sz="2700" dirty="0"/>
              <a:t>6. Assessment Section follows up with TCs regarding:</a:t>
            </a:r>
            <a:endParaRPr sz="2700" dirty="0"/>
          </a:p>
          <a:p>
            <a:pPr marL="914400" lvl="1" indent="-457200" algn="l" rtl="0">
              <a:lnSpc>
                <a:spcPct val="90000"/>
              </a:lnSpc>
              <a:spcBef>
                <a:spcPts val="0"/>
              </a:spcBef>
              <a:spcAft>
                <a:spcPts val="0"/>
              </a:spcAft>
              <a:buSzPts val="3300"/>
              <a:buChar char="•"/>
            </a:pPr>
            <a:r>
              <a:rPr lang="en-US" sz="2700" dirty="0">
                <a:solidFill>
                  <a:schemeClr val="dk1"/>
                </a:solidFill>
              </a:rPr>
              <a:t>Submitted requests;</a:t>
            </a:r>
            <a:endParaRPr sz="2700" dirty="0"/>
          </a:p>
          <a:p>
            <a:pPr marL="914400" lvl="1" indent="-457200" algn="l" rtl="0">
              <a:lnSpc>
                <a:spcPct val="90000"/>
              </a:lnSpc>
              <a:spcBef>
                <a:spcPts val="0"/>
              </a:spcBef>
              <a:spcAft>
                <a:spcPts val="0"/>
              </a:spcAft>
              <a:buSzPts val="3300"/>
              <a:buChar char="•"/>
            </a:pPr>
            <a:r>
              <a:rPr lang="en-US" sz="2700" dirty="0">
                <a:solidFill>
                  <a:schemeClr val="dk1"/>
                </a:solidFill>
              </a:rPr>
              <a:t>Test accommodations set in the Test Information and  Distribution Engine (TIDE); and</a:t>
            </a:r>
            <a:endParaRPr sz="2700" dirty="0"/>
          </a:p>
          <a:p>
            <a:pPr marL="914400" lvl="1" indent="-457200" algn="l" rtl="0">
              <a:lnSpc>
                <a:spcPct val="90000"/>
              </a:lnSpc>
              <a:spcBef>
                <a:spcPts val="0"/>
              </a:spcBef>
              <a:spcAft>
                <a:spcPts val="0"/>
              </a:spcAft>
              <a:buSzPts val="3300"/>
              <a:buChar char="•"/>
            </a:pPr>
            <a:r>
              <a:rPr lang="en-US" sz="2700" dirty="0">
                <a:solidFill>
                  <a:schemeClr val="dk1"/>
                </a:solidFill>
              </a:rPr>
              <a:t>Informs school if requests are red-flagged for audit. </a:t>
            </a:r>
            <a:endParaRPr sz="2700" dirty="0"/>
          </a:p>
          <a:p>
            <a:pPr marL="0" lvl="0" indent="0" algn="l" rtl="0">
              <a:lnSpc>
                <a:spcPct val="90000"/>
              </a:lnSpc>
              <a:spcBef>
                <a:spcPts val="1000"/>
              </a:spcBef>
              <a:spcAft>
                <a:spcPts val="0"/>
              </a:spcAft>
              <a:buSzPts val="3300"/>
              <a:buNone/>
            </a:pPr>
            <a:r>
              <a:rPr lang="en-US" sz="2700" dirty="0">
                <a:solidFill>
                  <a:schemeClr val="dk1"/>
                </a:solidFill>
              </a:rPr>
              <a:t>7. </a:t>
            </a:r>
            <a:r>
              <a:rPr lang="en-US" sz="2700" dirty="0"/>
              <a:t>School-level Teachers, Test Administrators, and Test Coordinators (TCs) can continue to set Designated Supports in the TIDE (same process as before).  </a:t>
            </a:r>
            <a:br>
              <a:rPr lang="en-US" sz="2700" dirty="0"/>
            </a:br>
            <a:endParaRPr sz="2700" dirty="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4"/>
          <p:cNvSpPr txBox="1">
            <a:spLocks noGrp="1"/>
          </p:cNvSpPr>
          <p:nvPr>
            <p:ph type="title"/>
          </p:nvPr>
        </p:nvSpPr>
        <p:spPr>
          <a:xfrm>
            <a:off x="838200" y="365125"/>
            <a:ext cx="10515600" cy="10207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b="1" dirty="0"/>
              <a:t>Test Accommodation Request Deadlines</a:t>
            </a:r>
            <a:endParaRPr dirty="0"/>
          </a:p>
        </p:txBody>
      </p:sp>
      <p:sp>
        <p:nvSpPr>
          <p:cNvPr id="218" name="Google Shape;218;p34"/>
          <p:cNvSpPr txBox="1">
            <a:spLocks noGrp="1"/>
          </p:cNvSpPr>
          <p:nvPr>
            <p:ph type="body" idx="1"/>
          </p:nvPr>
        </p:nvSpPr>
        <p:spPr>
          <a:xfrm>
            <a:off x="838200" y="1194816"/>
            <a:ext cx="10515600" cy="4982147"/>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SzPts val="3200"/>
              <a:buFont typeface="Arial"/>
              <a:buChar char="•"/>
            </a:pPr>
            <a:r>
              <a:rPr lang="en-US" sz="3200" dirty="0"/>
              <a:t>Test Coordinators (TCs) should submit state test accommodation requests* by the following deadlines:</a:t>
            </a:r>
            <a:endParaRPr dirty="0"/>
          </a:p>
          <a:p>
            <a:pPr marL="114300" lvl="0" indent="0" algn="l" rtl="0">
              <a:lnSpc>
                <a:spcPct val="90000"/>
              </a:lnSpc>
              <a:spcBef>
                <a:spcPts val="1000"/>
              </a:spcBef>
              <a:spcAft>
                <a:spcPts val="0"/>
              </a:spcAft>
              <a:buSzPts val="1800"/>
              <a:buNone/>
            </a:pPr>
            <a:endParaRPr sz="800" dirty="0"/>
          </a:p>
          <a:p>
            <a:pPr marL="914400" lvl="1" indent="-342900" algn="l" rtl="0">
              <a:lnSpc>
                <a:spcPct val="90000"/>
              </a:lnSpc>
              <a:spcBef>
                <a:spcPts val="500"/>
              </a:spcBef>
              <a:spcAft>
                <a:spcPts val="0"/>
              </a:spcAft>
              <a:buSzPts val="1800"/>
              <a:buFont typeface="Courier New"/>
              <a:buChar char="o"/>
            </a:pPr>
            <a:r>
              <a:rPr lang="en-US" sz="3200" dirty="0"/>
              <a:t>Fall 2020 testing - </a:t>
            </a:r>
            <a:r>
              <a:rPr lang="en-US" sz="3200" i="1" dirty="0"/>
              <a:t>Monday, November 2, 2020</a:t>
            </a:r>
            <a:endParaRPr sz="3200" dirty="0"/>
          </a:p>
          <a:p>
            <a:pPr marL="914400" lvl="1" indent="-342900" algn="l" rtl="0">
              <a:lnSpc>
                <a:spcPct val="90000"/>
              </a:lnSpc>
              <a:spcBef>
                <a:spcPts val="500"/>
              </a:spcBef>
              <a:spcAft>
                <a:spcPts val="0"/>
              </a:spcAft>
              <a:buSzPts val="1800"/>
              <a:buFont typeface="Courier New"/>
              <a:buChar char="o"/>
            </a:pPr>
            <a:r>
              <a:rPr lang="en-US" sz="3200" dirty="0"/>
              <a:t>Spring 2021 testing - </a:t>
            </a:r>
            <a:r>
              <a:rPr lang="en-US" sz="3200" i="1" dirty="0"/>
              <a:t>Friday, January 15, 2021</a:t>
            </a:r>
            <a:endParaRPr sz="3200" dirty="0"/>
          </a:p>
          <a:p>
            <a:pPr marL="114300" lvl="0" indent="0" algn="l" rtl="0">
              <a:lnSpc>
                <a:spcPct val="90000"/>
              </a:lnSpc>
              <a:spcBef>
                <a:spcPts val="1000"/>
              </a:spcBef>
              <a:spcAft>
                <a:spcPts val="0"/>
              </a:spcAft>
              <a:buSzPts val="1800"/>
              <a:buNone/>
            </a:pPr>
            <a:endParaRPr sz="200" dirty="0"/>
          </a:p>
          <a:p>
            <a:pPr marL="457200" lvl="0" indent="-342900" algn="l" rtl="0">
              <a:lnSpc>
                <a:spcPct val="90000"/>
              </a:lnSpc>
              <a:spcBef>
                <a:spcPts val="1000"/>
              </a:spcBef>
              <a:spcAft>
                <a:spcPts val="0"/>
              </a:spcAft>
              <a:buSzPts val="3200"/>
              <a:buFont typeface="Arial"/>
              <a:buChar char="•"/>
            </a:pPr>
            <a:r>
              <a:rPr lang="en-US" sz="3200" b="1" u="sng" dirty="0"/>
              <a:t>Note</a:t>
            </a:r>
            <a:r>
              <a:rPr lang="en-US" sz="3200" b="1" dirty="0"/>
              <a:t>: Accommodation requests should be submitted to the Assessment Section no later than 10 days prior to testing</a:t>
            </a:r>
            <a:r>
              <a:rPr lang="en-US" sz="3200" b="1" i="1" dirty="0"/>
              <a:t>. </a:t>
            </a:r>
            <a:endParaRPr sz="3200" b="1" dirty="0"/>
          </a:p>
          <a:p>
            <a:pPr marL="114300" lvl="0" indent="0" algn="l" rtl="0">
              <a:lnSpc>
                <a:spcPct val="90000"/>
              </a:lnSpc>
              <a:spcBef>
                <a:spcPts val="1000"/>
              </a:spcBef>
              <a:spcAft>
                <a:spcPts val="0"/>
              </a:spcAft>
              <a:buSzPts val="1800"/>
              <a:buNone/>
            </a:pPr>
            <a:r>
              <a:rPr lang="en-US" dirty="0"/>
              <a:t>*See Slide #19 before submitting test accommodation requests.</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5"/>
          <p:cNvSpPr txBox="1">
            <a:spLocks noGrp="1"/>
          </p:cNvSpPr>
          <p:nvPr>
            <p:ph type="body" idx="4294967295"/>
          </p:nvPr>
        </p:nvSpPr>
        <p:spPr>
          <a:xfrm>
            <a:off x="838200" y="755904"/>
            <a:ext cx="10515600" cy="571804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u="sng" dirty="0"/>
              <a:t>WebEx* Training Sessions:</a:t>
            </a:r>
            <a:endParaRPr dirty="0"/>
          </a:p>
          <a:p>
            <a:pPr marL="0" lvl="0" indent="0" algn="l" rtl="0">
              <a:lnSpc>
                <a:spcPct val="90000"/>
              </a:lnSpc>
              <a:spcBef>
                <a:spcPts val="1000"/>
              </a:spcBef>
              <a:spcAft>
                <a:spcPts val="0"/>
              </a:spcAft>
              <a:buSzPts val="2800"/>
              <a:buNone/>
            </a:pPr>
            <a:r>
              <a:rPr lang="en-US" sz="2400" dirty="0">
                <a:latin typeface="Arial"/>
                <a:ea typeface="Arial"/>
                <a:cs typeface="Arial"/>
                <a:sym typeface="Arial"/>
              </a:rPr>
              <a:t>   August 24 - Hawai</a:t>
            </a:r>
            <a:r>
              <a:rPr lang="en-US" dirty="0"/>
              <a:t>'</a:t>
            </a:r>
            <a:r>
              <a:rPr lang="en-US" sz="2400" dirty="0">
                <a:latin typeface="Arial"/>
                <a:ea typeface="Arial"/>
                <a:cs typeface="Arial"/>
                <a:sym typeface="Arial"/>
              </a:rPr>
              <a:t>i State Test Accommodation Request Process</a:t>
            </a:r>
            <a:endParaRPr sz="2400" dirty="0">
              <a:latin typeface="Arial"/>
              <a:ea typeface="Arial"/>
              <a:cs typeface="Arial"/>
              <a:sym typeface="Arial"/>
            </a:endParaRPr>
          </a:p>
          <a:p>
            <a:pPr marL="228600" lvl="0" indent="0" algn="l" rtl="0">
              <a:lnSpc>
                <a:spcPct val="115000"/>
              </a:lnSpc>
              <a:spcBef>
                <a:spcPts val="0"/>
              </a:spcBef>
              <a:spcAft>
                <a:spcPts val="0"/>
              </a:spcAft>
              <a:buClr>
                <a:schemeClr val="dk1"/>
              </a:buClr>
              <a:buSzPts val="1100"/>
              <a:buFont typeface="Arial"/>
              <a:buNone/>
            </a:pPr>
            <a:r>
              <a:rPr lang="en-US" sz="2400" dirty="0">
                <a:latin typeface="Arial"/>
                <a:ea typeface="Arial"/>
                <a:cs typeface="Arial"/>
                <a:sym typeface="Arial"/>
              </a:rPr>
              <a:t>August 28 - Overview of Accessibility Supports for State Testing</a:t>
            </a:r>
            <a:endParaRPr sz="2400" dirty="0">
              <a:latin typeface="Arial"/>
              <a:ea typeface="Arial"/>
              <a:cs typeface="Arial"/>
              <a:sym typeface="Arial"/>
            </a:endParaRPr>
          </a:p>
          <a:p>
            <a:pPr marL="228600" lvl="0" indent="0" algn="l" rtl="0">
              <a:lnSpc>
                <a:spcPct val="115000"/>
              </a:lnSpc>
              <a:spcBef>
                <a:spcPts val="0"/>
              </a:spcBef>
              <a:spcAft>
                <a:spcPts val="0"/>
              </a:spcAft>
              <a:buClr>
                <a:schemeClr val="dk1"/>
              </a:buClr>
              <a:buSzPts val="1100"/>
              <a:buFont typeface="Arial"/>
              <a:buNone/>
            </a:pPr>
            <a:r>
              <a:rPr lang="en-US" sz="2400" dirty="0">
                <a:latin typeface="Arial"/>
                <a:ea typeface="Arial"/>
                <a:cs typeface="Arial"/>
                <a:sym typeface="Arial"/>
              </a:rPr>
              <a:t>August 31 - Universal Tools and Designated Supports for State Testing </a:t>
            </a:r>
            <a:endParaRPr sz="2400" dirty="0">
              <a:latin typeface="Arial"/>
              <a:ea typeface="Arial"/>
              <a:cs typeface="Arial"/>
              <a:sym typeface="Arial"/>
            </a:endParaRPr>
          </a:p>
          <a:p>
            <a:pPr marL="228600" lvl="0" indent="0" algn="l" rtl="0">
              <a:lnSpc>
                <a:spcPct val="115000"/>
              </a:lnSpc>
              <a:spcBef>
                <a:spcPts val="0"/>
              </a:spcBef>
              <a:spcAft>
                <a:spcPts val="0"/>
              </a:spcAft>
              <a:buClr>
                <a:schemeClr val="dk1"/>
              </a:buClr>
              <a:buSzPts val="1100"/>
              <a:buFont typeface="Arial"/>
              <a:buNone/>
            </a:pPr>
            <a:r>
              <a:rPr lang="en-US" sz="2400" dirty="0">
                <a:latin typeface="Arial"/>
                <a:ea typeface="Arial"/>
                <a:cs typeface="Arial"/>
                <a:sym typeface="Arial"/>
              </a:rPr>
              <a:t>September 4 - Text-to-Speech and Read Aloud </a:t>
            </a:r>
            <a:endParaRPr sz="2400" dirty="0">
              <a:latin typeface="Arial"/>
              <a:ea typeface="Arial"/>
              <a:cs typeface="Arial"/>
              <a:sym typeface="Arial"/>
            </a:endParaRPr>
          </a:p>
          <a:p>
            <a:pPr marL="228600" lvl="0" indent="0" algn="l" rtl="0">
              <a:lnSpc>
                <a:spcPct val="115000"/>
              </a:lnSpc>
              <a:spcBef>
                <a:spcPts val="0"/>
              </a:spcBef>
              <a:spcAft>
                <a:spcPts val="0"/>
              </a:spcAft>
              <a:buClr>
                <a:schemeClr val="dk1"/>
              </a:buClr>
              <a:buSzPts val="1100"/>
              <a:buFont typeface="Arial"/>
              <a:buNone/>
            </a:pPr>
            <a:r>
              <a:rPr lang="en-US" sz="2400" dirty="0">
                <a:latin typeface="Arial"/>
                <a:ea typeface="Arial"/>
                <a:cs typeface="Arial"/>
                <a:sym typeface="Arial"/>
              </a:rPr>
              <a:t>September 11 - Scribe, Speech-to-Text, and Word Prediction </a:t>
            </a:r>
            <a:endParaRPr sz="2400" dirty="0">
              <a:latin typeface="Arial"/>
              <a:ea typeface="Arial"/>
              <a:cs typeface="Arial"/>
              <a:sym typeface="Arial"/>
            </a:endParaRPr>
          </a:p>
          <a:p>
            <a:pPr marL="228600" lvl="0" indent="0" algn="l" rtl="0">
              <a:lnSpc>
                <a:spcPct val="115000"/>
              </a:lnSpc>
              <a:spcBef>
                <a:spcPts val="0"/>
              </a:spcBef>
              <a:spcAft>
                <a:spcPts val="0"/>
              </a:spcAft>
              <a:buClr>
                <a:schemeClr val="dk1"/>
              </a:buClr>
              <a:buSzPts val="1100"/>
              <a:buFont typeface="Arial"/>
              <a:buNone/>
            </a:pPr>
            <a:r>
              <a:rPr lang="en-US" sz="2400" dirty="0">
                <a:latin typeface="Arial"/>
                <a:ea typeface="Arial"/>
                <a:cs typeface="Arial"/>
                <a:sym typeface="Arial"/>
              </a:rPr>
              <a:t>September 18 - Multiplication Table and Calculator  </a:t>
            </a:r>
            <a:endParaRPr sz="2400" dirty="0">
              <a:latin typeface="Arial"/>
              <a:ea typeface="Arial"/>
              <a:cs typeface="Arial"/>
              <a:sym typeface="Arial"/>
            </a:endParaRPr>
          </a:p>
          <a:p>
            <a:pPr marL="228600" lvl="0" indent="0" algn="l" rtl="0">
              <a:lnSpc>
                <a:spcPct val="115000"/>
              </a:lnSpc>
              <a:spcBef>
                <a:spcPts val="0"/>
              </a:spcBef>
              <a:spcAft>
                <a:spcPts val="0"/>
              </a:spcAft>
              <a:buClr>
                <a:schemeClr val="dk1"/>
              </a:buClr>
              <a:buSzPts val="1100"/>
              <a:buFont typeface="Arial"/>
              <a:buNone/>
            </a:pPr>
            <a:r>
              <a:rPr lang="en-US" sz="2400" dirty="0">
                <a:latin typeface="Arial"/>
                <a:ea typeface="Arial"/>
                <a:cs typeface="Arial"/>
                <a:sym typeface="Arial"/>
              </a:rPr>
              <a:t>September 25 - Low-Risk and Print-on-Demand</a:t>
            </a:r>
            <a:endParaRPr sz="800" u="sng" dirty="0"/>
          </a:p>
          <a:p>
            <a:pPr marL="0" lvl="0" indent="0" algn="l" rtl="0">
              <a:lnSpc>
                <a:spcPct val="90000"/>
              </a:lnSpc>
              <a:spcBef>
                <a:spcPts val="1000"/>
              </a:spcBef>
              <a:spcAft>
                <a:spcPts val="0"/>
              </a:spcAft>
              <a:buSzPts val="2800"/>
              <a:buNone/>
            </a:pPr>
            <a:r>
              <a:rPr lang="en-US" u="sng" dirty="0"/>
              <a:t>WebEx* Office Hours: </a:t>
            </a:r>
            <a:endParaRPr dirty="0"/>
          </a:p>
          <a:p>
            <a:pPr marL="0" lvl="0" indent="0" algn="l" rtl="0">
              <a:lnSpc>
                <a:spcPct val="90000"/>
              </a:lnSpc>
              <a:spcBef>
                <a:spcPts val="1000"/>
              </a:spcBef>
              <a:spcAft>
                <a:spcPts val="0"/>
              </a:spcAft>
              <a:buSzPts val="2800"/>
              <a:buNone/>
            </a:pPr>
            <a:r>
              <a:rPr lang="en-US" dirty="0"/>
              <a:t>2:30 – 3:30 p.m.: Sept. 14, 21, and 28 &amp; Oct. 12, 19, and 26, 2020</a:t>
            </a:r>
            <a:endParaRPr dirty="0"/>
          </a:p>
          <a:p>
            <a:pPr marL="0" lvl="0" indent="0" algn="l" rtl="0">
              <a:lnSpc>
                <a:spcPct val="90000"/>
              </a:lnSpc>
              <a:spcBef>
                <a:spcPts val="1000"/>
              </a:spcBef>
              <a:spcAft>
                <a:spcPts val="0"/>
              </a:spcAft>
              <a:buSzPts val="2800"/>
              <a:buNone/>
            </a:pPr>
            <a:endParaRPr sz="900" dirty="0"/>
          </a:p>
          <a:p>
            <a:pPr marL="0" lvl="0" indent="0" algn="l" rtl="0">
              <a:lnSpc>
                <a:spcPct val="90000"/>
              </a:lnSpc>
              <a:spcBef>
                <a:spcPts val="1000"/>
              </a:spcBef>
              <a:spcAft>
                <a:spcPts val="0"/>
              </a:spcAft>
              <a:buSzPts val="2800"/>
              <a:buNone/>
            </a:pPr>
            <a:r>
              <a:rPr lang="en-US" sz="2400" dirty="0"/>
              <a:t>*See the Accessibility and Accommodations webpage for information to access the WebEx meetings.</a:t>
            </a:r>
            <a:endParaRPr dirty="0"/>
          </a:p>
        </p:txBody>
      </p:sp>
      <p:sp>
        <p:nvSpPr>
          <p:cNvPr id="224" name="Google Shape;224;p35"/>
          <p:cNvSpPr txBox="1">
            <a:spLocks noGrp="1"/>
          </p:cNvSpPr>
          <p:nvPr>
            <p:ph type="title"/>
          </p:nvPr>
        </p:nvSpPr>
        <p:spPr>
          <a:xfrm>
            <a:off x="838200" y="324953"/>
            <a:ext cx="10515600" cy="5284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400" b="1" dirty="0"/>
              <a:t>State Test Accommodation Webinars and Office Hours</a:t>
            </a:r>
            <a:endParaRPr sz="3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a:off x="838200" y="365125"/>
            <a:ext cx="10515600" cy="780923"/>
          </a:xfrm>
          <a:prstGeom prst="rect">
            <a:avLst/>
          </a:prstGeom>
          <a:noFill/>
          <a:ln>
            <a:noFill/>
          </a:ln>
        </p:spPr>
        <p:txBody>
          <a:bodyPr spcFirstLastPara="1" wrap="square" lIns="91425" tIns="45700" rIns="91425" bIns="45700" anchor="ctr" anchorCtr="0">
            <a:noAutofit/>
          </a:bodyPr>
          <a:lstStyle/>
          <a:p>
            <a:pPr marL="228600" lvl="0" indent="0" algn="l" rtl="0">
              <a:lnSpc>
                <a:spcPct val="90000"/>
              </a:lnSpc>
              <a:spcBef>
                <a:spcPts val="0"/>
              </a:spcBef>
              <a:spcAft>
                <a:spcPts val="0"/>
              </a:spcAft>
              <a:buSzPts val="1800"/>
              <a:buNone/>
            </a:pPr>
            <a:endParaRPr dirty="0"/>
          </a:p>
          <a:p>
            <a:pPr marL="228600" lvl="0" indent="0" algn="l" rtl="0">
              <a:lnSpc>
                <a:spcPct val="90000"/>
              </a:lnSpc>
              <a:spcBef>
                <a:spcPts val="0"/>
              </a:spcBef>
              <a:spcAft>
                <a:spcPts val="0"/>
              </a:spcAft>
              <a:buSzPts val="1800"/>
              <a:buNone/>
            </a:pPr>
            <a:r>
              <a:rPr lang="en-US" dirty="0"/>
              <a:t>Questions? </a:t>
            </a:r>
            <a:endParaRPr dirty="0"/>
          </a:p>
          <a:p>
            <a:pPr marL="0" lvl="0" indent="0" algn="l" rtl="0">
              <a:lnSpc>
                <a:spcPct val="90000"/>
              </a:lnSpc>
              <a:spcBef>
                <a:spcPts val="1000"/>
              </a:spcBef>
              <a:spcAft>
                <a:spcPts val="0"/>
              </a:spcAft>
              <a:buSzPts val="1800"/>
              <a:buNone/>
            </a:pPr>
            <a:endParaRPr dirty="0"/>
          </a:p>
        </p:txBody>
      </p:sp>
      <p:sp>
        <p:nvSpPr>
          <p:cNvPr id="230" name="Google Shape;230;p36"/>
          <p:cNvSpPr txBox="1">
            <a:spLocks noGrp="1"/>
          </p:cNvSpPr>
          <p:nvPr>
            <p:ph type="body" idx="1"/>
          </p:nvPr>
        </p:nvSpPr>
        <p:spPr>
          <a:xfrm>
            <a:off x="838200" y="1377696"/>
            <a:ext cx="10515600" cy="479912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SzPts val="3100"/>
              <a:buChar char="•"/>
            </a:pPr>
            <a:r>
              <a:rPr lang="en-US" sz="3100" dirty="0"/>
              <a:t>Email Contacts for Assessment Section staff:</a:t>
            </a:r>
            <a:endParaRPr dirty="0"/>
          </a:p>
          <a:p>
            <a:pPr marL="0" lvl="0" indent="0" algn="l" rtl="0">
              <a:lnSpc>
                <a:spcPct val="90000"/>
              </a:lnSpc>
              <a:spcBef>
                <a:spcPts val="1000"/>
              </a:spcBef>
              <a:spcAft>
                <a:spcPts val="0"/>
              </a:spcAft>
              <a:buSzPts val="3100"/>
              <a:buNone/>
            </a:pPr>
            <a:r>
              <a:rPr lang="en-US" sz="3100" dirty="0"/>
              <a:t> </a:t>
            </a:r>
            <a:endParaRPr sz="3100" dirty="0"/>
          </a:p>
          <a:p>
            <a:pPr marL="685800" lvl="1" indent="-311150" algn="l" rtl="0">
              <a:lnSpc>
                <a:spcPct val="90000"/>
              </a:lnSpc>
              <a:spcBef>
                <a:spcPts val="500"/>
              </a:spcBef>
              <a:spcAft>
                <a:spcPts val="0"/>
              </a:spcAft>
              <a:buSzPts val="3100"/>
              <a:buChar char="•"/>
            </a:pPr>
            <a:r>
              <a:rPr lang="en-US" sz="3100" dirty="0"/>
              <a:t>Elaine Lee, Ph.D. – </a:t>
            </a:r>
            <a:r>
              <a:rPr lang="en-US" sz="3100" u="sng" dirty="0">
                <a:solidFill>
                  <a:schemeClr val="hlink"/>
                </a:solidFill>
                <a:hlinkClick r:id="rId3"/>
              </a:rPr>
              <a:t>Elaine.Lee@k12.hi.us</a:t>
            </a:r>
            <a:r>
              <a:rPr lang="en-US" sz="3100" dirty="0"/>
              <a:t> </a:t>
            </a:r>
            <a:endParaRPr sz="3100" dirty="0"/>
          </a:p>
          <a:p>
            <a:pPr marL="685800" lvl="1" indent="-311150" algn="l" rtl="0">
              <a:lnSpc>
                <a:spcPct val="90000"/>
              </a:lnSpc>
              <a:spcBef>
                <a:spcPts val="500"/>
              </a:spcBef>
              <a:spcAft>
                <a:spcPts val="0"/>
              </a:spcAft>
              <a:buSzPts val="3100"/>
              <a:buChar char="•"/>
            </a:pPr>
            <a:r>
              <a:rPr lang="en-US" sz="3100" dirty="0"/>
              <a:t>Susan Forbes – </a:t>
            </a:r>
            <a:r>
              <a:rPr lang="en-US" sz="3100" u="sng" dirty="0">
                <a:solidFill>
                  <a:schemeClr val="hlink"/>
                </a:solidFill>
                <a:hlinkClick r:id="rId4"/>
              </a:rPr>
              <a:t>Susan.Forbes@k12.hi.us</a:t>
            </a:r>
            <a:endParaRPr sz="3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body" idx="4294967295"/>
          </p:nvPr>
        </p:nvSpPr>
        <p:spPr>
          <a:xfrm>
            <a:off x="841248" y="451104"/>
            <a:ext cx="10302240" cy="5791200"/>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SzPts val="2800"/>
              <a:buNone/>
            </a:pPr>
            <a:r>
              <a:rPr lang="en-US" u="sng" dirty="0"/>
              <a:t>Where do you find Accessibility and Accommodations information?</a:t>
            </a:r>
            <a:endParaRPr dirty="0"/>
          </a:p>
          <a:p>
            <a:pPr marL="114300" lvl="0" indent="0">
              <a:buNone/>
            </a:pPr>
            <a:r>
              <a:rPr lang="en-US" dirty="0"/>
              <a:t>New test accommodation guides, request process, request form, and training materials (PowerPoint presentations, recorded webinars), and WebEx webinar and office hour information can be found at the:</a:t>
            </a:r>
            <a:endParaRPr dirty="0"/>
          </a:p>
          <a:p>
            <a:pPr marL="571500" lvl="0" indent="-457200" algn="l" rtl="0">
              <a:lnSpc>
                <a:spcPct val="90000"/>
              </a:lnSpc>
              <a:spcBef>
                <a:spcPts val="1000"/>
              </a:spcBef>
              <a:spcAft>
                <a:spcPts val="0"/>
              </a:spcAft>
              <a:buSzPts val="2800"/>
              <a:buFont typeface="Wingdings" pitchFamily="2" charset="2"/>
              <a:buChar char="Ø"/>
            </a:pPr>
            <a:r>
              <a:rPr lang="en-US" b="1" dirty="0"/>
              <a:t>Accessibility and Accommodations </a:t>
            </a:r>
            <a:r>
              <a:rPr lang="en-US" dirty="0"/>
              <a:t>page on </a:t>
            </a:r>
            <a:r>
              <a:rPr lang="en-US" b="1" dirty="0" err="1"/>
              <a:t>alohahsap.org</a:t>
            </a:r>
            <a:r>
              <a:rPr lang="en-US" b="1" dirty="0"/>
              <a:t>:</a:t>
            </a:r>
            <a:endParaRPr dirty="0"/>
          </a:p>
          <a:p>
            <a:pPr marL="114300" lvl="0" indent="0" algn="l" rtl="0">
              <a:lnSpc>
                <a:spcPct val="90000"/>
              </a:lnSpc>
              <a:spcBef>
                <a:spcPts val="1000"/>
              </a:spcBef>
              <a:spcAft>
                <a:spcPts val="0"/>
              </a:spcAft>
              <a:buSzPts val="2800"/>
              <a:buNone/>
            </a:pPr>
            <a:endParaRPr sz="200" dirty="0"/>
          </a:p>
          <a:p>
            <a:pPr marL="114300" lvl="0" indent="0" algn="l" rtl="0">
              <a:lnSpc>
                <a:spcPct val="90000"/>
              </a:lnSpc>
              <a:spcBef>
                <a:spcPts val="1000"/>
              </a:spcBef>
              <a:spcAft>
                <a:spcPts val="0"/>
              </a:spcAft>
              <a:buSzPts val="2800"/>
              <a:buNone/>
            </a:pPr>
            <a:r>
              <a:rPr lang="en-US" u="sng" dirty="0"/>
              <a:t>How to get there:</a:t>
            </a:r>
            <a:endParaRPr dirty="0"/>
          </a:p>
          <a:p>
            <a:pPr marL="114300" lvl="0" indent="0" algn="l" rtl="0">
              <a:lnSpc>
                <a:spcPct val="90000"/>
              </a:lnSpc>
              <a:spcBef>
                <a:spcPts val="1000"/>
              </a:spcBef>
              <a:spcAft>
                <a:spcPts val="0"/>
              </a:spcAft>
              <a:buSzPts val="2800"/>
              <a:buNone/>
            </a:pPr>
            <a:r>
              <a:rPr lang="en-US" dirty="0"/>
              <a:t>Go to </a:t>
            </a:r>
            <a:r>
              <a:rPr lang="en-US" dirty="0" err="1"/>
              <a:t>alohahsap.org</a:t>
            </a:r>
            <a:r>
              <a:rPr lang="en-US" dirty="0"/>
              <a:t>:</a:t>
            </a:r>
            <a:endParaRPr dirty="0"/>
          </a:p>
          <a:p>
            <a:pPr marL="628650" lvl="0" indent="-514350" algn="l" rtl="0">
              <a:lnSpc>
                <a:spcPct val="90000"/>
              </a:lnSpc>
              <a:spcBef>
                <a:spcPts val="1000"/>
              </a:spcBef>
              <a:spcAft>
                <a:spcPts val="0"/>
              </a:spcAft>
              <a:buSzPts val="2800"/>
              <a:buAutoNum type="arabicPeriod"/>
            </a:pPr>
            <a:r>
              <a:rPr lang="en-US" dirty="0"/>
              <a:t>Select “Smarter Balanced”,</a:t>
            </a:r>
            <a:endParaRPr dirty="0"/>
          </a:p>
          <a:p>
            <a:pPr marL="628650" lvl="0" indent="-514350" algn="l" rtl="0">
              <a:lnSpc>
                <a:spcPct val="90000"/>
              </a:lnSpc>
              <a:spcBef>
                <a:spcPts val="1000"/>
              </a:spcBef>
              <a:spcAft>
                <a:spcPts val="0"/>
              </a:spcAft>
              <a:buSzPts val="2800"/>
              <a:buAutoNum type="arabicPeriod"/>
            </a:pPr>
            <a:r>
              <a:rPr lang="en-US" dirty="0"/>
              <a:t>Select “Resources”, and</a:t>
            </a:r>
            <a:endParaRPr dirty="0"/>
          </a:p>
          <a:p>
            <a:pPr marL="628650" lvl="0" indent="-514350" algn="l" rtl="0">
              <a:lnSpc>
                <a:spcPct val="90000"/>
              </a:lnSpc>
              <a:spcBef>
                <a:spcPts val="1000"/>
              </a:spcBef>
              <a:spcAft>
                <a:spcPts val="0"/>
              </a:spcAft>
              <a:buSzPts val="2800"/>
              <a:buAutoNum type="arabicPeriod"/>
            </a:pPr>
            <a:r>
              <a:rPr lang="en-US" dirty="0"/>
              <a:t>Select “Accessibility and Accommodations”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838200" y="317500"/>
            <a:ext cx="10515600" cy="6752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endParaRPr dirty="0"/>
          </a:p>
          <a:p>
            <a:pPr marL="0" lvl="0" indent="0" algn="l" rtl="0">
              <a:lnSpc>
                <a:spcPct val="90000"/>
              </a:lnSpc>
              <a:spcBef>
                <a:spcPts val="0"/>
              </a:spcBef>
              <a:spcAft>
                <a:spcPts val="0"/>
              </a:spcAft>
              <a:buClr>
                <a:schemeClr val="dk1"/>
              </a:buClr>
              <a:buSzPts val="2800"/>
              <a:buFont typeface="Arial"/>
              <a:buNone/>
            </a:pPr>
            <a:r>
              <a:rPr lang="en-US" sz="3400" b="1" dirty="0">
                <a:solidFill>
                  <a:schemeClr val="dk1"/>
                </a:solidFill>
              </a:rPr>
              <a:t>1. </a:t>
            </a:r>
            <a:r>
              <a:rPr lang="en-US" sz="3400" b="1" dirty="0">
                <a:solidFill>
                  <a:srgbClr val="4D3AFD"/>
                </a:solidFill>
              </a:rPr>
              <a:t>NEW</a:t>
            </a:r>
            <a:r>
              <a:rPr lang="en-US" sz="3400" b="1" dirty="0"/>
              <a:t> State Test Accommodation Request Process</a:t>
            </a:r>
            <a:endParaRPr sz="34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96" name="Google Shape;96;p15"/>
          <p:cNvSpPr txBox="1">
            <a:spLocks noGrp="1"/>
          </p:cNvSpPr>
          <p:nvPr>
            <p:ph type="body" idx="1"/>
          </p:nvPr>
        </p:nvSpPr>
        <p:spPr>
          <a:xfrm>
            <a:off x="838200" y="890017"/>
            <a:ext cx="10515600" cy="5709566"/>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3190"/>
              <a:buNone/>
            </a:pPr>
            <a:r>
              <a:rPr lang="en-US" sz="2900" u="sng" dirty="0"/>
              <a:t>What’s new?</a:t>
            </a:r>
            <a:r>
              <a:rPr lang="en-US" sz="2900" dirty="0"/>
              <a:t> The new process:</a:t>
            </a:r>
            <a:endParaRPr dirty="0"/>
          </a:p>
          <a:p>
            <a:pPr marL="457200" lvl="0" indent="-457200" algn="l" rtl="0">
              <a:lnSpc>
                <a:spcPct val="70000"/>
              </a:lnSpc>
              <a:spcBef>
                <a:spcPts val="1000"/>
              </a:spcBef>
              <a:spcAft>
                <a:spcPts val="0"/>
              </a:spcAft>
              <a:buSzPts val="3190"/>
              <a:buChar char="•"/>
            </a:pPr>
            <a:r>
              <a:rPr lang="en-US" sz="2900" dirty="0"/>
              <a:t>Relies on the collective expertise, knowledge, and experience of IEP/504 Teams to assign test accommodation(s) for IEP/504 students;</a:t>
            </a:r>
            <a:endParaRPr dirty="0"/>
          </a:p>
          <a:p>
            <a:pPr marL="457200" lvl="0" indent="-457200" algn="l" rtl="0">
              <a:lnSpc>
                <a:spcPct val="70000"/>
              </a:lnSpc>
              <a:spcBef>
                <a:spcPts val="1000"/>
              </a:spcBef>
              <a:spcAft>
                <a:spcPts val="0"/>
              </a:spcAft>
              <a:buSzPts val="3190"/>
              <a:buChar char="•"/>
            </a:pPr>
            <a:r>
              <a:rPr lang="en-US" sz="2900" dirty="0"/>
              <a:t>Structures the discussions and considerations of IEP/504 Teams regarding test accommodations for students with a tool (“</a:t>
            </a:r>
            <a:r>
              <a:rPr lang="en-US" sz="2900" i="1" dirty="0"/>
              <a:t>Questions to Guide IEP/504 Team Discussions about the Need for x test accommodation</a:t>
            </a:r>
            <a:r>
              <a:rPr lang="en-US" sz="2900" dirty="0"/>
              <a:t>”); and</a:t>
            </a:r>
            <a:endParaRPr dirty="0"/>
          </a:p>
          <a:p>
            <a:pPr marL="457200" lvl="0" indent="-457200" algn="l" rtl="0">
              <a:lnSpc>
                <a:spcPct val="70000"/>
              </a:lnSpc>
              <a:spcBef>
                <a:spcPts val="1000"/>
              </a:spcBef>
              <a:spcAft>
                <a:spcPts val="0"/>
              </a:spcAft>
              <a:buSzPts val="3190"/>
              <a:buChar char="•"/>
            </a:pPr>
            <a:r>
              <a:rPr lang="en-US" sz="2900" dirty="0"/>
              <a:t>Builds in accountability by including audits of red-flagged accommodation requests.</a:t>
            </a:r>
            <a:endParaRPr dirty="0"/>
          </a:p>
          <a:p>
            <a:pPr marL="0" lvl="0" indent="0" algn="l" rtl="0">
              <a:lnSpc>
                <a:spcPct val="70000"/>
              </a:lnSpc>
              <a:spcBef>
                <a:spcPts val="1000"/>
              </a:spcBef>
              <a:spcAft>
                <a:spcPts val="0"/>
              </a:spcAft>
              <a:buSzPts val="3190"/>
              <a:buNone/>
            </a:pPr>
            <a:endParaRPr sz="200" dirty="0"/>
          </a:p>
          <a:p>
            <a:pPr marL="0" lvl="0" indent="0" algn="l" rtl="0">
              <a:lnSpc>
                <a:spcPct val="70000"/>
              </a:lnSpc>
              <a:spcBef>
                <a:spcPts val="1000"/>
              </a:spcBef>
              <a:spcAft>
                <a:spcPts val="0"/>
              </a:spcAft>
              <a:buSzPts val="3190"/>
              <a:buNone/>
            </a:pPr>
            <a:r>
              <a:rPr lang="en-US" sz="2900" u="sng" dirty="0"/>
              <a:t>What’s different?</a:t>
            </a:r>
            <a:r>
              <a:rPr lang="en-US" sz="2900" dirty="0"/>
              <a:t> </a:t>
            </a:r>
            <a:endParaRPr dirty="0"/>
          </a:p>
          <a:p>
            <a:pPr marL="0" lvl="0" indent="0" algn="l" rtl="0">
              <a:lnSpc>
                <a:spcPct val="70000"/>
              </a:lnSpc>
              <a:spcBef>
                <a:spcPts val="1000"/>
              </a:spcBef>
              <a:spcAft>
                <a:spcPts val="0"/>
              </a:spcAft>
              <a:buSzPts val="3190"/>
              <a:buNone/>
            </a:pPr>
            <a:r>
              <a:rPr lang="en-US" sz="2900" dirty="0"/>
              <a:t>The Assessment Section (AS) will no longer verify requests, but will continue to set test accommodations in the Test Information and Distribution Engine (TIDE) system and perform audits, as needed. Also, no paper test accommodation request forms will be accepted.</a:t>
            </a:r>
            <a:endParaRPr dirty="0"/>
          </a:p>
          <a:p>
            <a:pPr marL="228600" lvl="0" indent="-26035" algn="l" rtl="0">
              <a:lnSpc>
                <a:spcPct val="70000"/>
              </a:lnSpc>
              <a:spcBef>
                <a:spcPts val="1000"/>
              </a:spcBef>
              <a:spcAft>
                <a:spcPts val="0"/>
              </a:spcAft>
              <a:buSzPts val="3190"/>
              <a:buNone/>
            </a:pPr>
            <a:endParaRPr sz="3190" dirty="0"/>
          </a:p>
          <a:p>
            <a:pPr marL="228600" lvl="0" indent="0" algn="l" rtl="0">
              <a:lnSpc>
                <a:spcPct val="70000"/>
              </a:lnSpc>
              <a:spcBef>
                <a:spcPts val="1000"/>
              </a:spcBef>
              <a:spcAft>
                <a:spcPts val="0"/>
              </a:spcAft>
              <a:buSzPts val="1800"/>
              <a:buNone/>
            </a:pPr>
            <a:endParaRPr sz="3190" dirty="0"/>
          </a:p>
          <a:p>
            <a:pPr marL="0" lvl="0" indent="0" algn="l" rtl="0">
              <a:lnSpc>
                <a:spcPct val="70000"/>
              </a:lnSpc>
              <a:spcBef>
                <a:spcPts val="1000"/>
              </a:spcBef>
              <a:spcAft>
                <a:spcPts val="0"/>
              </a:spcAft>
              <a:buSzPts val="1800"/>
              <a:buNone/>
            </a:pPr>
            <a:endParaRPr sz="259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838200" y="365125"/>
            <a:ext cx="10515600" cy="58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sz="3600" b="1" dirty="0"/>
              <a:t>2. Purposes of State Test Accommodations </a:t>
            </a:r>
            <a:endParaRPr b="1" dirty="0"/>
          </a:p>
        </p:txBody>
      </p:sp>
      <p:sp>
        <p:nvSpPr>
          <p:cNvPr id="102" name="Google Shape;102;p16"/>
          <p:cNvSpPr txBox="1">
            <a:spLocks noGrp="1"/>
          </p:cNvSpPr>
          <p:nvPr>
            <p:ph type="body" idx="1"/>
          </p:nvPr>
        </p:nvSpPr>
        <p:spPr>
          <a:xfrm>
            <a:off x="838200" y="947125"/>
            <a:ext cx="10515600" cy="5312100"/>
          </a:xfrm>
          <a:prstGeom prst="rect">
            <a:avLst/>
          </a:prstGeom>
          <a:noFill/>
          <a:ln>
            <a:noFill/>
          </a:ln>
        </p:spPr>
        <p:txBody>
          <a:bodyPr spcFirstLastPara="1" wrap="square" lIns="91425" tIns="45700" rIns="91425" bIns="45700" anchor="t" anchorCtr="0">
            <a:noAutofit/>
          </a:bodyPr>
          <a:lstStyle/>
          <a:p>
            <a:pPr marL="0" lvl="0" indent="0">
              <a:buSzPts val="3300"/>
              <a:buNone/>
            </a:pPr>
            <a:r>
              <a:rPr lang="en-US" sz="3200" dirty="0"/>
              <a:t>The purposes of the state test accommodations are:</a:t>
            </a:r>
            <a:endParaRPr lang="en-US" sz="3300" dirty="0"/>
          </a:p>
          <a:p>
            <a:pPr marL="228600" lvl="0" indent="-228600" algn="l" rtl="0">
              <a:lnSpc>
                <a:spcPct val="90000"/>
              </a:lnSpc>
              <a:spcBef>
                <a:spcPts val="1000"/>
              </a:spcBef>
              <a:spcAft>
                <a:spcPts val="0"/>
              </a:spcAft>
              <a:buClr>
                <a:schemeClr val="dk1"/>
              </a:buClr>
              <a:buSzPts val="3300"/>
              <a:buChar char="•"/>
            </a:pPr>
            <a:r>
              <a:rPr lang="en-US" sz="3300" dirty="0"/>
              <a:t>To enable all students to meaningfully participate in state testing;</a:t>
            </a:r>
            <a:endParaRPr sz="3300" dirty="0"/>
          </a:p>
          <a:p>
            <a:pPr marL="228600" lvl="0" indent="-228600" algn="l" rtl="0">
              <a:lnSpc>
                <a:spcPct val="90000"/>
              </a:lnSpc>
              <a:spcBef>
                <a:spcPts val="1000"/>
              </a:spcBef>
              <a:spcAft>
                <a:spcPts val="0"/>
              </a:spcAft>
              <a:buClr>
                <a:schemeClr val="dk1"/>
              </a:buClr>
              <a:buSzPts val="3300"/>
              <a:buChar char="•"/>
            </a:pPr>
            <a:r>
              <a:rPr lang="en-US" sz="3300" dirty="0"/>
              <a:t>To remove barriers to access that may be present for IEP/504 students;</a:t>
            </a:r>
            <a:endParaRPr sz="3300" dirty="0"/>
          </a:p>
          <a:p>
            <a:pPr marL="228600" lvl="0" indent="-228600" algn="l" rtl="0">
              <a:lnSpc>
                <a:spcPct val="90000"/>
              </a:lnSpc>
              <a:spcBef>
                <a:spcPts val="1000"/>
              </a:spcBef>
              <a:spcAft>
                <a:spcPts val="0"/>
              </a:spcAft>
              <a:buClr>
                <a:schemeClr val="dk1"/>
              </a:buClr>
              <a:buSzPts val="3300"/>
              <a:buChar char="•"/>
            </a:pPr>
            <a:r>
              <a:rPr lang="en-US" sz="3300" dirty="0"/>
              <a:t>To allow students to demonstrate true knowledge, skills, and abilities;</a:t>
            </a:r>
            <a:endParaRPr sz="3300" dirty="0"/>
          </a:p>
          <a:p>
            <a:pPr marL="228600" lvl="0" indent="-228600" algn="l" rtl="0">
              <a:lnSpc>
                <a:spcPct val="90000"/>
              </a:lnSpc>
              <a:spcBef>
                <a:spcPts val="1000"/>
              </a:spcBef>
              <a:spcAft>
                <a:spcPts val="0"/>
              </a:spcAft>
              <a:buClr>
                <a:schemeClr val="dk1"/>
              </a:buClr>
              <a:buSzPts val="3300"/>
              <a:buChar char="•"/>
            </a:pPr>
            <a:r>
              <a:rPr lang="en-US" sz="3300" dirty="0"/>
              <a:t>To gain accurate measures of students’ understanding; and</a:t>
            </a:r>
            <a:endParaRPr sz="3300" dirty="0"/>
          </a:p>
          <a:p>
            <a:pPr marL="228600" lvl="0" indent="-228600" algn="l" rtl="0">
              <a:lnSpc>
                <a:spcPct val="90000"/>
              </a:lnSpc>
              <a:spcBef>
                <a:spcPts val="1000"/>
              </a:spcBef>
              <a:spcAft>
                <a:spcPts val="0"/>
              </a:spcAft>
              <a:buClr>
                <a:schemeClr val="dk1"/>
              </a:buClr>
              <a:buSzPts val="3300"/>
              <a:buChar char="•"/>
            </a:pPr>
            <a:r>
              <a:rPr lang="en-US" sz="3300" dirty="0"/>
              <a:t>To ensure that state test results are valid.</a:t>
            </a:r>
            <a:endParaRPr sz="3300" dirty="0"/>
          </a:p>
          <a:p>
            <a:pPr marL="0" lvl="0" indent="0" algn="l" rtl="0">
              <a:lnSpc>
                <a:spcPct val="90000"/>
              </a:lnSpc>
              <a:spcBef>
                <a:spcPts val="1000"/>
              </a:spcBef>
              <a:spcAft>
                <a:spcPts val="0"/>
              </a:spcAft>
              <a:buSzPts val="1800"/>
              <a:buNone/>
            </a:pPr>
            <a:endParaRPr sz="3300" dirty="0"/>
          </a:p>
          <a:p>
            <a:pPr marL="0" lvl="0" indent="0" algn="l" rtl="0">
              <a:lnSpc>
                <a:spcPct val="90000"/>
              </a:lnSpc>
              <a:spcBef>
                <a:spcPts val="1000"/>
              </a:spcBef>
              <a:spcAft>
                <a:spcPts val="0"/>
              </a:spcAft>
              <a:buClr>
                <a:schemeClr val="dk1"/>
              </a:buClr>
              <a:buSzPts val="2800"/>
              <a:buNone/>
            </a:pPr>
            <a:endParaRPr sz="3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8200" y="365125"/>
            <a:ext cx="10515600" cy="1025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b="1" dirty="0"/>
              <a:t>3. </a:t>
            </a:r>
            <a:r>
              <a:rPr lang="en-US" sz="3700" b="1" dirty="0"/>
              <a:t>Impetus for Accommodation Guide Development</a:t>
            </a:r>
            <a:endParaRPr sz="6700" b="1" dirty="0"/>
          </a:p>
        </p:txBody>
      </p:sp>
      <p:sp>
        <p:nvSpPr>
          <p:cNvPr id="108" name="Google Shape;108;p17"/>
          <p:cNvSpPr txBox="1">
            <a:spLocks noGrp="1"/>
          </p:cNvSpPr>
          <p:nvPr>
            <p:ph type="body" idx="1"/>
          </p:nvPr>
        </p:nvSpPr>
        <p:spPr>
          <a:xfrm>
            <a:off x="838200" y="1208275"/>
            <a:ext cx="10515600" cy="5282400"/>
          </a:xfrm>
          <a:prstGeom prst="rect">
            <a:avLst/>
          </a:prstGeom>
          <a:noFill/>
          <a:ln>
            <a:noFill/>
          </a:ln>
        </p:spPr>
        <p:txBody>
          <a:bodyPr spcFirstLastPara="1" wrap="square" lIns="91425" tIns="45700" rIns="91425" bIns="45700" anchor="t" anchorCtr="0">
            <a:noAutofit/>
          </a:bodyPr>
          <a:lstStyle/>
          <a:p>
            <a:pPr marL="0" lvl="0" indent="0">
              <a:buSzPts val="3200"/>
              <a:buNone/>
            </a:pPr>
            <a:r>
              <a:rPr lang="en-US" sz="3200" dirty="0"/>
              <a:t>The State Test Accommodation Guides were prepared:</a:t>
            </a:r>
          </a:p>
          <a:p>
            <a:pPr indent="-457200">
              <a:buSzPts val="3200"/>
            </a:pPr>
            <a:r>
              <a:rPr lang="en-US" sz="3200" dirty="0"/>
              <a:t>Based on federal/IDEA mandate (</a:t>
            </a:r>
            <a:r>
              <a:rPr lang="en-US" sz="2990" dirty="0"/>
              <a:t>34 CFR §§300.160(b)(2)) </a:t>
            </a:r>
            <a:r>
              <a:rPr lang="en-US" sz="3200" dirty="0"/>
              <a:t>to: </a:t>
            </a:r>
          </a:p>
          <a:p>
            <a:pPr marL="685800" lvl="1" indent="-254000">
              <a:buSzPts val="2800"/>
              <a:buFont typeface="Courier New"/>
              <a:buChar char="o"/>
            </a:pPr>
            <a:r>
              <a:rPr lang="en-US" sz="2800" dirty="0"/>
              <a:t>Develop guidelines for the provision of appropriate accommodations;</a:t>
            </a:r>
          </a:p>
          <a:p>
            <a:pPr marL="685800" lvl="1" indent="-254000">
              <a:buSzPts val="2800"/>
              <a:buFont typeface="Courier New"/>
              <a:buChar char="o"/>
            </a:pPr>
            <a:r>
              <a:rPr lang="en-US" sz="2800" dirty="0"/>
              <a:t>Identify only those accommodations for each assessment that do not invalidate the score; and </a:t>
            </a:r>
          </a:p>
          <a:p>
            <a:pPr marL="685800" lvl="1" indent="-254000">
              <a:buSzPts val="2800"/>
              <a:buFont typeface="Courier New"/>
              <a:buChar char="o"/>
            </a:pPr>
            <a:r>
              <a:rPr lang="en-US" sz="2800" dirty="0"/>
              <a:t>Instruct IEP teams to select, for each assessment, only those accommodations that do not invalidate the score. </a:t>
            </a:r>
          </a:p>
          <a:p>
            <a:pPr indent="-457200">
              <a:spcBef>
                <a:spcPts val="500"/>
              </a:spcBef>
              <a:buSzPct val="100000"/>
              <a:buFont typeface="Arial" panose="020B0604020202020204" pitchFamily="34" charset="0"/>
              <a:buChar char="•"/>
            </a:pPr>
            <a:r>
              <a:rPr lang="en-US" sz="3200" dirty="0"/>
              <a:t>Based on experience with past test accommodation verification requests and on knowledge of verification data.  </a:t>
            </a:r>
            <a:endParaRPr sz="3200" dirty="0"/>
          </a:p>
          <a:p>
            <a:pPr marL="0" lvl="0" indent="0" algn="l" rtl="0">
              <a:lnSpc>
                <a:spcPct val="90000"/>
              </a:lnSpc>
              <a:spcBef>
                <a:spcPts val="1000"/>
              </a:spcBef>
              <a:spcAft>
                <a:spcPts val="0"/>
              </a:spcAft>
              <a:buClr>
                <a:schemeClr val="dk1"/>
              </a:buClr>
              <a:buSzPts val="2800"/>
              <a:buNone/>
            </a:pPr>
            <a:endParaRPr sz="3200"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b="1" dirty="0"/>
              <a:t>4. NEW State Test Accommodation Guides</a:t>
            </a:r>
            <a:endParaRPr dirty="0"/>
          </a:p>
        </p:txBody>
      </p:sp>
      <p:sp>
        <p:nvSpPr>
          <p:cNvPr id="114" name="Google Shape;114;p18"/>
          <p:cNvSpPr txBox="1">
            <a:spLocks noGrp="1"/>
          </p:cNvSpPr>
          <p:nvPr>
            <p:ph type="body" idx="1"/>
          </p:nvPr>
        </p:nvSpPr>
        <p:spPr>
          <a:xfrm>
            <a:off x="838200" y="1402080"/>
            <a:ext cx="10515600" cy="4774883"/>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SzPts val="1800"/>
              <a:buNone/>
            </a:pPr>
            <a:r>
              <a:rPr lang="en-US" sz="3400" u="sng" dirty="0"/>
              <a:t>State Test Accommodations Identification and Request Process for Test Coordinators and School Assessment Teams</a:t>
            </a:r>
            <a:endParaRPr sz="3400" dirty="0"/>
          </a:p>
          <a:p>
            <a:pPr marL="114300" lvl="0" indent="0" algn="l" rtl="0">
              <a:lnSpc>
                <a:spcPct val="90000"/>
              </a:lnSpc>
              <a:spcBef>
                <a:spcPts val="1000"/>
              </a:spcBef>
              <a:spcAft>
                <a:spcPts val="0"/>
              </a:spcAft>
              <a:buSzPts val="1800"/>
              <a:buNone/>
            </a:pPr>
            <a:r>
              <a:rPr lang="en-US" sz="3400" dirty="0"/>
              <a:t>Students with IEPs and/or 504 plans, including English Learners (ELs) with IEPs, must be provided with appropriate supports on state tests in order for their results to be considered valid. The process for identifying those supports and communicating them to the Assessment Section has changed this year.</a:t>
            </a:r>
            <a:br>
              <a:rPr lang="en-US" sz="3400" dirty="0"/>
            </a:br>
            <a:br>
              <a:rPr lang="en-US" dirty="0"/>
            </a:b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b="1" dirty="0"/>
              <a:t>4. NEW State Test Accommodation Guides</a:t>
            </a:r>
            <a:endParaRPr dirty="0"/>
          </a:p>
        </p:txBody>
      </p:sp>
      <p:sp>
        <p:nvSpPr>
          <p:cNvPr id="120" name="Google Shape;120;p19"/>
          <p:cNvSpPr txBox="1">
            <a:spLocks noGrp="1"/>
          </p:cNvSpPr>
          <p:nvPr>
            <p:ph type="body" idx="1"/>
          </p:nvPr>
        </p:nvSpPr>
        <p:spPr>
          <a:xfrm>
            <a:off x="838200" y="1341120"/>
            <a:ext cx="10515600" cy="4835843"/>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chemeClr val="dk1"/>
              </a:buClr>
              <a:buSzPts val="1800"/>
              <a:buChar char="•"/>
            </a:pPr>
            <a:r>
              <a:rPr lang="en-US" sz="3200" dirty="0"/>
              <a:t>A full listing of available supports, their definitions, suggestions for their use, and a tool with questions to guide school IEP/504 team decision-making can be found in the eight Hawai'i State Test Accommodations Guides. </a:t>
            </a:r>
            <a:endParaRPr dirty="0"/>
          </a:p>
          <a:p>
            <a:pPr marL="457200" lvl="0" indent="-342900" algn="l" rtl="0">
              <a:lnSpc>
                <a:spcPct val="90000"/>
              </a:lnSpc>
              <a:spcBef>
                <a:spcPts val="1000"/>
              </a:spcBef>
              <a:spcAft>
                <a:spcPts val="0"/>
              </a:spcAft>
              <a:buClr>
                <a:schemeClr val="dk1"/>
              </a:buClr>
              <a:buSzPts val="1800"/>
              <a:buChar char="•"/>
            </a:pPr>
            <a:r>
              <a:rPr lang="en-US" sz="3200" dirty="0"/>
              <a:t>Additional guidance can be found in the:</a:t>
            </a:r>
            <a:endParaRPr dirty="0"/>
          </a:p>
          <a:p>
            <a:pPr marL="914400" lvl="1" indent="-342900" algn="l" rtl="0">
              <a:lnSpc>
                <a:spcPct val="90000"/>
              </a:lnSpc>
              <a:spcBef>
                <a:spcPts val="500"/>
              </a:spcBef>
              <a:spcAft>
                <a:spcPts val="0"/>
              </a:spcAft>
              <a:buSzPts val="1800"/>
              <a:buFont typeface="Courier New"/>
              <a:buChar char="o"/>
            </a:pPr>
            <a:r>
              <a:rPr lang="en-US" sz="3200" dirty="0"/>
              <a:t>Smarter Balanced Usability, Accessibility, and Accommodations Guidelines (UAAG) and</a:t>
            </a:r>
            <a:endParaRPr dirty="0"/>
          </a:p>
          <a:p>
            <a:pPr marL="914400" lvl="1" indent="-342900" algn="l" rtl="0">
              <a:lnSpc>
                <a:spcPct val="90000"/>
              </a:lnSpc>
              <a:spcBef>
                <a:spcPts val="500"/>
              </a:spcBef>
              <a:spcAft>
                <a:spcPts val="0"/>
              </a:spcAft>
              <a:buSzPts val="1800"/>
              <a:buFont typeface="Courier New"/>
              <a:buChar char="o"/>
            </a:pPr>
            <a:r>
              <a:rPr lang="en-US" sz="3200" dirty="0"/>
              <a:t>Crosswalk of Accessibility Features Across State Assessments in Hawai'i (CAF). </a:t>
            </a:r>
            <a:br>
              <a:rPr lang="en-US" sz="3200" dirty="0"/>
            </a:br>
            <a:endParaRPr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b="1" dirty="0"/>
              <a:t>4. NEW State Test Accommodation Guides</a:t>
            </a:r>
            <a:endParaRPr dirty="0"/>
          </a:p>
        </p:txBody>
      </p:sp>
      <p:sp>
        <p:nvSpPr>
          <p:cNvPr id="126" name="Google Shape;126;p20"/>
          <p:cNvSpPr txBox="1">
            <a:spLocks noGrp="1"/>
          </p:cNvSpPr>
          <p:nvPr>
            <p:ph type="body" idx="1"/>
          </p:nvPr>
        </p:nvSpPr>
        <p:spPr>
          <a:xfrm>
            <a:off x="838200" y="1285461"/>
            <a:ext cx="10515600" cy="5300869"/>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SzPts val="2800"/>
              <a:buFont typeface="Arial"/>
              <a:buChar char="•"/>
            </a:pPr>
            <a:r>
              <a:rPr lang="en-US" dirty="0"/>
              <a:t>IEP/504 Teams should use the State Test Accommodation Guides to identify state test accommodations for students.</a:t>
            </a:r>
            <a:endParaRPr dirty="0"/>
          </a:p>
          <a:p>
            <a:pPr marL="457200" lvl="0" indent="-342900" algn="l" rtl="0">
              <a:lnSpc>
                <a:spcPct val="90000"/>
              </a:lnSpc>
              <a:spcBef>
                <a:spcPts val="1000"/>
              </a:spcBef>
              <a:spcAft>
                <a:spcPts val="0"/>
              </a:spcAft>
              <a:buSzPts val="2800"/>
              <a:buFont typeface="Arial"/>
              <a:buChar char="•"/>
            </a:pPr>
            <a:r>
              <a:rPr lang="en-US" dirty="0"/>
              <a:t>State test accommodation decisions should be based on individual student characteristics and needs. Once a state test accommodation need has been identified, Test Coordinators will electronically submit a Hawai'i State Test Accommodation Request Form (</a:t>
            </a:r>
            <a:r>
              <a:rPr lang="en-US" u="sng" dirty="0">
                <a:solidFill>
                  <a:schemeClr val="hlink"/>
                </a:solidFill>
                <a:hlinkClick r:id="rId3"/>
              </a:rPr>
              <a:t>https://www.surveymonkey.com/r/HIDOE_ACC</a:t>
            </a:r>
            <a:r>
              <a:rPr lang="en-US" dirty="0"/>
              <a:t>) to the Assessment Section (AS). </a:t>
            </a:r>
          </a:p>
          <a:p>
            <a:pPr marL="457200" lvl="0" indent="-342900" algn="l" rtl="0">
              <a:lnSpc>
                <a:spcPct val="90000"/>
              </a:lnSpc>
              <a:spcBef>
                <a:spcPts val="1000"/>
              </a:spcBef>
              <a:spcAft>
                <a:spcPts val="0"/>
              </a:spcAft>
              <a:buSzPts val="2800"/>
              <a:buFont typeface="Arial"/>
              <a:buChar char="•"/>
            </a:pPr>
            <a:r>
              <a:rPr lang="en-US" dirty="0"/>
              <a:t>Submit one test accommodation request form for each student. </a:t>
            </a:r>
          </a:p>
          <a:p>
            <a:pPr marL="457200" lvl="0" indent="-342900" algn="l" rtl="0">
              <a:lnSpc>
                <a:spcPct val="90000"/>
              </a:lnSpc>
              <a:spcBef>
                <a:spcPts val="1000"/>
              </a:spcBef>
              <a:spcAft>
                <a:spcPts val="0"/>
              </a:spcAft>
              <a:buSzPts val="2800"/>
              <a:buFont typeface="Arial"/>
              <a:buChar char="•"/>
            </a:pPr>
            <a:r>
              <a:rPr lang="en-US" i="1" dirty="0"/>
              <a:t>No paper test accommodation request forms will be accepted. </a:t>
            </a:r>
          </a:p>
          <a:p>
            <a:pPr marL="457200" lvl="0" indent="-342900" algn="l" rtl="0">
              <a:lnSpc>
                <a:spcPct val="90000"/>
              </a:lnSpc>
              <a:spcBef>
                <a:spcPts val="1000"/>
              </a:spcBef>
              <a:spcAft>
                <a:spcPts val="0"/>
              </a:spcAft>
              <a:buSzPts val="2800"/>
              <a:buFont typeface="Arial"/>
              <a:buChar char="•"/>
            </a:pPr>
            <a:r>
              <a:rPr lang="en-US" dirty="0"/>
              <a:t>If you require assistance with form submissions, please contact the AS office.</a:t>
            </a:r>
            <a:endParaRPr dirty="0"/>
          </a:p>
          <a:p>
            <a:pPr marL="114300" lvl="0" indent="0" algn="l" rtl="0">
              <a:lnSpc>
                <a:spcPct val="90000"/>
              </a:lnSpc>
              <a:spcBef>
                <a:spcPts val="1000"/>
              </a:spcBef>
              <a:spcAft>
                <a:spcPts val="0"/>
              </a:spcAft>
              <a:buSzPts val="1800"/>
              <a:buNone/>
            </a:pPr>
            <a:br>
              <a:rPr lang="en-US" dirty="0"/>
            </a:b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862</TotalTime>
  <Words>2348</Words>
  <Application>Microsoft Office PowerPoint</Application>
  <PresentationFormat>Widescreen</PresentationFormat>
  <Paragraphs>182</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Courier New</vt:lpstr>
      <vt:lpstr>Wingdings</vt:lpstr>
      <vt:lpstr>Office Theme</vt:lpstr>
      <vt:lpstr>State Test Accommodation Request Process </vt:lpstr>
      <vt:lpstr>New State Test Accommodation Request Process</vt:lpstr>
      <vt:lpstr>PowerPoint Presentation</vt:lpstr>
      <vt:lpstr> 1. NEW State Test Accommodation Request Process </vt:lpstr>
      <vt:lpstr>2. Purposes of State Test Accommodations </vt:lpstr>
      <vt:lpstr>3. Impetus for Accommodation Guide Development</vt:lpstr>
      <vt:lpstr>4. NEW State Test Accommodation Guides</vt:lpstr>
      <vt:lpstr>4. NEW State Test Accommodation Guides</vt:lpstr>
      <vt:lpstr>4. NEW State Test Accommodation Guides</vt:lpstr>
      <vt:lpstr> 4. NEW State Test Accommodation Guides </vt:lpstr>
      <vt:lpstr> 4. NEW State Test Accommodation Guides </vt:lpstr>
      <vt:lpstr>Critical Considerations in State Test Accommodation Decisions</vt:lpstr>
      <vt:lpstr>Test Construct and Impact(s) on Test Results</vt:lpstr>
      <vt:lpstr> IEP/504 Documentation for State Test Accommodations  </vt:lpstr>
      <vt:lpstr>Balancing IEP/504 Student Need for Testing with Their Learning Plans and Goals</vt:lpstr>
      <vt:lpstr>4. NEW State Test Accommodation Guides</vt:lpstr>
      <vt:lpstr>4. NEW State Test Accommodation Guides</vt:lpstr>
      <vt:lpstr>5. Applicable State Tests</vt:lpstr>
      <vt:lpstr>6. Steps for Testing Coordinators (TCs) to Request State Test Accommodations</vt:lpstr>
      <vt:lpstr> 6. Steps for Testing Coordinators (TCs) to Request State Test Accommodations </vt:lpstr>
      <vt:lpstr>6. Steps for Testing Coordinators (TCs) to Request State Test Accommodations</vt:lpstr>
      <vt:lpstr>6. Steps for Testing Coordinators (TCs) to Request State Test Accommodations</vt:lpstr>
      <vt:lpstr>Test Accommodation Request Deadlines</vt:lpstr>
      <vt:lpstr>State Test Accommodation Webinars and Office Hours</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Test Accommodation Request Process</dc:title>
  <dc:creator>Emily MacGillivray</dc:creator>
  <cp:lastModifiedBy>Macgillivray, Emily A.</cp:lastModifiedBy>
  <cp:revision>74</cp:revision>
  <cp:lastPrinted>2020-08-18T02:11:08Z</cp:lastPrinted>
  <dcterms:modified xsi:type="dcterms:W3CDTF">2020-08-31T21:00:04Z</dcterms:modified>
</cp:coreProperties>
</file>