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8"/>
  </p:notesMasterIdLst>
  <p:handoutMasterIdLst>
    <p:handoutMasterId r:id="rId69"/>
  </p:handoutMasterIdLst>
  <p:sldIdLst>
    <p:sldId id="294" r:id="rId5"/>
    <p:sldId id="424" r:id="rId6"/>
    <p:sldId id="286" r:id="rId7"/>
    <p:sldId id="288" r:id="rId8"/>
    <p:sldId id="322" r:id="rId9"/>
    <p:sldId id="323" r:id="rId10"/>
    <p:sldId id="441" r:id="rId11"/>
    <p:sldId id="482" r:id="rId12"/>
    <p:sldId id="481" r:id="rId13"/>
    <p:sldId id="483" r:id="rId14"/>
    <p:sldId id="461" r:id="rId15"/>
    <p:sldId id="516" r:id="rId16"/>
    <p:sldId id="525" r:id="rId17"/>
    <p:sldId id="544" r:id="rId18"/>
    <p:sldId id="527" r:id="rId19"/>
    <p:sldId id="463" r:id="rId20"/>
    <p:sldId id="486" r:id="rId21"/>
    <p:sldId id="541" r:id="rId22"/>
    <p:sldId id="462" r:id="rId23"/>
    <p:sldId id="459" r:id="rId24"/>
    <p:sldId id="444" r:id="rId25"/>
    <p:sldId id="484" r:id="rId26"/>
    <p:sldId id="521" r:id="rId27"/>
    <p:sldId id="465" r:id="rId28"/>
    <p:sldId id="464" r:id="rId29"/>
    <p:sldId id="426" r:id="rId30"/>
    <p:sldId id="443" r:id="rId31"/>
    <p:sldId id="526" r:id="rId32"/>
    <p:sldId id="436" r:id="rId33"/>
    <p:sldId id="504" r:id="rId34"/>
    <p:sldId id="505" r:id="rId35"/>
    <p:sldId id="467" r:id="rId36"/>
    <p:sldId id="522" r:id="rId37"/>
    <p:sldId id="517" r:id="rId38"/>
    <p:sldId id="518" r:id="rId39"/>
    <p:sldId id="519" r:id="rId40"/>
    <p:sldId id="524" r:id="rId41"/>
    <p:sldId id="520" r:id="rId42"/>
    <p:sldId id="335" r:id="rId43"/>
    <p:sldId id="452" r:id="rId44"/>
    <p:sldId id="487" r:id="rId45"/>
    <p:sldId id="451" r:id="rId46"/>
    <p:sldId id="468" r:id="rId47"/>
    <p:sldId id="429" r:id="rId48"/>
    <p:sldId id="489" r:id="rId49"/>
    <p:sldId id="470" r:id="rId50"/>
    <p:sldId id="431" r:id="rId51"/>
    <p:sldId id="490" r:id="rId52"/>
    <p:sldId id="337" r:id="rId53"/>
    <p:sldId id="498" r:id="rId54"/>
    <p:sldId id="542" r:id="rId55"/>
    <p:sldId id="506" r:id="rId56"/>
    <p:sldId id="500" r:id="rId57"/>
    <p:sldId id="533" r:id="rId58"/>
    <p:sldId id="545" r:id="rId59"/>
    <p:sldId id="501" r:id="rId60"/>
    <p:sldId id="503" r:id="rId61"/>
    <p:sldId id="507" r:id="rId62"/>
    <p:sldId id="546" r:id="rId63"/>
    <p:sldId id="508" r:id="rId64"/>
    <p:sldId id="509" r:id="rId65"/>
    <p:sldId id="528" r:id="rId66"/>
    <p:sldId id="457" r:id="rId6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951545-4BC8-48F4-8E00-914271EE2F5C}">
          <p14:sldIdLst>
            <p14:sldId id="294"/>
            <p14:sldId id="424"/>
          </p14:sldIdLst>
        </p14:section>
        <p14:section name="Activating Your Account" id="{7FBBED2F-5168-43E1-B9FC-85F9E03B11D8}">
          <p14:sldIdLst>
            <p14:sldId id="286"/>
            <p14:sldId id="288"/>
            <p14:sldId id="322"/>
            <p14:sldId id="323"/>
          </p14:sldIdLst>
        </p14:section>
        <p14:section name="TIDE Interface" id="{E708C746-5534-4810-9F04-DF4475666DED}">
          <p14:sldIdLst>
            <p14:sldId id="441"/>
            <p14:sldId id="482"/>
            <p14:sldId id="481"/>
            <p14:sldId id="483"/>
            <p14:sldId id="461"/>
            <p14:sldId id="516"/>
            <p14:sldId id="525"/>
            <p14:sldId id="544"/>
            <p14:sldId id="527"/>
            <p14:sldId id="463"/>
            <p14:sldId id="486"/>
            <p14:sldId id="541"/>
          </p14:sldIdLst>
        </p14:section>
        <p14:section name="Users" id="{DB6D93CE-367B-4CA1-822A-47AAF61EAD51}">
          <p14:sldIdLst>
            <p14:sldId id="462"/>
            <p14:sldId id="459"/>
            <p14:sldId id="444"/>
            <p14:sldId id="484"/>
            <p14:sldId id="521"/>
            <p14:sldId id="465"/>
            <p14:sldId id="464"/>
          </p14:sldIdLst>
        </p14:section>
        <p14:section name="Students" id="{68C19BBF-6EF1-49D6-95AE-D58BC80D6E37}">
          <p14:sldIdLst>
            <p14:sldId id="426"/>
            <p14:sldId id="443"/>
            <p14:sldId id="526"/>
            <p14:sldId id="436"/>
            <p14:sldId id="504"/>
            <p14:sldId id="505"/>
            <p14:sldId id="467"/>
            <p14:sldId id="522"/>
          </p14:sldIdLst>
        </p14:section>
        <p14:section name="Test Settings and Tools" id="{01E95B32-DF30-4364-BEC9-423C88DFFE37}">
          <p14:sldIdLst>
            <p14:sldId id="517"/>
            <p14:sldId id="518"/>
            <p14:sldId id="519"/>
            <p14:sldId id="524"/>
            <p14:sldId id="520"/>
          </p14:sldIdLst>
        </p14:section>
        <p14:section name="Rosters" id="{F1BFC881-16D8-4115-BF54-6B22475A8136}">
          <p14:sldIdLst>
            <p14:sldId id="335"/>
            <p14:sldId id="452"/>
            <p14:sldId id="487"/>
            <p14:sldId id="451"/>
            <p14:sldId id="468"/>
          </p14:sldIdLst>
        </p14:section>
        <p14:section name="Testing Incidents" id="{11B78BCE-9DBA-487C-BD97-92C22600F5E5}">
          <p14:sldIdLst>
            <p14:sldId id="429"/>
            <p14:sldId id="489"/>
            <p14:sldId id="470"/>
            <p14:sldId id="431"/>
            <p14:sldId id="490"/>
            <p14:sldId id="337"/>
          </p14:sldIdLst>
        </p14:section>
        <p14:section name="Monitoring Test Progress" id="{27EC9C8E-99E1-4448-A1B7-E01722A9FEA8}">
          <p14:sldIdLst>
            <p14:sldId id="498"/>
            <p14:sldId id="542"/>
            <p14:sldId id="506"/>
            <p14:sldId id="500"/>
            <p14:sldId id="533"/>
            <p14:sldId id="545"/>
            <p14:sldId id="501"/>
            <p14:sldId id="503"/>
          </p14:sldIdLst>
        </p14:section>
        <p14:section name="Data Management" id="{8F4025A2-85B1-47DE-979B-683162D57812}">
          <p14:sldIdLst>
            <p14:sldId id="507"/>
            <p14:sldId id="546"/>
            <p14:sldId id="508"/>
            <p14:sldId id="509"/>
          </p14:sldIdLst>
        </p14:section>
        <p14:section name="Troubleshooting" id="{B58E9B6B-753C-4B28-946A-7E0D2F70FAD5}">
          <p14:sldIdLst>
            <p14:sldId id="528"/>
          </p14:sldIdLst>
        </p14:section>
        <p14:section name="Thank You" id="{FE009F3F-8773-4187-944B-2C9F5992439A}">
          <p14:sldIdLst>
            <p14:sldId id="45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44"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60" clrIdx="10">
    <p:extLst>
      <p:ext uri="{19B8F6BF-5375-455C-9EA6-DF929625EA0E}">
        <p15:presenceInfo xmlns:p15="http://schemas.microsoft.com/office/powerpoint/2012/main" userId="S-1-5-21-1472932569-214068005-926709054-73878" providerId="AD"/>
      </p:ext>
    </p:extLst>
  </p:cmAuthor>
  <p:cmAuthor id="12" name="Strittmatter, Jennifer" initials="SJ [2]" lastIdx="41" clrIdx="11">
    <p:extLst>
      <p:ext uri="{19B8F6BF-5375-455C-9EA6-DF929625EA0E}">
        <p15:presenceInfo xmlns:p15="http://schemas.microsoft.com/office/powerpoint/2012/main" userId="S::jstrittmatter@air.org::5b890a84-78d8-4fc1-ac1c-46682033f69d" providerId="AD"/>
      </p:ext>
    </p:extLst>
  </p:cmAuthor>
  <p:cmAuthor id="13" name="Cassiday, Daniel" initials="CD" lastIdx="7" clrIdx="12">
    <p:extLst>
      <p:ext uri="{19B8F6BF-5375-455C-9EA6-DF929625EA0E}">
        <p15:presenceInfo xmlns:p15="http://schemas.microsoft.com/office/powerpoint/2012/main" userId="S-1-5-21-1472932569-214068005-926709054-65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364"/>
    <a:srgbClr val="53565A"/>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67750" autoAdjust="0"/>
  </p:normalViewPr>
  <p:slideViewPr>
    <p:cSldViewPr snapToGrid="0">
      <p:cViewPr varScale="1">
        <p:scale>
          <a:sx n="77" d="100"/>
          <a:sy n="77" d="100"/>
        </p:scale>
        <p:origin x="1740" y="9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online training module for the Test Information Distribution Engine, also known as TIDE. This training module includes many examples of TIDE’s features. The </a:t>
            </a:r>
            <a:r>
              <a:rPr lang="en-US" i="1" dirty="0">
                <a:latin typeface="Arial" panose="020B0604020202020204" pitchFamily="34" charset="0"/>
                <a:cs typeface="Arial" panose="020B0604020202020204" pitchFamily="34" charset="0"/>
              </a:rPr>
              <a:t>TIDE User Guide </a:t>
            </a:r>
            <a:r>
              <a:rPr lang="en-US" dirty="0">
                <a:latin typeface="Arial" panose="020B0604020202020204" pitchFamily="34" charset="0"/>
                <a:cs typeface="Arial" panose="020B0604020202020204" pitchFamily="34" charset="0"/>
              </a:rPr>
              <a:t>on your state’s portal has additional information about features in your state's version of TIDE.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note that your state’s version of TIDE may differ from the images shown in this presentation.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 </a:t>
            </a:r>
            <a:r>
              <a:rPr lang="en-US" dirty="0">
                <a:latin typeface="Arial" panose="020B0604020202020204" pitchFamily="34" charset="0"/>
                <a:cs typeface="Arial" panose="020B0604020202020204" pitchFamily="34" charset="0"/>
              </a:rPr>
              <a:t>section, you can perform data cleanup operations such as entering codes to explain student non-participation and resolving test discrepancies. </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A banner appears at the top of each TIDE page showing the current test administration and your current user role. </a:t>
            </a:r>
            <a:r>
              <a:rPr lang="en-US" b="0" u="none" baseline="0" dirty="0">
                <a:latin typeface="Arial" panose="020B0604020202020204" pitchFamily="34" charset="0"/>
                <a:cs typeface="Arial" panose="020B0604020202020204" pitchFamily="34" charset="0"/>
              </a:rPr>
              <a:t>On the left, there is a drop-down list for accessing other Cambium Assessment applications.</a:t>
            </a:r>
            <a:r>
              <a:rPr lang="en-US" baseline="0" dirty="0">
                <a:latin typeface="Arial" panose="020B0604020202020204" pitchFamily="34" charset="0"/>
                <a:cs typeface="Arial" panose="020B0604020202020204" pitchFamily="34" charset="0"/>
              </a:rPr>
              <a:t> You will also find a </a:t>
            </a:r>
            <a:r>
              <a:rPr lang="en-US" b="1" baseline="0" dirty="0">
                <a:latin typeface="Arial" panose="020B0604020202020204" pitchFamily="34" charset="0"/>
                <a:cs typeface="Arial" panose="020B0604020202020204" pitchFamily="34" charset="0"/>
              </a:rPr>
              <a:t>General Resources </a:t>
            </a:r>
            <a:r>
              <a:rPr lang="en-US" baseline="0" dirty="0">
                <a:latin typeface="Arial" panose="020B0604020202020204" pitchFamily="34" charset="0"/>
                <a:cs typeface="Arial" panose="020B0604020202020204" pitchFamily="34" charset="0"/>
              </a:rPr>
              <a:t>drop-down list (if available in your state), a </a:t>
            </a:r>
            <a:r>
              <a:rPr lang="en-US" b="1" baseline="0" dirty="0">
                <a:latin typeface="Arial" panose="020B0604020202020204" pitchFamily="34" charset="0"/>
                <a:cs typeface="Arial" panose="020B0604020202020204" pitchFamily="34" charset="0"/>
              </a:rPr>
              <a:t>Help </a:t>
            </a:r>
            <a:r>
              <a:rPr lang="en-US" baseline="0" dirty="0">
                <a:latin typeface="Arial" panose="020B0604020202020204" pitchFamily="34" charset="0"/>
                <a:cs typeface="Arial" panose="020B0604020202020204" pitchFamily="34" charset="0"/>
              </a:rPr>
              <a:t>button that displays the </a:t>
            </a:r>
            <a:r>
              <a:rPr lang="en-US" i="1" baseline="0" dirty="0">
                <a:latin typeface="Arial" panose="020B0604020202020204" pitchFamily="34" charset="0"/>
                <a:cs typeface="Arial" panose="020B0604020202020204" pitchFamily="34" charset="0"/>
              </a:rPr>
              <a:t>TIDE User Guide</a:t>
            </a:r>
            <a:r>
              <a:rPr lang="en-US" baseline="0" dirty="0">
                <a:latin typeface="Arial" panose="020B0604020202020204" pitchFamily="34" charset="0"/>
                <a:cs typeface="Arial" panose="020B0604020202020204" pitchFamily="34" charset="0"/>
              </a:rPr>
              <a:t>, an </a:t>
            </a:r>
            <a:r>
              <a:rPr lang="en-US" b="1" baseline="0" dirty="0">
                <a:latin typeface="Arial" panose="020B0604020202020204" pitchFamily="34" charset="0"/>
                <a:cs typeface="Arial" panose="020B0604020202020204" pitchFamily="34" charset="0"/>
              </a:rPr>
              <a:t>Inbox </a:t>
            </a:r>
            <a:r>
              <a:rPr lang="en-US" b="0" baseline="0" dirty="0">
                <a:latin typeface="Arial" panose="020B0604020202020204" pitchFamily="34" charset="0"/>
                <a:cs typeface="Arial" panose="020B0604020202020204" pitchFamily="34" charset="0"/>
              </a:rPr>
              <a:t>button, </a:t>
            </a:r>
            <a:r>
              <a:rPr lang="en-US" baseline="0" dirty="0">
                <a:latin typeface="Arial" panose="020B0604020202020204" pitchFamily="34" charset="0"/>
                <a:cs typeface="Arial" panose="020B0604020202020204" pitchFamily="34" charset="0"/>
              </a:rPr>
              <a:t>a </a:t>
            </a:r>
            <a:r>
              <a:rPr lang="en-US" b="1" baseline="0" dirty="0">
                <a:latin typeface="Arial" panose="020B0604020202020204" pitchFamily="34" charset="0"/>
                <a:cs typeface="Arial" panose="020B0604020202020204" pitchFamily="34" charset="0"/>
              </a:rPr>
              <a:t>Manage Account </a:t>
            </a:r>
            <a:r>
              <a:rPr lang="en-US" baseline="0" dirty="0">
                <a:latin typeface="Arial" panose="020B0604020202020204" pitchFamily="34" charset="0"/>
                <a:cs typeface="Arial" panose="020B0604020202020204" pitchFamily="34" charset="0"/>
              </a:rPr>
              <a:t>drop-down list where you may set up your account details, and a </a:t>
            </a:r>
            <a:r>
              <a:rPr lang="en-US" b="1" baseline="0" dirty="0">
                <a:latin typeface="Arial" panose="020B0604020202020204" pitchFamily="34" charset="0"/>
                <a:cs typeface="Arial" panose="020B0604020202020204" pitchFamily="34" charset="0"/>
              </a:rPr>
              <a:t>Log Out </a:t>
            </a:r>
            <a:r>
              <a:rPr lang="en-US" baseline="0" dirty="0">
                <a:latin typeface="Arial" panose="020B0604020202020204" pitchFamily="34" charset="0"/>
                <a:cs typeface="Arial" panose="020B0604020202020204" pitchFamily="34" charset="0"/>
              </a:rPr>
              <a:t>button.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download </a:t>
            </a:r>
            <a:r>
              <a:rPr lang="en-US" b="0" baseline="0" dirty="0">
                <a:latin typeface="Arial" panose="020B0604020202020204" pitchFamily="34" charset="0"/>
                <a:cs typeface="Arial" panose="020B0604020202020204" pitchFamily="34" charset="0"/>
              </a:rPr>
              <a:t>resources that may be needed for online testing, such as test administration forms and secure materials used for </a:t>
            </a:r>
            <a:r>
              <a:rPr lang="en-US" b="0" baseline="0" dirty="0" err="1">
                <a:latin typeface="Arial" panose="020B0604020202020204" pitchFamily="34" charset="0"/>
                <a:cs typeface="Arial" panose="020B0604020202020204" pitchFamily="34" charset="0"/>
              </a:rPr>
              <a:t>handscoring</a:t>
            </a:r>
            <a:r>
              <a:rPr lang="en-US" b="0" baseline="0" dirty="0">
                <a:latin typeface="Arial" panose="020B0604020202020204" pitchFamily="34" charset="0"/>
                <a:cs typeface="Arial" panose="020B0604020202020204" pitchFamily="34" charset="0"/>
              </a:rPr>
              <a:t>, click the </a:t>
            </a:r>
            <a:r>
              <a:rPr lang="en-US" b="1" baseline="0" dirty="0">
                <a:latin typeface="Arial" panose="020B0604020202020204" pitchFamily="34" charset="0"/>
                <a:cs typeface="Arial" panose="020B0604020202020204" pitchFamily="34" charset="0"/>
              </a:rPr>
              <a:t>General Resources </a:t>
            </a:r>
            <a:r>
              <a:rPr lang="en-US" b="0" baseline="0" dirty="0">
                <a:latin typeface="Arial" panose="020B0604020202020204" pitchFamily="34" charset="0"/>
                <a:cs typeface="Arial" panose="020B0604020202020204" pitchFamily="34" charset="0"/>
              </a:rPr>
              <a:t>drop-down list in the banner.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06371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latin typeface="Arial" panose="020B0604020202020204" pitchFamily="34" charset="0"/>
                <a:cs typeface="Arial" panose="020B0604020202020204" pitchFamily="34" charset="0"/>
              </a:rPr>
              <a:t>To access secure documents and files you have previously exported in TIDE and other Cambium Assessment systems, click the </a:t>
            </a:r>
            <a:r>
              <a:rPr lang="en-US" b="1" baseline="0" dirty="0">
                <a:latin typeface="Arial" panose="020B0604020202020204" pitchFamily="34" charset="0"/>
                <a:cs typeface="Arial" panose="020B0604020202020204" pitchFamily="34" charset="0"/>
              </a:rPr>
              <a:t>Inbox </a:t>
            </a:r>
            <a:r>
              <a:rPr lang="en-US" b="0" baseline="0" dirty="0">
                <a:latin typeface="Arial" panose="020B0604020202020204" pitchFamily="34" charset="0"/>
                <a:cs typeface="Arial" panose="020B0604020202020204" pitchFamily="34" charset="0"/>
              </a:rPr>
              <a:t>button in the banner. Note that files are displayed in the order that they are generated, uploaded, or archived.  The </a:t>
            </a:r>
            <a:r>
              <a:rPr lang="en-US" b="1" baseline="0" dirty="0">
                <a:latin typeface="Arial" panose="020B0604020202020204" pitchFamily="34" charset="0"/>
                <a:cs typeface="Arial" panose="020B0604020202020204" pitchFamily="34" charset="0"/>
              </a:rPr>
              <a:t>Inbox</a:t>
            </a:r>
            <a:r>
              <a:rPr lang="en-US" b="0" baseline="0" dirty="0">
                <a:latin typeface="Arial" panose="020B0604020202020204" pitchFamily="34" charset="0"/>
                <a:cs typeface="Arial" panose="020B0604020202020204" pitchFamily="34" charset="0"/>
              </a:rPr>
              <a:t> displays the name of the file, creation and expiration dates, days available, and an actions column. To show system and custom labels, select </a:t>
            </a:r>
            <a:r>
              <a:rPr lang="en-US" b="1" baseline="0" dirty="0">
                <a:latin typeface="Arial" panose="020B0604020202020204" pitchFamily="34" charset="0"/>
                <a:cs typeface="Arial" panose="020B0604020202020204" pitchFamily="34" charset="0"/>
              </a:rPr>
              <a:t>Show</a:t>
            </a:r>
            <a:r>
              <a:rPr lang="en-US" b="0" baseline="0" dirty="0">
                <a:latin typeface="Arial" panose="020B0604020202020204" pitchFamily="34" charset="0"/>
                <a:cs typeface="Arial" panose="020B0604020202020204" pitchFamily="34" charset="0"/>
              </a:rPr>
              <a:t> on the corresponding toggle bar and mark checkboxes for the label(s) you wish to display. To hide labels, select </a:t>
            </a:r>
            <a:r>
              <a:rPr lang="en-US" b="1" baseline="0" dirty="0">
                <a:latin typeface="Arial" panose="020B0604020202020204" pitchFamily="34" charset="0"/>
                <a:cs typeface="Arial" panose="020B0604020202020204" pitchFamily="34" charset="0"/>
              </a:rPr>
              <a:t>Hide</a:t>
            </a:r>
            <a:r>
              <a:rPr lang="en-US" b="0" baseline="0" dirty="0">
                <a:latin typeface="Arial" panose="020B0604020202020204" pitchFamily="34" charset="0"/>
                <a:cs typeface="Arial" panose="020B0604020202020204" pitchFamily="34" charset="0"/>
              </a:rPr>
              <a:t> on the appropriate toggle bar. </a:t>
            </a:r>
          </a:p>
          <a:p>
            <a:endParaRPr lang="en-US" b="0"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For more information on the Inbox and its features, see the </a:t>
            </a:r>
            <a:r>
              <a:rPr lang="en-US" b="0" i="1" baseline="0" dirty="0">
                <a:latin typeface="Arial" panose="020B0604020202020204" pitchFamily="34" charset="0"/>
                <a:cs typeface="Arial" panose="020B0604020202020204" pitchFamily="34" charset="0"/>
              </a:rPr>
              <a:t>TIDE User Guide</a:t>
            </a:r>
            <a:r>
              <a:rPr lang="en-US" b="0" baseline="0" dirty="0">
                <a:latin typeface="Arial" panose="020B0604020202020204" pitchFamily="34" charset="0"/>
                <a:cs typeface="Arial" panose="020B0604020202020204" pitchFamily="34" charset="0"/>
              </a:rPr>
              <a:t>.</a:t>
            </a:r>
          </a:p>
          <a:p>
            <a:endParaRPr lang="en-US" b="0"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40978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send a file or files from TIDE to individual recipients by email address or to groups of recipients by user role. </a:t>
            </a:r>
            <a:endParaRPr lang="en-US" dirty="0"/>
          </a:p>
          <a:p>
            <a:pPr marL="0" indent="0">
              <a:buFont typeface="Arial" panose="020B0604020202020204" pitchFamily="34" charset="0"/>
              <a:buNone/>
            </a:pPr>
            <a:r>
              <a:rPr lang="en-US" dirty="0"/>
              <a:t>To send files, select the Inbox button from the TIDE banner. Next, select the </a:t>
            </a:r>
            <a:r>
              <a:rPr lang="en-US" b="1" dirty="0"/>
              <a:t>Send Files </a:t>
            </a:r>
            <a:r>
              <a:rPr lang="en-US" b="0" dirty="0"/>
              <a:t>t</a:t>
            </a:r>
            <a:r>
              <a:rPr lang="en-US" dirty="0"/>
              <a:t>ab at the top of the window.</a:t>
            </a:r>
          </a:p>
          <a:p>
            <a:pPr lvl="0"/>
            <a:r>
              <a:rPr lang="en-US" sz="1200" kern="1200" dirty="0">
                <a:solidFill>
                  <a:schemeClr val="tx1"/>
                </a:solidFill>
                <a:effectLst/>
                <a:latin typeface="Calibri"/>
                <a:ea typeface="+mn-ea"/>
                <a:cs typeface="+mn-cs"/>
              </a:rPr>
              <a:t>Select </a:t>
            </a:r>
            <a:r>
              <a:rPr lang="en-US" sz="1200" b="1" kern="1200" dirty="0">
                <a:solidFill>
                  <a:schemeClr val="tx1"/>
                </a:solidFill>
                <a:effectLst/>
                <a:latin typeface="Calibri"/>
                <a:ea typeface="+mn-ea"/>
                <a:cs typeface="+mn-cs"/>
              </a:rPr>
              <a:t>By Role</a:t>
            </a:r>
            <a:r>
              <a:rPr lang="en-US" sz="1200" kern="1200" dirty="0">
                <a:solidFill>
                  <a:schemeClr val="tx1"/>
                </a:solidFill>
                <a:effectLst/>
                <a:latin typeface="Calibri"/>
                <a:ea typeface="+mn-ea"/>
                <a:cs typeface="+mn-cs"/>
              </a:rPr>
              <a:t> to send a file or files to a group of users by their user role. Select </a:t>
            </a:r>
            <a:r>
              <a:rPr lang="en-US" sz="1200" b="1" kern="1200" dirty="0">
                <a:solidFill>
                  <a:schemeClr val="tx1"/>
                </a:solidFill>
                <a:effectLst/>
                <a:latin typeface="Calibri"/>
                <a:ea typeface="+mn-ea"/>
                <a:cs typeface="+mn-cs"/>
              </a:rPr>
              <a:t>By Email</a:t>
            </a:r>
            <a:r>
              <a:rPr lang="en-US" sz="1200" kern="1200" dirty="0">
                <a:solidFill>
                  <a:schemeClr val="tx1"/>
                </a:solidFill>
                <a:effectLst/>
                <a:latin typeface="Calibri"/>
                <a:ea typeface="+mn-ea"/>
                <a:cs typeface="+mn-cs"/>
              </a:rPr>
              <a:t> to send a file or files to a single recipient by email address. </a:t>
            </a:r>
          </a:p>
          <a:p>
            <a:pPr lvl="0"/>
            <a:endParaRPr lang="en-US" sz="1200" kern="1200" dirty="0">
              <a:solidFill>
                <a:schemeClr val="tx1"/>
              </a:solidFill>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To send files by role, select the role group to which you want to send a file or files. A drop-down list appears.</a:t>
            </a:r>
          </a:p>
          <a:p>
            <a:pPr lvl="0" fontAlgn="base"/>
            <a:r>
              <a:rPr lang="en-US" sz="1200" kern="1200" dirty="0">
                <a:solidFill>
                  <a:schemeClr val="tx1"/>
                </a:solidFill>
                <a:effectLst/>
                <a:latin typeface="Calibri"/>
                <a:ea typeface="+mn-ea"/>
                <a:cs typeface="+mn-cs"/>
              </a:rPr>
              <a:t>Next, select the role or roles to which you want to send a file or files. You can choose </a:t>
            </a:r>
            <a:r>
              <a:rPr lang="en-US" sz="1200" b="1" kern="1200" dirty="0">
                <a:solidFill>
                  <a:schemeClr val="tx1"/>
                </a:solidFill>
                <a:effectLst/>
                <a:latin typeface="Calibri"/>
                <a:ea typeface="+mn-ea"/>
                <a:cs typeface="+mn-cs"/>
              </a:rPr>
              <a:t>Select all</a:t>
            </a:r>
            <a:r>
              <a:rPr lang="en-US" sz="1200" kern="1200" dirty="0">
                <a:solidFill>
                  <a:schemeClr val="tx1"/>
                </a:solidFill>
                <a:effectLst/>
                <a:latin typeface="Calibri"/>
                <a:ea typeface="+mn-ea"/>
                <a:cs typeface="+mn-cs"/>
              </a:rPr>
              <a:t> to send a file or files to all roles in the selected role group. </a:t>
            </a:r>
          </a:p>
          <a:p>
            <a:pPr lvl="0" fontAlgn="base"/>
            <a:r>
              <a:rPr lang="en-US" sz="1200" kern="1200" dirty="0">
                <a:solidFill>
                  <a:schemeClr val="tx1"/>
                </a:solidFill>
                <a:effectLst/>
                <a:latin typeface="Calibri"/>
                <a:ea typeface="+mn-ea"/>
                <a:cs typeface="+mn-cs"/>
              </a:rPr>
              <a:t>From the </a:t>
            </a:r>
            <a:r>
              <a:rPr lang="en-US" sz="1200" b="1" i="0" kern="1200" dirty="0">
                <a:solidFill>
                  <a:schemeClr val="tx1"/>
                </a:solidFill>
                <a:effectLst/>
                <a:latin typeface="Calibri"/>
                <a:ea typeface="+mn-ea"/>
                <a:cs typeface="+mn-cs"/>
              </a:rPr>
              <a:t>Select Organization(s) </a:t>
            </a:r>
            <a:r>
              <a:rPr lang="en-US" sz="1200" kern="1200" dirty="0">
                <a:solidFill>
                  <a:schemeClr val="tx1"/>
                </a:solidFill>
                <a:effectLst/>
                <a:latin typeface="Calibri"/>
                <a:ea typeface="+mn-ea"/>
                <a:cs typeface="+mn-cs"/>
              </a:rPr>
              <a:t>drop-down lists, select organizations that will receive the file(s) you send.</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To send files by email, enter the email address of the recipient to whom you wish to send a file or files. </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After selecting recipients, select </a:t>
            </a:r>
            <a:r>
              <a:rPr lang="en-US" sz="1200" b="1"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Browse</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 under the </a:t>
            </a:r>
            <a:r>
              <a:rPr lang="en-US" sz="1200" b="1"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Add File </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field to select a file or files to send. A file browser appears.</a:t>
            </a: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From the file browser, select up to 10 files to send.</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Select </a:t>
            </a:r>
            <a:r>
              <a:rPr lang="en-US" sz="1200" b="1"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Send</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 </a:t>
            </a: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402830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Manage Account </a:t>
            </a:r>
            <a:r>
              <a:rPr lang="en-US" b="0" baseline="0" dirty="0">
                <a:latin typeface="Arial" panose="020B0604020202020204" pitchFamily="34" charset="0"/>
                <a:cs typeface="Arial" panose="020B0604020202020204" pitchFamily="34" charset="0"/>
              </a:rPr>
              <a:t>drop-down list allows you to change the role you are using in TIDE (if you have been assigned multiple roles), update your contact information, and reset your password.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37389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Some pages in TIDE are divided into multiple </a:t>
            </a:r>
            <a:r>
              <a:rPr lang="en-US" dirty="0">
                <a:latin typeface="Arial" panose="020B0604020202020204" pitchFamily="34" charset="0"/>
                <a:cs typeface="Arial" panose="020B0604020202020204" pitchFamily="34" charset="0"/>
              </a:rPr>
              <a:t>panels. Each panel contains a group of related settings and fields that you can edit. You can click the</a:t>
            </a:r>
            <a:r>
              <a:rPr lang="en-US" baseline="0" dirty="0">
                <a:latin typeface="Arial" panose="020B0604020202020204" pitchFamily="34" charset="0"/>
                <a:cs typeface="Arial" panose="020B0604020202020204" pitchFamily="34" charset="0"/>
              </a:rPr>
              <a:t> minus sign</a:t>
            </a:r>
            <a:r>
              <a:rPr lang="en-US" dirty="0">
                <a:latin typeface="Arial" panose="020B0604020202020204" pitchFamily="34" charset="0"/>
                <a:cs typeface="Arial" panose="020B0604020202020204" pitchFamily="34" charset="0"/>
              </a:rPr>
              <a:t> in the upper-left corner of a panel to collapse it or click the</a:t>
            </a:r>
            <a:r>
              <a:rPr lang="en-US" baseline="0" dirty="0">
                <a:latin typeface="Arial" panose="020B0604020202020204" pitchFamily="34" charset="0"/>
                <a:cs typeface="Arial" panose="020B0604020202020204" pitchFamily="34" charset="0"/>
              </a:rPr>
              <a:t> plus sign</a:t>
            </a:r>
            <a:r>
              <a:rPr lang="en-US" dirty="0">
                <a:latin typeface="Arial" panose="020B0604020202020204" pitchFamily="34" charset="0"/>
                <a:cs typeface="Arial" panose="020B0604020202020204" pitchFamily="34" charset="0"/>
              </a:rPr>
              <a:t> in a collapsed panel to expand it.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Additionally, a floating </a:t>
            </a:r>
            <a:r>
              <a:rPr lang="en-US" b="1" dirty="0">
                <a:latin typeface="Arial" panose="020B0604020202020204" pitchFamily="34" charset="0"/>
                <a:cs typeface="Arial" panose="020B0604020202020204" pitchFamily="34" charset="0"/>
              </a:rPr>
              <a:t>Go to section </a:t>
            </a:r>
            <a:r>
              <a:rPr lang="en-US" dirty="0">
                <a:latin typeface="Arial" panose="020B0604020202020204" pitchFamily="34" charset="0"/>
                <a:cs typeface="Arial" panose="020B0604020202020204" pitchFamily="34" charset="0"/>
              </a:rPr>
              <a:t>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Most pages</a:t>
            </a:r>
            <a:r>
              <a:rPr lang="en-US" baseline="0" dirty="0">
                <a:latin typeface="Arial" panose="020B0604020202020204" pitchFamily="34" charset="0"/>
                <a:cs typeface="Arial" panose="020B0604020202020204" pitchFamily="34" charset="0"/>
              </a:rPr>
              <a:t> in TIDE have help text that describes the page and how to use it. To show or hide help text on a page, click the gray </a:t>
            </a:r>
            <a:r>
              <a:rPr lang="en-US" b="1" baseline="0" dirty="0">
                <a:latin typeface="Arial" panose="020B0604020202020204" pitchFamily="34" charset="0"/>
                <a:cs typeface="Arial" panose="020B0604020202020204" pitchFamily="34" charset="0"/>
              </a:rPr>
              <a:t>more info</a:t>
            </a:r>
            <a:r>
              <a:rPr lang="en-US" baseline="0" dirty="0">
                <a:latin typeface="Arial" panose="020B0604020202020204" pitchFamily="34" charset="0"/>
                <a:cs typeface="Arial" panose="020B0604020202020204" pitchFamily="34" charset="0"/>
              </a:rPr>
              <a:t> link under the page title.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read more-detailed information about the page that you are currently viewing, click the </a:t>
            </a:r>
            <a:r>
              <a:rPr lang="en-US" b="1" dirty="0">
                <a:latin typeface="Arial" panose="020B0604020202020204" pitchFamily="34" charset="0"/>
                <a:cs typeface="Arial" panose="020B0604020202020204" pitchFamily="34" charset="0"/>
              </a:rPr>
              <a:t>Help </a:t>
            </a:r>
            <a:r>
              <a:rPr lang="en-US" dirty="0">
                <a:latin typeface="Arial" panose="020B0604020202020204" pitchFamily="34" charset="0"/>
                <a:cs typeface="Arial" panose="020B0604020202020204" pitchFamily="34" charset="0"/>
              </a:rPr>
              <a:t>button in the banner.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quickly search for a user or student to view or edit, enter the user’s email address or student’s SSID in the search box. Then, click the magnifying glass to the right of the search box.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are searching for a user to view or edit, the View/Edit User form will appear. If you are searching for a student to view or edit, the View/Edit Student form will appear.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are finished viewing/editing a student or user, click the </a:t>
            </a:r>
            <a:r>
              <a:rPr lang="en-US" b="1"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button.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81724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Your TIDE account is assigned a role, and that role has certain permissions. This table gives an example of the permissions associated with roles in your state. For example, a test coordinator may be able to perform tasks that are not available to a test administrator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Permissions also limit the scope of data access. A complex-level user can work with data pertaining to that complex, and a school-level user can work with data pertaining to that school.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eaLnBrk="1" hangingPunct="1">
              <a:spcBef>
                <a:spcPct val="0"/>
              </a:spcBef>
            </a:pPr>
            <a:r>
              <a:rPr lang="en-US" altLang="en-US" dirty="0">
                <a:solidFill>
                  <a:schemeClr val="tx1"/>
                </a:solidFill>
                <a:latin typeface="Arial" panose="020B0604020202020204" pitchFamily="34" charset="0"/>
                <a:cs typeface="Arial" panose="020B0604020202020204" pitchFamily="34" charset="0"/>
              </a:rPr>
              <a:t>This presentation will address numerous</a:t>
            </a:r>
            <a:r>
              <a:rPr lang="en-US" altLang="en-US" baseline="0" dirty="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topics in TIDE,</a:t>
            </a:r>
            <a:r>
              <a:rPr lang="en-US" altLang="en-US" baseline="0" dirty="0">
                <a:solidFill>
                  <a:schemeClr val="tx1"/>
                </a:solidFill>
                <a:latin typeface="Arial" panose="020B0604020202020204" pitchFamily="34" charset="0"/>
                <a:cs typeface="Arial" panose="020B0604020202020204" pitchFamily="34" charset="0"/>
              </a:rPr>
              <a:t> including </a:t>
            </a:r>
            <a:r>
              <a:rPr lang="en-US" altLang="en-US" dirty="0">
                <a:solidFill>
                  <a:schemeClr val="tx1"/>
                </a:solidFill>
                <a:latin typeface="Arial" panose="020B0604020202020204" pitchFamily="34" charset="0"/>
                <a:cs typeface="Arial" panose="020B0604020202020204" pitchFamily="34" charset="0"/>
              </a:rPr>
              <a:t>tasks</a:t>
            </a:r>
            <a:r>
              <a:rPr lang="en-US" altLang="en-US" baseline="0" dirty="0">
                <a:solidFill>
                  <a:schemeClr val="tx1"/>
                </a:solidFill>
                <a:latin typeface="Arial" panose="020B0604020202020204" pitchFamily="34" charset="0"/>
                <a:cs typeface="Arial" panose="020B0604020202020204" pitchFamily="34" charset="0"/>
              </a:rPr>
              <a:t> that typically take place while preparing for testing, during test administration, and after testing has concluded.</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itself, the TA Interface, the Centralized Reporting System (CRS), the Online Reporting System (ORS), and other Cambium Assessment systems.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You can manually add new users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Users </a:t>
            </a:r>
            <a:r>
              <a:rPr lang="en-US" altLang="en-US" u="none" strike="noStrike" baseline="0" dirty="0">
                <a:solidFill>
                  <a:schemeClr val="tx1"/>
                </a:solidFill>
                <a:latin typeface="Arial" panose="020B0604020202020204" pitchFamily="34" charset="0"/>
                <a:cs typeface="Arial" panose="020B0604020202020204" pitchFamily="34" charset="0"/>
              </a:rPr>
              <a:t>page.</a:t>
            </a:r>
            <a:r>
              <a:rPr lang="en-US" altLang="en-US" baseline="0" dirty="0">
                <a:solidFill>
                  <a:schemeClr val="tx1"/>
                </a:solidFill>
                <a:latin typeface="Arial" panose="020B0604020202020204" pitchFamily="34" charset="0"/>
                <a:cs typeface="Arial" panose="020B0604020202020204" pitchFamily="34" charset="0"/>
              </a:rPr>
              <a:t> Enter the email address for the user you want to add. Click </a:t>
            </a:r>
            <a:r>
              <a:rPr lang="en-US" altLang="en-US" b="1" baseline="0" dirty="0">
                <a:solidFill>
                  <a:schemeClr val="tx1"/>
                </a:solidFill>
                <a:latin typeface="Arial" panose="020B0604020202020204" pitchFamily="34" charset="0"/>
                <a:cs typeface="Arial" panose="020B0604020202020204" pitchFamily="34" charset="0"/>
              </a:rPr>
              <a:t>+ Add user or add roles to user with this email</a:t>
            </a:r>
            <a:r>
              <a:rPr lang="en-US" altLang="en-US" baseline="0" dirty="0">
                <a:solidFill>
                  <a:schemeClr val="tx1"/>
                </a:solidFill>
                <a:latin typeface="Arial" panose="020B0604020202020204" pitchFamily="34" charset="0"/>
                <a:cs typeface="Arial" panose="020B0604020202020204" pitchFamily="34" charset="0"/>
              </a:rPr>
              <a:t>. If the email exists, then options will be available to add multiple roles for the user.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new user’s email address will serve as his or her username when he or she logs in to any Cambium Assessment system.</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5854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users to TIDE is to use the </a:t>
            </a:r>
            <a:r>
              <a:rPr lang="en-US" b="1" baseline="0" dirty="0">
                <a:solidFill>
                  <a:schemeClr val="tx1"/>
                </a:solidFill>
                <a:latin typeface="Arial" panose="020B0604020202020204" pitchFamily="34" charset="0"/>
                <a:cs typeface="Arial" panose="020B0604020202020204" pitchFamily="34" charset="0"/>
              </a:rPr>
              <a:t>Upload User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easiest if you have many new users and you do not want to add them one at a time from the </a:t>
            </a:r>
            <a:r>
              <a:rPr lang="en-US" b="1" baseline="0" dirty="0">
                <a:solidFill>
                  <a:schemeClr val="tx1"/>
                </a:solidFill>
                <a:latin typeface="Arial" panose="020B0604020202020204" pitchFamily="34" charset="0"/>
                <a:cs typeface="Arial" panose="020B0604020202020204" pitchFamily="34" charset="0"/>
              </a:rPr>
              <a:t>Add User</a:t>
            </a:r>
            <a:r>
              <a:rPr lang="en-US" b="0" baseline="0" dirty="0">
                <a:solidFill>
                  <a:schemeClr val="tx1"/>
                </a:solidFill>
                <a:latin typeface="Arial" panose="020B0604020202020204" pitchFamily="34" charset="0"/>
                <a:cs typeface="Arial" panose="020B0604020202020204" pitchFamily="34" charset="0"/>
              </a:rPr>
              <a:t> </a:t>
            </a:r>
            <a:r>
              <a:rPr lang="en-US" baseline="0" dirty="0">
                <a:solidFill>
                  <a:schemeClr val="tx1"/>
                </a:solidFill>
                <a:latin typeface="Arial" panose="020B0604020202020204" pitchFamily="34" charset="0"/>
                <a:cs typeface="Arial" panose="020B0604020202020204" pitchFamily="34" charset="0"/>
              </a:rPr>
              <a:t>page.</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You may also access files that you have previously uploaded by clicking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pPr defTabSz="95073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Open the template, enter information for the users you wish to add using Excel or another program, and save the file in Excel or CSV format. Detailed instructions for composing an upload file can be found in the </a:t>
            </a:r>
            <a:r>
              <a:rPr lang="en-US" b="0" i="1" baseline="0" dirty="0">
                <a:solidFill>
                  <a:schemeClr val="tx1"/>
                </a:solidFill>
                <a:latin typeface="Arial" panose="020B0604020202020204" pitchFamily="34" charset="0"/>
                <a:cs typeface="Arial" panose="020B0604020202020204" pitchFamily="34" charset="0"/>
              </a:rPr>
              <a:t>TIDE User Guide</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that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Next, TIDE will validate the file and display any errors or warnings according to the legend on the page.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click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as TIDE may have already started processing some of the records.</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endParaRPr lang="en-US" dirty="0">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uploaded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Users </a:t>
            </a:r>
            <a:r>
              <a:rPr lang="en-US" dirty="0">
                <a:latin typeface="Arial" panose="020B0604020202020204" pitchFamily="34" charset="0"/>
                <a:cs typeface="Arial" panose="020B0604020202020204" pitchFamily="34" charset="0"/>
              </a:rPr>
              <a:t>page includes a form for setting selection criteria to retrieve users. In this example, the required criteria are the user’s role, state, complex area, complex and school. Other criteria are optional, such as the first or last name and email address.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you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TIDE will display all the users satisfying the search criteria. </a:t>
            </a:r>
            <a:r>
              <a:rPr lang="en-US" altLang="en-US" dirty="0">
                <a:latin typeface="Arial" panose="020B0604020202020204" pitchFamily="34" charset="0"/>
                <a:cs typeface="Arial" panose="020B0604020202020204" pitchFamily="34" charset="0"/>
              </a:rPr>
              <a:t>If your user role permits, you can edit a user’s information by clicking the green pencil icon. Another page will appear for you to edit and save information. </a:t>
            </a:r>
          </a:p>
          <a:p>
            <a:endParaRPr lang="en-US" altLang="en-US" dirty="0">
              <a:latin typeface="Arial" panose="020B0604020202020204" pitchFamily="34" charset="0"/>
              <a:cs typeface="Arial" panose="020B0604020202020204" pitchFamily="34" charset="0"/>
            </a:endParaRPr>
          </a:p>
          <a:p>
            <a:pPr defTabSz="947044">
              <a:defRPr/>
            </a:pPr>
            <a:r>
              <a:rPr lang="en-US" altLang="en-US" dirty="0">
                <a:latin typeface="Arial" panose="020B0604020202020204" pitchFamily="34" charset="0"/>
                <a:cs typeface="Arial" panose="020B0604020202020204" pitchFamily="34" charset="0"/>
              </a:rPr>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delete users from TIDE, mark the checkboxes next to the users you wish to delete and click the orange trash can button above the search results.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make the search form reappear and search for additional users, click the plus sign in the </a:t>
            </a:r>
            <a:r>
              <a:rPr lang="en-US" altLang="en-US" b="1" dirty="0">
                <a:latin typeface="Arial" panose="020B0604020202020204" pitchFamily="34" charset="0"/>
                <a:cs typeface="Arial" panose="020B0604020202020204" pitchFamily="34" charset="0"/>
              </a:rPr>
              <a:t>View/Edit/Export Users </a:t>
            </a:r>
            <a:r>
              <a:rPr lang="en-US" altLang="en-US" dirty="0">
                <a:latin typeface="Arial" panose="020B0604020202020204" pitchFamily="34" charset="0"/>
                <a:cs typeface="Arial" panose="020B0604020202020204" pitchFamily="34" charset="0"/>
              </a:rPr>
              <a:t>panel, which appears as a blue bar.</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more-detailed information on managing users,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manages student information and keeps track of which assessments students are eligible to take.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view or edit students; generate frequency distribution reports; and upload student settings from an external file.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723682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Students</a:t>
            </a:r>
            <a:r>
              <a:rPr lang="en-US" dirty="0">
                <a:latin typeface="Arial" panose="020B0604020202020204" pitchFamily="34" charset="0"/>
                <a:cs typeface="Arial" panose="020B0604020202020204" pitchFamily="34" charset="0"/>
              </a:rPr>
              <a:t> page includes a form for setting selection criteria to retrieve students. Required criteria, such as the complex area, complex, and school in this example, are marked with asterisks. Other criteria are optional, such as the </a:t>
            </a:r>
            <a:r>
              <a:rPr lang="en-US" dirty="0" err="1">
                <a:latin typeface="Arial" panose="020B0604020202020204" pitchFamily="34" charset="0"/>
                <a:cs typeface="Arial" panose="020B0604020202020204" pitchFamily="34" charset="0"/>
              </a:rPr>
              <a:t>SSSID</a:t>
            </a:r>
            <a:r>
              <a:rPr lang="en-US" dirty="0">
                <a:latin typeface="Arial" panose="020B0604020202020204" pitchFamily="34" charset="0"/>
                <a:cs typeface="Arial" panose="020B0604020202020204" pitchFamily="34" charset="0"/>
              </a:rPr>
              <a:t> and the student’s enrolled grade.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only students enrolled within your complex. If you are a school-level user,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After you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544301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 Results</a:t>
            </a:r>
            <a:r>
              <a:rPr lang="en-US" dirty="0">
                <a:latin typeface="Arial" panose="020B0604020202020204" pitchFamily="34" charset="0"/>
                <a:cs typeface="Arial" panose="020B0604020202020204" pitchFamily="34" charset="0"/>
              </a:rPr>
              <a:t>,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students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button above the search results. </a:t>
            </a:r>
          </a:p>
          <a:p>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button above the search results. A pop-up window will appear with the option to export to the Inbox in either Excel or CSV format. </a:t>
            </a:r>
          </a:p>
          <a:p>
            <a:pPr defTabSz="950737">
              <a:defRPr/>
            </a:pPr>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 For more-detailed information on managing students,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40615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are first added to TIDE, you will receive an account activation email containing a temporary link to reset your password.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email contains two important links:</a:t>
            </a:r>
          </a:p>
          <a:p>
            <a:endParaRPr lang="en-US" dirty="0">
              <a:latin typeface="Arial" panose="020B0604020202020204" pitchFamily="34" charset="0"/>
              <a:cs typeface="Arial" panose="020B0604020202020204" pitchFamily="34" charset="0"/>
            </a:endParaRPr>
          </a:p>
          <a:p>
            <a:pPr marL="181229" indent="-181229">
              <a:buFont typeface="Arial" panose="020B0604020202020204" pitchFamily="34" charset="0"/>
              <a:buChar char="•"/>
            </a:pPr>
            <a:r>
              <a:rPr lang="en-US" dirty="0">
                <a:latin typeface="Arial" panose="020B0604020202020204" pitchFamily="34" charset="0"/>
                <a:cs typeface="Arial" panose="020B0604020202020204" pitchFamily="34" charset="0"/>
              </a:rPr>
              <a:t>An activation link </a:t>
            </a:r>
          </a:p>
          <a:p>
            <a:pPr marL="181229" indent="-181229">
              <a:buFont typeface="Arial" panose="020B0604020202020204" pitchFamily="34" charset="0"/>
              <a:buChar char="•"/>
            </a:pPr>
            <a:r>
              <a:rPr lang="en-US" dirty="0">
                <a:latin typeface="Arial" panose="020B0604020202020204" pitchFamily="34" charset="0"/>
                <a:cs typeface="Arial" panose="020B0604020202020204" pitchFamily="34" charset="0"/>
              </a:rPr>
              <a:t>A second link to request a new activation email</a:t>
            </a:r>
          </a:p>
          <a:p>
            <a:endParaRPr lang="en-US" i="1"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The activation link is only valid for 15 minutes. After that time, the link will expire, and you will need to click the second link to request a new activation email. </a:t>
            </a:r>
          </a:p>
          <a:p>
            <a:pPr marL="181229" indent="-181229">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click the activation link, the </a:t>
            </a:r>
            <a:r>
              <a:rPr lang="en-US" b="1"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will appear. Create the password you will use to access TIDE. If the password you enter is not processing, please ensure that you have met all system password requirements. </a:t>
            </a:r>
          </a:p>
          <a:p>
            <a:endParaRPr lang="en-US" dirty="0">
              <a:latin typeface="Arial" panose="020B0604020202020204" pitchFamily="34" charset="0"/>
              <a:cs typeface="Arial" panose="020B0604020202020204" pitchFamily="34" charset="0"/>
            </a:endParaRPr>
          </a:p>
          <a:p>
            <a:pPr defTabSz="947044" eaLnBrk="1" fontAlgn="auto" hangingPunct="1">
              <a:spcBef>
                <a:spcPts val="0"/>
              </a:spcBef>
              <a:spcAft>
                <a:spcPts val="0"/>
              </a:spcAft>
              <a:defRPr/>
            </a:pPr>
            <a:r>
              <a:rPr lang="en-US" dirty="0">
                <a:latin typeface="Arial" panose="020B0604020202020204" pitchFamily="34" charset="0"/>
                <a:cs typeface="Arial" panose="020B0604020202020204" pitchFamily="34" charset="0"/>
              </a:rPr>
              <a:t>Your TIDE password must contain at least 8 characters, 1 uppercase letter, 1 lowercase letter, 1 special character, and 1 number.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do not reset your password, you will not be able to access the system.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password meets all requirements,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79811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A frequency distribution report pulls demographic and enrollment information based on the selected criteria.</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Frequency Distribution Report </a:t>
            </a:r>
            <a:r>
              <a:rPr lang="en-US" baseline="0" dirty="0">
                <a:solidFill>
                  <a:schemeClr val="tx1"/>
                </a:solidFill>
                <a:latin typeface="Arial" panose="020B0604020202020204" pitchFamily="34" charset="0"/>
                <a:cs typeface="Arial" panose="020B0604020202020204" pitchFamily="34" charset="0"/>
              </a:rPr>
              <a:t>page, select a complex area, complex, and school from the drop-down lists. Select an enrolled grade and m</a:t>
            </a:r>
            <a:r>
              <a:rPr lang="en-US" dirty="0">
                <a:latin typeface="Arial" panose="020B0604020202020204" pitchFamily="34" charset="0"/>
                <a:cs typeface="Arial" panose="020B0604020202020204" pitchFamily="34" charset="0"/>
              </a:rPr>
              <a:t>ark checkboxes in the </a:t>
            </a:r>
            <a:r>
              <a:rPr lang="en-US" b="1" dirty="0">
                <a:latin typeface="Arial" panose="020B0604020202020204" pitchFamily="34" charset="0"/>
                <a:cs typeface="Arial" panose="020B0604020202020204" pitchFamily="34" charset="0"/>
              </a:rPr>
              <a:t>Select Demographics </a:t>
            </a:r>
            <a:r>
              <a:rPr lang="en-US" dirty="0">
                <a:latin typeface="Arial" panose="020B0604020202020204" pitchFamily="34" charset="0"/>
                <a:cs typeface="Arial" panose="020B0604020202020204" pitchFamily="34" charset="0"/>
              </a:rPr>
              <a:t>panel to filter the report for additional demographics and accommodations, as desired.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to display a </a:t>
            </a:r>
            <a:r>
              <a:rPr lang="en-US" baseline="0" dirty="0">
                <a:solidFill>
                  <a:schemeClr val="tx1"/>
                </a:solidFill>
                <a:latin typeface="Arial" panose="020B0604020202020204" pitchFamily="34" charset="0"/>
                <a:cs typeface="Arial" panose="020B0604020202020204" pitchFamily="34" charset="0"/>
              </a:rPr>
              <a:t>frequency distribution report </a:t>
            </a:r>
            <a:r>
              <a:rPr lang="en-US" b="0" baseline="0" dirty="0">
                <a:solidFill>
                  <a:schemeClr val="tx1"/>
                </a:solidFill>
                <a:latin typeface="Arial" panose="020B0604020202020204" pitchFamily="34" charset="0"/>
                <a:cs typeface="Arial" panose="020B0604020202020204" pitchFamily="34" charset="0"/>
              </a:rPr>
              <a:t>using the selected criteria.</a:t>
            </a:r>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TIDE will display the frequency distribution report in grid format. This example shows a report by gender and grade.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display the report in tabular format, click </a:t>
            </a:r>
            <a:r>
              <a:rPr lang="en-US" b="1" baseline="0" dirty="0">
                <a:solidFill>
                  <a:schemeClr val="tx1"/>
                </a:solidFill>
                <a:latin typeface="Arial" panose="020B0604020202020204" pitchFamily="34" charset="0"/>
                <a:cs typeface="Arial" panose="020B0604020202020204" pitchFamily="34" charset="0"/>
              </a:rPr>
              <a:t>Grid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display the report in graphical format, click </a:t>
            </a:r>
            <a:r>
              <a:rPr lang="en-US" b="1" baseline="0" dirty="0">
                <a:solidFill>
                  <a:schemeClr val="tx1"/>
                </a:solidFill>
                <a:latin typeface="Arial" panose="020B0604020202020204" pitchFamily="34" charset="0"/>
                <a:cs typeface="Arial" panose="020B0604020202020204" pitchFamily="34" charset="0"/>
              </a:rPr>
              <a:t>Graph</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display the report in both tabular and graphical format, click </a:t>
            </a:r>
            <a:r>
              <a:rPr lang="en-US" b="1" baseline="0" dirty="0">
                <a:solidFill>
                  <a:schemeClr val="tx1"/>
                </a:solidFill>
                <a:latin typeface="Arial" panose="020B0604020202020204" pitchFamily="34" charset="0"/>
                <a:cs typeface="Arial" panose="020B0604020202020204" pitchFamily="34" charset="0"/>
              </a:rPr>
              <a:t>Grid and Graph</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the report as a PDF file, click </a:t>
            </a:r>
            <a:r>
              <a:rPr lang="en-US" b="0" baseline="0" dirty="0">
                <a:solidFill>
                  <a:schemeClr val="tx1"/>
                </a:solidFill>
                <a:latin typeface="Arial" panose="020B0604020202020204" pitchFamily="34" charset="0"/>
                <a:cs typeface="Arial" panose="020B0604020202020204" pitchFamily="34" charset="0"/>
              </a:rPr>
              <a:t>the print icon and then save the file to your computer. To export the report in Excel format, click the export button located next to the print button, and choose “Export to Excel” from the drop-down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way </a:t>
            </a:r>
            <a:r>
              <a:rPr lang="en-US" baseline="0" dirty="0">
                <a:solidFill>
                  <a:schemeClr val="tx1"/>
                </a:solidFill>
                <a:latin typeface="Arial" panose="020B0604020202020204" pitchFamily="34" charset="0"/>
                <a:cs typeface="Arial" panose="020B0604020202020204" pitchFamily="34" charset="0"/>
              </a:rPr>
              <a:t>to edit student test settings and tools in TIDE is to use the </a:t>
            </a:r>
            <a:r>
              <a:rPr lang="en-US" b="1" baseline="0" dirty="0">
                <a:solidFill>
                  <a:schemeClr val="tx1"/>
                </a:solidFill>
                <a:latin typeface="Arial" panose="020B0604020202020204" pitchFamily="34" charset="0"/>
                <a:cs typeface="Arial" panose="020B0604020202020204" pitchFamily="34" charset="0"/>
              </a:rPr>
              <a:t>Upload Student Settings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you would use to upload new users.</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You may also access files that you have previously uploaded by clicking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 Open the template, enter information for the students you wish to add using Excel or another program, and save the file in Excel or CSV format. Detailed instructions for composing an upload file can be found in the </a:t>
            </a:r>
            <a:r>
              <a:rPr lang="en-US" i="1" baseline="0" dirty="0">
                <a:solidFill>
                  <a:schemeClr val="tx1"/>
                </a:solidFill>
                <a:latin typeface="Arial" panose="020B0604020202020204" pitchFamily="34" charset="0"/>
                <a:cs typeface="Arial" panose="020B0604020202020204" pitchFamily="34" charset="0"/>
              </a:rPr>
              <a:t>TIDE User Guide</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that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click the blue arrow on the right side of the screen to scroll right and display more information. </a:t>
            </a:r>
            <a:r>
              <a:rPr lang="en-US"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5073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as TIDE may have already started processing some of the records.</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a:t>
            </a:r>
          </a:p>
          <a:p>
            <a:endParaRPr lang="en-US" dirty="0">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TIDE keeps track of student test settings,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and edit or upload test settings and tools.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Test Settings and Tools </a:t>
            </a:r>
            <a:r>
              <a:rPr lang="en-US" dirty="0">
                <a:latin typeface="Arial" panose="020B0604020202020204" pitchFamily="34" charset="0"/>
                <a:cs typeface="Arial" panose="020B0604020202020204" pitchFamily="34" charset="0"/>
              </a:rPr>
              <a:t>page includes a form for setting selection criteria to retrieve a student’s test settings and tools. Required criteria, such as the complex area, complex, and school in this example, are marked with asterisks. Other criteria are optional, such as the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 and enrolled grade.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settings for those students enrolled within your </a:t>
            </a:r>
            <a:r>
              <a:rPr lang="en-US" dirty="0" err="1">
                <a:latin typeface="Arial" panose="020B0604020202020204" pitchFamily="34" charset="0"/>
                <a:cs typeface="Arial" panose="020B0604020202020204" pitchFamily="34" charset="0"/>
              </a:rPr>
              <a:t>copmlex</a:t>
            </a:r>
            <a:r>
              <a:rPr lang="en-US" dirty="0">
                <a:latin typeface="Arial" panose="020B0604020202020204" pitchFamily="34" charset="0"/>
                <a:cs typeface="Arial" panose="020B0604020202020204" pitchFamily="34" charset="0"/>
              </a:rPr>
              <a:t>. If you are a school-level user, you can retrieve settings only for those students enrolled within your school.</a:t>
            </a:r>
          </a:p>
          <a:p>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 Results</a:t>
            </a:r>
            <a:r>
              <a:rPr lang="en-US" dirty="0">
                <a:latin typeface="Arial" panose="020B0604020202020204" pitchFamily="34" charset="0"/>
                <a:cs typeface="Arial" panose="020B0604020202020204" pitchFamily="34" charset="0"/>
              </a:rPr>
              <a:t>, TIDE will display all the students satisfying the search criteria. If all columns cannot fit on the screen at once, click the blue arrow on the right side of the screen to scroll right and display more information. </a:t>
            </a:r>
            <a:r>
              <a:rPr lang="en-US" altLang="en-US" dirty="0">
                <a:latin typeface="Arial" panose="020B0604020202020204" pitchFamily="34" charset="0"/>
                <a:cs typeface="Arial" panose="020B0604020202020204" pitchFamily="34" charset="0"/>
              </a:rPr>
              <a:t>You can edit a student’s test settings and accommodations by clicking the green pencil icon.</a:t>
            </a:r>
          </a:p>
          <a:p>
            <a:endParaRPr lang="en-US" alt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 For more-detailed information on managing student test settings and tools,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Print student information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button above the search results. </a:t>
            </a:r>
          </a:p>
          <a:p>
            <a:endParaRPr lang="en-US" altLang="en-US" dirty="0">
              <a:latin typeface="Arial" panose="020B0604020202020204" pitchFamily="34" charset="0"/>
              <a:cs typeface="Arial" panose="020B0604020202020204" pitchFamily="34" charset="0"/>
            </a:endParaRPr>
          </a:p>
          <a:p>
            <a:pPr defTabSz="947044">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button above the search results. A pop-up window will appear with the option to export to the Inbox in either Excel or CSV format.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edit test settings and tools in TIDE is to use the </a:t>
            </a:r>
            <a:r>
              <a:rPr lang="en-US" b="1" baseline="0" dirty="0">
                <a:solidFill>
                  <a:schemeClr val="tx1"/>
                </a:solidFill>
                <a:latin typeface="Arial" panose="020B0604020202020204" pitchFamily="34" charset="0"/>
                <a:cs typeface="Arial" panose="020B0604020202020204" pitchFamily="34" charset="0"/>
              </a:rPr>
              <a:t>Upload Test Settings and Tools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you would use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or edit; and upload rosters from external files.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310835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activating your account, you will have access to the various systems located on your portal.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access TIDE, go to your portal and select the TIDE icon. On the login page, enter your email and password and 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82656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the Add Roster page, you can manually add students to a roster. This page contains two panels, a </a:t>
            </a:r>
            <a:r>
              <a:rPr lang="en-US" b="1" dirty="0">
                <a:latin typeface="Arial" panose="020B0604020202020204" pitchFamily="34" charset="0"/>
                <a:cs typeface="Arial" panose="020B0604020202020204" pitchFamily="34" charset="0"/>
              </a:rPr>
              <a:t>Search for Students to Add to the Roster </a:t>
            </a:r>
            <a:r>
              <a:rPr lang="en-US" dirty="0">
                <a:latin typeface="Arial" panose="020B0604020202020204" pitchFamily="34" charset="0"/>
                <a:cs typeface="Arial" panose="020B0604020202020204" pitchFamily="34" charset="0"/>
              </a:rPr>
              <a:t>panel and an </a:t>
            </a:r>
            <a:r>
              <a:rPr lang="en-US" b="1" dirty="0">
                <a:latin typeface="Arial" panose="020B0604020202020204" pitchFamily="34" charset="0"/>
                <a:cs typeface="Arial" panose="020B0604020202020204" pitchFamily="34" charset="0"/>
              </a:rPr>
              <a:t>Add Students to the Roster </a:t>
            </a:r>
            <a:r>
              <a:rPr lang="en-US" dirty="0">
                <a:latin typeface="Arial" panose="020B0604020202020204" pitchFamily="34" charset="0"/>
                <a:cs typeface="Arial" panose="020B0604020202020204" pitchFamily="34" charset="0"/>
              </a:rPr>
              <a:t>panel.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students, complete the fields under the </a:t>
            </a:r>
            <a:r>
              <a:rPr lang="en-US" b="1" dirty="0">
                <a:latin typeface="Arial" panose="020B0604020202020204" pitchFamily="34" charset="0"/>
                <a:cs typeface="Arial" panose="020B0604020202020204" pitchFamily="34" charset="0"/>
              </a:rPr>
              <a:t>Search for Students to Add to the Roster </a:t>
            </a:r>
            <a:r>
              <a:rPr lang="en-US" dirty="0">
                <a:latin typeface="Arial" panose="020B0604020202020204" pitchFamily="34" charset="0"/>
                <a:cs typeface="Arial" panose="020B0604020202020204" pitchFamily="34" charset="0"/>
              </a:rPr>
              <a:t>panel.  The fields marked with an asterisk are mandatory. You can further refine your search by selecting criteria under the </a:t>
            </a:r>
            <a:r>
              <a:rPr lang="en-US" b="1" dirty="0">
                <a:latin typeface="Arial" panose="020B0604020202020204" pitchFamily="34" charset="0"/>
                <a:cs typeface="Arial" panose="020B0604020202020204" pitchFamily="34" charset="0"/>
              </a:rPr>
              <a:t>Advanced Search </a:t>
            </a:r>
            <a:r>
              <a:rPr lang="en-US" dirty="0">
                <a:latin typeface="Arial" panose="020B0604020202020204" pitchFamily="34" charset="0"/>
                <a:cs typeface="Arial" panose="020B0604020202020204" pitchFamily="34" charset="0"/>
              </a:rPr>
              <a:t>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Refine the list of available students by completing the fields in the </a:t>
            </a:r>
            <a:r>
              <a:rPr lang="en-US" b="1" dirty="0">
                <a:latin typeface="Arial" panose="020B0604020202020204" pitchFamily="34" charset="0"/>
                <a:cs typeface="Arial" panose="020B0604020202020204" pitchFamily="34" charset="0"/>
              </a:rPr>
              <a:t>Add Students to the Roster </a:t>
            </a:r>
            <a:r>
              <a:rPr lang="en-US" dirty="0">
                <a:latin typeface="Arial" panose="020B0604020202020204" pitchFamily="34" charset="0"/>
                <a:cs typeface="Arial" panose="020B0604020202020204" pitchFamily="34" charset="0"/>
              </a:rPr>
              <a:t>panel. To display current students only, click the </a:t>
            </a:r>
            <a:r>
              <a:rPr lang="en-US" b="1" dirty="0">
                <a:latin typeface="Arial" panose="020B0604020202020204" pitchFamily="34" charset="0"/>
                <a:cs typeface="Arial" panose="020B0604020202020204" pitchFamily="34" charset="0"/>
              </a:rPr>
              <a:t>Current Students </a:t>
            </a:r>
            <a:r>
              <a:rPr lang="en-US" dirty="0">
                <a:latin typeface="Arial" panose="020B0604020202020204" pitchFamily="34" charset="0"/>
                <a:cs typeface="Arial" panose="020B0604020202020204" pitchFamily="34" charset="0"/>
              </a:rPr>
              <a:t>radio button. To display current and past students, click the </a:t>
            </a:r>
            <a:r>
              <a:rPr lang="en-US" b="1" dirty="0">
                <a:latin typeface="Arial" panose="020B0604020202020204" pitchFamily="34" charset="0"/>
                <a:cs typeface="Arial" panose="020B0604020202020204" pitchFamily="34" charset="0"/>
              </a:rPr>
              <a:t>Current and Past Students </a:t>
            </a:r>
            <a:r>
              <a:rPr lang="en-US" dirty="0">
                <a:latin typeface="Arial" panose="020B0604020202020204" pitchFamily="34" charset="0"/>
                <a:cs typeface="Arial" panose="020B0604020202020204" pitchFamily="34" charset="0"/>
              </a:rPr>
              <a:t>radio button.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Add Students to the Roster</a:t>
            </a:r>
            <a:r>
              <a:rPr lang="en-US" b="0" dirty="0">
                <a:latin typeface="Arial" panose="020B0604020202020204" pitchFamily="34" charset="0"/>
                <a:cs typeface="Arial" panose="020B0604020202020204" pitchFamily="34" charset="0"/>
              </a:rPr>
              <a:t> panel</a:t>
            </a:r>
            <a:r>
              <a:rPr lang="en-US" dirty="0">
                <a:latin typeface="Arial" panose="020B0604020202020204" pitchFamily="34" charset="0"/>
                <a:cs typeface="Arial" panose="020B0604020202020204" pitchFamily="34" charset="0"/>
              </a:rPr>
              <a:t>, the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First, enter a name for the roster and select the teacher who should be associated with the roster. Select if you want to display </a:t>
            </a:r>
            <a:r>
              <a:rPr lang="en-US" b="1" dirty="0">
                <a:latin typeface="Arial" panose="020B0604020202020204" pitchFamily="34" charset="0"/>
                <a:cs typeface="Arial" panose="020B0604020202020204" pitchFamily="34" charset="0"/>
              </a:rPr>
              <a:t>Current Students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Current and Past Students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Next, add students to the new roster. 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X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in to TIDE. </a:t>
            </a:r>
          </a:p>
          <a:p>
            <a:endParaRPr lang="en-US" b="0" baseline="0" dirty="0">
              <a:solidFill>
                <a:schemeClr val="tx1"/>
              </a:solidFill>
              <a:latin typeface="Arial" panose="020B0604020202020204" pitchFamily="34" charset="0"/>
              <a:cs typeface="Arial" panose="020B0604020202020204" pitchFamily="34" charset="0"/>
            </a:endParaRPr>
          </a:p>
          <a:p>
            <a:r>
              <a:rPr lang="en-US" b="0" u="none" baseline="0" dirty="0">
                <a:solidFill>
                  <a:schemeClr val="tx1"/>
                </a:solidFill>
                <a:latin typeface="Arial" panose="020B0604020202020204" pitchFamily="34" charset="0"/>
                <a:cs typeface="Arial" panose="020B0604020202020204" pitchFamily="34" charset="0"/>
              </a:rPr>
              <a:t>Users can also delete a student from a roster via an upload file. For specific instructions on deleting students from a roster via an upload file, see your </a:t>
            </a:r>
            <a:r>
              <a:rPr lang="en-US" b="0" i="1" u="none" baseline="0" dirty="0">
                <a:solidFill>
                  <a:schemeClr val="tx1"/>
                </a:solidFill>
                <a:latin typeface="Arial" panose="020B0604020202020204" pitchFamily="34" charset="0"/>
                <a:cs typeface="Arial" panose="020B0604020202020204" pitchFamily="34" charset="0"/>
              </a:rPr>
              <a:t>TIDE User Guide. </a:t>
            </a:r>
          </a:p>
          <a:p>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1110121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 Roster</a:t>
            </a:r>
            <a:r>
              <a:rPr lang="en-US" dirty="0">
                <a:latin typeface="Arial" panose="020B0604020202020204" pitchFamily="34" charset="0"/>
                <a:cs typeface="Arial" panose="020B0604020202020204" pitchFamily="34" charset="0"/>
              </a:rPr>
              <a:t> page includes a form for setting selection criteria to retrieve rosters. In this example, the complex area, complex, school, and roster type criteria are required. Other criteria are optional, such as Teacher Name.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 </a:t>
            </a:r>
            <a:r>
              <a:rPr lang="en-US" altLang="en-US" dirty="0">
                <a:latin typeface="Arial" panose="020B0604020202020204" pitchFamily="34" charset="0"/>
                <a:cs typeface="Arial" panose="020B0604020202020204" pitchFamily="34" charset="0"/>
              </a:rPr>
              <a:t>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buttons above the search results.</a:t>
            </a:r>
            <a:endParaRPr lang="en-US" dirty="0">
              <a:latin typeface="Arial" panose="020B0604020202020204" pitchFamily="34" charset="0"/>
              <a:cs typeface="Arial" panose="020B0604020202020204" pitchFamily="34" charset="0"/>
            </a:endParaRP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Click the pencil icon next to a roster to view or edit its details. The </a:t>
            </a:r>
            <a:r>
              <a:rPr lang="en-US" b="1" dirty="0">
                <a:latin typeface="Arial" panose="020B0604020202020204" pitchFamily="34" charset="0"/>
                <a:cs typeface="Arial" panose="020B0604020202020204" pitchFamily="34" charset="0"/>
              </a:rPr>
              <a:t>Edit Roster</a:t>
            </a:r>
            <a:r>
              <a:rPr lang="en-US" dirty="0">
                <a:latin typeface="Arial" panose="020B0604020202020204" pitchFamily="34" charset="0"/>
                <a:cs typeface="Arial" panose="020B0604020202020204" pitchFamily="34" charset="0"/>
              </a:rPr>
              <a:t> form will appear. This form is similar to the form used to add rosters, and you may edit the roster name, teacher name, and students to display in the roster in the same way that you would for a new roster.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of the TIDE dashboard, the </a:t>
            </a:r>
            <a:r>
              <a:rPr lang="en-US" b="1" dirty="0">
                <a:latin typeface="Arial" panose="020B0604020202020204" pitchFamily="34" charset="0"/>
                <a:cs typeface="Arial" panose="020B0604020202020204" pitchFamily="34" charset="0"/>
              </a:rPr>
              <a:t>Testing Incidents </a:t>
            </a:r>
            <a:r>
              <a:rPr lang="en-US" dirty="0">
                <a:latin typeface="Arial" panose="020B0604020202020204" pitchFamily="34" charset="0"/>
                <a:cs typeface="Arial" panose="020B0604020202020204" pitchFamily="34" charset="0"/>
              </a:rPr>
              <a:t>task menu allows you to view pending testing incidents; create new testing incidents; view testing incidents; and upload testing incidents.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the test delivery system (TDS) and then submits it. Next TDS forwards the test for scoring, and the Centralized Reporting System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Testing incidents are a way of interrupting this normal flow. Reasons for testing incidents can vary. For example, a student may need to retake a test or have another test opportunity. A test administrator may need to invalidate a test because of a hardware malfunction or an impropriety.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information on your state’s particular policies, and procedures, please consult the </a:t>
            </a:r>
            <a:r>
              <a:rPr lang="en-US" i="1" dirty="0">
                <a:latin typeface="Arial" panose="020B0604020202020204" pitchFamily="34" charset="0"/>
                <a:cs typeface="Arial" panose="020B0604020202020204" pitchFamily="34" charset="0"/>
              </a:rPr>
              <a:t>Test Administration Manual</a:t>
            </a:r>
            <a:r>
              <a:rPr lang="en-US" i="0" dirty="0">
                <a:latin typeface="Arial" panose="020B0604020202020204" pitchFamily="34" charset="0"/>
                <a:cs typeface="Arial" panose="020B0604020202020204" pitchFamily="34" charset="0"/>
              </a:rPr>
              <a:t> and the </a:t>
            </a:r>
            <a:r>
              <a:rPr lang="en-US" i="1" dirty="0">
                <a:latin typeface="Arial" panose="020B0604020202020204" pitchFamily="34" charset="0"/>
                <a:cs typeface="Arial" panose="020B0604020202020204" pitchFamily="34" charset="0"/>
              </a:rPr>
              <a:t>TIDE User Guide</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The </a:t>
            </a:r>
            <a:r>
              <a:rPr lang="en-US" altLang="en-US" b="1" baseline="0" dirty="0">
                <a:solidFill>
                  <a:schemeClr val="tx1"/>
                </a:solidFill>
                <a:latin typeface="Arial" panose="020B0604020202020204" pitchFamily="34" charset="0"/>
                <a:cs typeface="Arial" panose="020B0604020202020204" pitchFamily="34" charset="0"/>
              </a:rPr>
              <a:t>Create Testing Incidents </a:t>
            </a:r>
            <a:r>
              <a:rPr lang="en-US" altLang="en-US" b="0" u="none" baseline="0" dirty="0">
                <a:solidFill>
                  <a:schemeClr val="tx1"/>
                </a:solidFill>
                <a:latin typeface="Arial" panose="020B0604020202020204" pitchFamily="34" charset="0"/>
                <a:cs typeface="Arial" panose="020B0604020202020204" pitchFamily="34" charset="0"/>
              </a:rPr>
              <a:t>page</a:t>
            </a:r>
            <a:r>
              <a:rPr lang="en-US" altLang="en-US" baseline="0" dirty="0">
                <a:solidFill>
                  <a:schemeClr val="tx1"/>
                </a:solidFill>
                <a:latin typeface="Arial" panose="020B0604020202020204" pitchFamily="34" charset="0"/>
                <a:cs typeface="Arial" panose="020B0604020202020204" pitchFamily="34" charset="0"/>
              </a:rPr>
              <a:t> is where </a:t>
            </a:r>
            <a:r>
              <a:rPr lang="en-US" altLang="en-US" u="none" baseline="0" dirty="0">
                <a:solidFill>
                  <a:schemeClr val="tx1"/>
                </a:solidFill>
                <a:latin typeface="Arial" panose="020B0604020202020204" pitchFamily="34" charset="0"/>
                <a:cs typeface="Arial" panose="020B0604020202020204" pitchFamily="34" charset="0"/>
              </a:rPr>
              <a:t>you can </a:t>
            </a:r>
            <a:r>
              <a:rPr lang="en-US" altLang="en-US" baseline="0" dirty="0">
                <a:solidFill>
                  <a:schemeClr val="tx1"/>
                </a:solidFill>
                <a:latin typeface="Arial" panose="020B0604020202020204" pitchFamily="34" charset="0"/>
                <a:cs typeface="Arial" panose="020B0604020202020204" pitchFamily="34" charset="0"/>
              </a:rPr>
              <a:t>create a testing incident for a test.</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first step is to select the type of testing incident you want to create. The </a:t>
            </a:r>
            <a:r>
              <a:rPr lang="en-US" altLang="en-US" i="1" baseline="0" dirty="0">
                <a:solidFill>
                  <a:schemeClr val="tx1"/>
                </a:solidFill>
                <a:latin typeface="Arial" panose="020B0604020202020204" pitchFamily="34" charset="0"/>
                <a:cs typeface="Arial" panose="020B0604020202020204" pitchFamily="34" charset="0"/>
              </a:rPr>
              <a:t>TIDE User Guide </a:t>
            </a:r>
            <a:r>
              <a:rPr lang="en-US" altLang="en-US" i="0" u="none" baseline="0" dirty="0">
                <a:solidFill>
                  <a:schemeClr val="tx1"/>
                </a:solidFill>
                <a:latin typeface="Arial" panose="020B0604020202020204" pitchFamily="34" charset="0"/>
                <a:cs typeface="Arial" panose="020B0604020202020204" pitchFamily="34" charset="0"/>
              </a:rPr>
              <a:t>lists the available testing incident types and </a:t>
            </a:r>
            <a:r>
              <a:rPr lang="en-US" altLang="en-US" u="none" baseline="0" dirty="0">
                <a:solidFill>
                  <a:schemeClr val="tx1"/>
                </a:solidFill>
                <a:latin typeface="Arial" panose="020B0604020202020204" pitchFamily="34" charset="0"/>
                <a:cs typeface="Arial" panose="020B0604020202020204" pitchFamily="34" charset="0"/>
              </a:rPr>
              <a:t>explains the implic</a:t>
            </a:r>
            <a:r>
              <a:rPr lang="en-US" altLang="en-US" baseline="0" dirty="0">
                <a:solidFill>
                  <a:schemeClr val="tx1"/>
                </a:solidFill>
                <a:latin typeface="Arial" panose="020B0604020202020204" pitchFamily="34" charset="0"/>
                <a:cs typeface="Arial" panose="020B0604020202020204" pitchFamily="34" charset="0"/>
              </a:rPr>
              <a:t>ations of each.</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Next, search for the test result for which you wish to create a testing incident. From the drop-down lists and in the text field, enter your search criteria and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aseline="0" dirty="0">
                <a:solidFill>
                  <a:schemeClr val="tx1"/>
                </a:solidFill>
                <a:latin typeface="Arial" panose="020B0604020202020204" pitchFamily="34" charset="0"/>
                <a:cs typeface="Arial" panose="020B0604020202020204" pitchFamily="34" charset="0"/>
              </a:rPr>
              <a:t>. TIDE will display the search results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Mark the checkbox next to each test result for which you wish to create a testing incident, and click </a:t>
            </a:r>
            <a:r>
              <a:rPr lang="en-US" altLang="en-US" b="1" baseline="0" dirty="0">
                <a:solidFill>
                  <a:schemeClr val="tx1"/>
                </a:solidFill>
                <a:latin typeface="Arial" panose="020B0604020202020204" pitchFamily="34" charset="0"/>
                <a:cs typeface="Arial" panose="020B0604020202020204" pitchFamily="34" charset="0"/>
              </a:rPr>
              <a:t>Create</a:t>
            </a:r>
            <a:r>
              <a:rPr lang="en-US" altLang="en-US" baseline="0" dirty="0">
                <a:solidFill>
                  <a:schemeClr val="tx1"/>
                </a:solidFill>
                <a:latin typeface="Arial" panose="020B0604020202020204" pitchFamily="34" charset="0"/>
                <a:cs typeface="Arial" panose="020B0604020202020204" pitchFamily="34" charset="0"/>
              </a:rPr>
              <a:t>. A pop-up window will ask you to </a:t>
            </a:r>
            <a:r>
              <a:rPr lang="en-US" dirty="0">
                <a:latin typeface="Arial" panose="020B0604020202020204" pitchFamily="34" charset="0"/>
                <a:cs typeface="Arial" panose="020B0604020202020204" pitchFamily="34" charset="0"/>
              </a:rPr>
              <a:t>enter a reason for the testing incident. To create the incident, enter a reason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2315715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 testing incident is created, its status can change throughout its life cycle. This table describes the possible statuses a testing incident can have.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82840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review submitted testing incidents from the </a:t>
            </a:r>
            <a:r>
              <a:rPr lang="en-US" b="1" dirty="0">
                <a:latin typeface="Arial" panose="020B0604020202020204" pitchFamily="34" charset="0"/>
                <a:cs typeface="Arial" panose="020B0604020202020204" pitchFamily="34" charset="0"/>
              </a:rPr>
              <a:t>View Testing Incidents </a:t>
            </a:r>
            <a:r>
              <a:rPr lang="en-US" dirty="0">
                <a:latin typeface="Arial" panose="020B0604020202020204" pitchFamily="34" charset="0"/>
                <a:cs typeface="Arial" panose="020B0604020202020204" pitchFamily="34" charset="0"/>
              </a:rPr>
              <a:t>page. Select a testing incident type and status and enter additional search criteria as desired.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display testing incidents matching your criteria.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When you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0" baseline="0" dirty="0">
                <a:solidFill>
                  <a:schemeClr val="tx1"/>
                </a:solidFill>
                <a:latin typeface="Arial" panose="020B0604020202020204" pitchFamily="34" charset="0"/>
                <a:cs typeface="Arial" panose="020B0604020202020204" pitchFamily="34" charset="0"/>
              </a:rPr>
              <a:t>, 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view the approval and processing status of a testing incident, click the green comment icon in the </a:t>
            </a:r>
            <a:r>
              <a:rPr lang="en-US" altLang="en-US" b="1" baseline="0" dirty="0">
                <a:solidFill>
                  <a:schemeClr val="tx1"/>
                </a:solidFill>
                <a:latin typeface="Arial" panose="020B0604020202020204" pitchFamily="34" charset="0"/>
                <a:cs typeface="Arial" panose="020B0604020202020204" pitchFamily="34" charset="0"/>
              </a:rPr>
              <a:t>Request Status </a:t>
            </a:r>
            <a:r>
              <a:rPr lang="en-US" altLang="en-US" baseline="0" dirty="0">
                <a:solidFill>
                  <a:schemeClr val="tx1"/>
                </a:solidFill>
                <a:latin typeface="Arial" panose="020B0604020202020204" pitchFamily="34" charset="0"/>
                <a:cs typeface="Arial" panose="020B0604020202020204" pitchFamily="34" charset="0"/>
              </a:rPr>
              <a:t>column.</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retract, or resubmit a testing incident, mark the checkbox next to it, click </a:t>
            </a:r>
            <a:r>
              <a:rPr lang="en-US" altLang="en-US" b="1" baseline="0" dirty="0">
                <a:solidFill>
                  <a:schemeClr val="tx1"/>
                </a:solidFill>
                <a:latin typeface="Arial" panose="020B0604020202020204" pitchFamily="34" charset="0"/>
                <a:cs typeface="Arial" panose="020B0604020202020204" pitchFamily="34" charset="0"/>
              </a:rPr>
              <a:t>Process</a:t>
            </a:r>
            <a:r>
              <a:rPr lang="en-US" altLang="en-US" baseline="0" dirty="0">
                <a:solidFill>
                  <a:schemeClr val="tx1"/>
                </a:solidFill>
                <a:latin typeface="Arial" panose="020B0604020202020204" pitchFamily="34" charset="0"/>
                <a:cs typeface="Arial" panose="020B0604020202020204" pitchFamily="34" charset="0"/>
              </a:rPr>
              <a:t>, and then select the action you wish to perform.</a:t>
            </a:r>
          </a:p>
          <a:p>
            <a:endParaRPr lang="en-US" altLang="en-US" baseline="0" dirty="0">
              <a:solidFill>
                <a:schemeClr val="tx1"/>
              </a:solidFill>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create new testing incidents in TIDE is to use the </a:t>
            </a:r>
            <a:r>
              <a:rPr lang="en-US" b="1" baseline="0" dirty="0">
                <a:solidFill>
                  <a:schemeClr val="tx1"/>
                </a:solidFill>
                <a:latin typeface="Arial" panose="020B0604020202020204" pitchFamily="34" charset="0"/>
                <a:cs typeface="Arial" panose="020B0604020202020204" pitchFamily="34" charset="0"/>
              </a:rPr>
              <a:t>Upload Testing Incident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used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 used browser, you will see an </a:t>
            </a:r>
            <a:r>
              <a:rPr lang="en-US" b="1" i="1"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you see this screen, will need to enter the code on this page within </a:t>
            </a:r>
            <a:r>
              <a:rPr lang="en-US" b="0" u="none"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15-minute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access the system. You will be taken to the Reset Your Password page that was presented at the beginning of this module.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5</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525358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tasks available in the </a:t>
            </a:r>
            <a:r>
              <a:rPr lang="en-US" b="1" dirty="0">
                <a:latin typeface="Arial" panose="020B0604020202020204" pitchFamily="34" charset="0"/>
                <a:cs typeface="Arial" panose="020B0604020202020204" pitchFamily="34" charset="0"/>
              </a:rPr>
              <a:t>Monitoring Test Progress </a:t>
            </a:r>
            <a:r>
              <a:rPr lang="en-US" dirty="0">
                <a:latin typeface="Arial" panose="020B0604020202020204" pitchFamily="34" charset="0"/>
                <a:cs typeface="Arial" panose="020B0604020202020204" pitchFamily="34" charset="0"/>
              </a:rPr>
              <a:t>task menu allow you to generate various reports that provide information about a test administration's progress.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Several types of participation reports are available:</a:t>
            </a:r>
          </a:p>
          <a:p>
            <a:endParaRPr lang="en-US" dirty="0">
              <a:latin typeface="Arial" panose="020B0604020202020204" pitchFamily="34" charset="0"/>
              <a:cs typeface="Arial" panose="020B0604020202020204" pitchFamily="34" charset="0"/>
            </a:endParaRP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Plan and Manage Testing </a:t>
            </a:r>
            <a:r>
              <a:rPr lang="en-US" b="0" dirty="0">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details all of a student’s test opportunities and the status of those test opportunities.</a:t>
            </a:r>
          </a:p>
          <a:p>
            <a:pPr marL="178264" marR="0" lvl="0" indent="-1782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Participation Report for </a:t>
            </a:r>
            <a:r>
              <a:rPr lang="en-US" b="1" dirty="0" err="1">
                <a:latin typeface="Arial" panose="020B0604020202020204" pitchFamily="34" charset="0"/>
                <a:cs typeface="Arial" panose="020B0604020202020204" pitchFamily="34" charset="0"/>
              </a:rPr>
              <a:t>SSID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shows test participation for specified students.</a:t>
            </a: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Session Monitoring Report</a:t>
            </a:r>
            <a:r>
              <a:rPr lang="en-US" b="0" dirty="0">
                <a:latin typeface="Arial" panose="020B0604020202020204" pitchFamily="34" charset="0"/>
                <a:cs typeface="Arial" panose="020B0604020202020204" pitchFamily="34" charset="0"/>
              </a:rPr>
              <a:t> shows a list of active test sessions at a school.</a:t>
            </a:r>
            <a:endParaRPr lang="en-US" dirty="0">
              <a:latin typeface="Arial" panose="020B0604020202020204" pitchFamily="34" charset="0"/>
              <a:cs typeface="Arial" panose="020B0604020202020204" pitchFamily="34" charset="0"/>
            </a:endParaRP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Status of Students Tested </a:t>
            </a:r>
            <a:r>
              <a:rPr lang="en-US" b="0" dirty="0">
                <a:latin typeface="Arial" panose="020B0604020202020204" pitchFamily="34" charset="0"/>
                <a:cs typeface="Arial" panose="020B0604020202020204" pitchFamily="34" charset="0"/>
              </a:rPr>
              <a:t>report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summarizes the number and percentage of students who have started or completed a test.</a:t>
            </a:r>
          </a:p>
          <a:p>
            <a:pPr marL="178264" indent="-178264">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Status Code Report</a:t>
            </a:r>
            <a:r>
              <a:rPr lang="en-US" dirty="0">
                <a:latin typeface="Arial" panose="020B0604020202020204" pitchFamily="34" charset="0"/>
                <a:cs typeface="Arial" panose="020B0604020202020204" pitchFamily="34" charset="0"/>
              </a:rPr>
              <a:t> displays all the non-participation codes for a test administration.</a:t>
            </a:r>
          </a:p>
          <a:p>
            <a:pPr marL="178264" indent="-17826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Plan and Manage Testing reports detail all of a student’s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select a test instrument and administration under the </a:t>
            </a:r>
            <a:r>
              <a:rPr lang="en-US" b="1" baseline="0" dirty="0">
                <a:solidFill>
                  <a:schemeClr val="tx1"/>
                </a:solidFill>
                <a:latin typeface="Arial" panose="020B0604020202020204" pitchFamily="34" charset="0"/>
                <a:cs typeface="Arial" panose="020B0604020202020204" pitchFamily="34" charset="0"/>
              </a:rPr>
              <a:t>Choose What </a:t>
            </a:r>
            <a:r>
              <a:rPr lang="en-US" baseline="0" dirty="0">
                <a:solidFill>
                  <a:schemeClr val="tx1"/>
                </a:solidFill>
                <a:latin typeface="Arial" panose="020B0604020202020204" pitchFamily="34" charset="0"/>
                <a:cs typeface="Arial" panose="020B0604020202020204" pitchFamily="34" charset="0"/>
              </a:rPr>
              <a:t>panel.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Search Students </a:t>
            </a:r>
            <a:r>
              <a:rPr lang="en-US" baseline="0" dirty="0">
                <a:solidFill>
                  <a:schemeClr val="tx1"/>
                </a:solidFill>
                <a:latin typeface="Arial" panose="020B0604020202020204" pitchFamily="34" charset="0"/>
                <a:cs typeface="Arial" panose="020B0604020202020204" pitchFamily="34" charset="0"/>
              </a:rPr>
              <a:t>panel, select a complex area, complex, school, and Teacher, if applicable. The fields marked with an asterisk are mandatory. You can refine your search by adding additional criteria under the </a:t>
            </a:r>
            <a:r>
              <a:rPr lang="en-US" b="1" baseline="0" dirty="0">
                <a:solidFill>
                  <a:schemeClr val="tx1"/>
                </a:solidFill>
                <a:latin typeface="Arial" panose="020B0604020202020204" pitchFamily="34" charset="0"/>
                <a:cs typeface="Arial" panose="020B0604020202020204" pitchFamily="34" charset="0"/>
              </a:rPr>
              <a:t>Advanced Search </a:t>
            </a:r>
            <a:r>
              <a:rPr lang="en-US" baseline="0" dirty="0">
                <a:solidFill>
                  <a:schemeClr val="tx1"/>
                </a:solidFill>
                <a:latin typeface="Arial" panose="020B0604020202020204" pitchFamily="34" charset="0"/>
                <a:cs typeface="Arial" panose="020B0604020202020204" pitchFamily="34" charset="0"/>
              </a:rPr>
              <a:t>section.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Get Specific </a:t>
            </a:r>
            <a:r>
              <a:rPr lang="en-US" b="0" baseline="0" dirty="0">
                <a:solidFill>
                  <a:schemeClr val="tx1"/>
                </a:solidFill>
                <a:latin typeface="Arial" panose="020B0604020202020204" pitchFamily="34" charset="0"/>
                <a:cs typeface="Arial" panose="020B0604020202020204" pitchFamily="34" charset="0"/>
              </a:rPr>
              <a:t>panel</a:t>
            </a:r>
            <a:r>
              <a:rPr lang="en-US" baseline="0" dirty="0">
                <a:solidFill>
                  <a:schemeClr val="tx1"/>
                </a:solidFill>
                <a:latin typeface="Arial" panose="020B0604020202020204" pitchFamily="34" charset="0"/>
                <a:cs typeface="Arial" panose="020B0604020202020204" pitchFamily="34" charset="0"/>
              </a:rPr>
              <a:t>, choose one of the filter options available and select parameters for that option.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 </a:t>
            </a:r>
            <a:r>
              <a:rPr lang="en-US" baseline="0" dirty="0">
                <a:solidFill>
                  <a:schemeClr val="tx1"/>
                </a:solidFill>
                <a:latin typeface="Arial" panose="020B0604020202020204" pitchFamily="34" charset="0"/>
                <a:cs typeface="Arial" panose="020B0604020202020204" pitchFamily="34" charset="0"/>
              </a:rPr>
              <a:t>to view your Plan and Manage Testing report, or click </a:t>
            </a:r>
            <a:r>
              <a:rPr lang="en-US" b="1" baseline="0" dirty="0">
                <a:solidFill>
                  <a:schemeClr val="tx1"/>
                </a:solidFill>
                <a:latin typeface="Arial" panose="020B0604020202020204" pitchFamily="34" charset="0"/>
                <a:cs typeface="Arial" panose="020B0604020202020204" pitchFamily="34" charset="0"/>
              </a:rPr>
              <a:t>Export Report </a:t>
            </a:r>
            <a:r>
              <a:rPr lang="en-US" baseline="0" dirty="0">
                <a:solidFill>
                  <a:schemeClr val="tx1"/>
                </a:solidFill>
                <a:latin typeface="Arial" panose="020B0604020202020204" pitchFamily="34" charset="0"/>
                <a:cs typeface="Arial" panose="020B0604020202020204" pitchFamily="34" charset="0"/>
              </a:rPr>
              <a:t>to open the report in Excel.</a:t>
            </a: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009445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Clicking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will display the report and collapse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a:t>
            </a:r>
            <a:r>
              <a:rPr lang="en-US" dirty="0">
                <a:latin typeface="Arial" panose="020B0604020202020204" pitchFamily="34" charset="0"/>
                <a:cs typeface="Arial" panose="020B0604020202020204" pitchFamily="34" charset="0"/>
              </a:rPr>
              <a:t>Because not all columns can fit on the screen at once, click the blue arrow on the right side of the screen to scroll right and display more information. </a:t>
            </a:r>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illustrates some common questions that can be answered using the options available in the </a:t>
            </a:r>
            <a:r>
              <a:rPr lang="en-US" b="1" dirty="0">
                <a:latin typeface="Arial" panose="020B0604020202020204" pitchFamily="34" charset="0"/>
                <a:cs typeface="Arial" panose="020B0604020202020204" pitchFamily="34" charset="0"/>
              </a:rPr>
              <a:t>Get Specific </a:t>
            </a:r>
            <a:r>
              <a:rPr lang="en-US" b="0" dirty="0">
                <a:latin typeface="Arial" panose="020B0604020202020204" pitchFamily="34" charset="0"/>
                <a:cs typeface="Arial" panose="020B0604020202020204" pitchFamily="34" charset="0"/>
              </a:rPr>
              <a:t>panel.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not yet tested, select the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radio button and search for students who have not completed their test opportunity in the selected administration.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paused tests, select the </a:t>
            </a:r>
            <a:r>
              <a:rPr lang="en-US" b="1" dirty="0">
                <a:latin typeface="Arial" panose="020B0604020202020204" pitchFamily="34" charset="0"/>
                <a:cs typeface="Arial" panose="020B0604020202020204" pitchFamily="34" charset="0"/>
              </a:rPr>
              <a:t>second</a:t>
            </a:r>
            <a:r>
              <a:rPr lang="en-US" dirty="0">
                <a:latin typeface="Arial" panose="020B0604020202020204" pitchFamily="34" charset="0"/>
                <a:cs typeface="Arial" panose="020B0604020202020204" pitchFamily="34" charset="0"/>
              </a:rPr>
              <a:t> radio button and search for students on their first test opportunity in the selected administration with a status of paused.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the testing status of specific student(s), select the </a:t>
            </a:r>
            <a:r>
              <a:rPr lang="en-US" b="1" dirty="0">
                <a:latin typeface="Arial" panose="020B0604020202020204" pitchFamily="34" charset="0"/>
                <a:cs typeface="Arial" panose="020B0604020202020204" pitchFamily="34" charset="0"/>
              </a:rPr>
              <a:t>third</a:t>
            </a:r>
            <a:r>
              <a:rPr lang="en-US" b="0" dirty="0">
                <a:latin typeface="Arial" panose="020B0604020202020204" pitchFamily="34" charset="0"/>
                <a:cs typeface="Arial" panose="020B0604020202020204" pitchFamily="34" charset="0"/>
              </a:rPr>
              <a:t> radio button and enter the </a:t>
            </a:r>
            <a:r>
              <a:rPr lang="en-US" b="0" dirty="0" err="1">
                <a:latin typeface="Arial" panose="020B0604020202020204" pitchFamily="34" charset="0"/>
                <a:cs typeface="Arial" panose="020B0604020202020204" pitchFamily="34" charset="0"/>
              </a:rPr>
              <a:t>SSID</a:t>
            </a:r>
            <a:r>
              <a:rPr lang="en-US" b="0" dirty="0">
                <a:latin typeface="Arial" panose="020B0604020202020204" pitchFamily="34" charset="0"/>
                <a:cs typeface="Arial" panose="020B0604020202020204" pitchFamily="34" charset="0"/>
              </a:rPr>
              <a:t>(s) or Name(s) of the students.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whose test opportunities are expiring, select the </a:t>
            </a:r>
            <a:r>
              <a:rPr lang="en-US" b="1" dirty="0">
                <a:latin typeface="Arial" panose="020B0604020202020204" pitchFamily="34" charset="0"/>
                <a:cs typeface="Arial" panose="020B0604020202020204" pitchFamily="34" charset="0"/>
              </a:rPr>
              <a:t>fourth</a:t>
            </a:r>
            <a:r>
              <a:rPr lang="en-US" dirty="0">
                <a:latin typeface="Arial" panose="020B0604020202020204" pitchFamily="34" charset="0"/>
                <a:cs typeface="Arial" panose="020B0604020202020204" pitchFamily="34" charset="0"/>
              </a:rPr>
              <a:t> radio button and specify the number of days or range of days you want to search.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out if all students in a test session submitted their tests, select the </a:t>
            </a:r>
            <a:r>
              <a:rPr lang="en-US" b="1" dirty="0">
                <a:latin typeface="Arial" panose="020B0604020202020204" pitchFamily="34" charset="0"/>
                <a:cs typeface="Arial" panose="020B0604020202020204" pitchFamily="34" charset="0"/>
              </a:rPr>
              <a:t>fifth</a:t>
            </a:r>
            <a:r>
              <a:rPr lang="en-US" dirty="0">
                <a:latin typeface="Arial" panose="020B0604020202020204" pitchFamily="34" charset="0"/>
                <a:cs typeface="Arial" panose="020B0604020202020204" pitchFamily="34" charset="0"/>
              </a:rPr>
              <a:t> radio button and search for students by test session ID between the dates when the test session took place.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288793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Participation Report for </a:t>
            </a:r>
            <a:r>
              <a:rPr lang="en-US" dirty="0" err="1">
                <a:latin typeface="Arial" panose="020B0604020202020204" pitchFamily="34" charset="0"/>
                <a:cs typeface="Arial" panose="020B0604020202020204" pitchFamily="34" charset="0"/>
              </a:rPr>
              <a:t>SSID</a:t>
            </a:r>
            <a:r>
              <a:rPr lang="en-US" dirty="0">
                <a:latin typeface="Arial" panose="020B0604020202020204" pitchFamily="34" charset="0"/>
                <a:cs typeface="Arial" panose="020B0604020202020204" pitchFamily="34" charset="0"/>
              </a:rPr>
              <a:t> page allows you to generate participation reports for specified students. Enter a single SSID or multiple SSIDs separated by commas in the Student ID(s) box. You can also upload a single-row Excel file containing student ID numbers. Click </a:t>
            </a:r>
            <a:r>
              <a:rPr lang="en-US" b="1" dirty="0">
                <a:latin typeface="Arial" panose="020B0604020202020204" pitchFamily="34" charset="0"/>
                <a:cs typeface="Arial" panose="020B0604020202020204" pitchFamily="34" charset="0"/>
              </a:rPr>
              <a:t>Generate Report </a:t>
            </a:r>
            <a:r>
              <a:rPr lang="en-US" dirty="0">
                <a:latin typeface="Arial" panose="020B0604020202020204" pitchFamily="34" charset="0"/>
                <a:cs typeface="Arial" panose="020B0604020202020204" pitchFamily="34" charset="0"/>
              </a:rPr>
              <a:t>to view the results.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3735190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Test Session Monitoring Report </a:t>
            </a:r>
            <a:r>
              <a:rPr lang="en-US" b="0" baseline="0" dirty="0">
                <a:solidFill>
                  <a:schemeClr val="tx1"/>
                </a:solidFill>
                <a:latin typeface="Arial" panose="020B0604020202020204" pitchFamily="34" charset="0"/>
                <a:cs typeface="Arial" panose="020B0604020202020204" pitchFamily="34" charset="0"/>
              </a:rPr>
              <a:t>details active and inactive test sessions happening </a:t>
            </a:r>
            <a:r>
              <a:rPr lang="en-US" b="1" u="sng" baseline="0" dirty="0">
                <a:solidFill>
                  <a:srgbClr val="FF0000"/>
                </a:solidFill>
                <a:latin typeface="Arial" panose="020B0604020202020204" pitchFamily="34" charset="0"/>
                <a:cs typeface="Arial" panose="020B0604020202020204" pitchFamily="34" charset="0"/>
              </a:rPr>
              <a:t>in real time</a:t>
            </a:r>
            <a:r>
              <a:rPr lang="en-US" b="0" u="none" baseline="0" dirty="0">
                <a:solidFill>
                  <a:srgbClr val="FF0000"/>
                </a:solidFill>
                <a:latin typeface="Arial" panose="020B0604020202020204" pitchFamily="34" charset="0"/>
                <a:cs typeface="Arial" panose="020B0604020202020204" pitchFamily="34" charset="0"/>
              </a:rPr>
              <a:t> </a:t>
            </a:r>
            <a:r>
              <a:rPr lang="en-US" b="0" baseline="0" dirty="0">
                <a:solidFill>
                  <a:schemeClr val="tx1"/>
                </a:solidFill>
                <a:latin typeface="Arial" panose="020B0604020202020204" pitchFamily="34" charset="0"/>
                <a:cs typeface="Arial" panose="020B0604020202020204" pitchFamily="34" charset="0"/>
              </a:rPr>
              <a:t>in the selected school. These reports show how many students in each school are testing and how many have started, paused, and completed their test. School-level Test Session Monitoring reports also include additional information such as proctor name, test name, and test session start time.</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From the Test Session Monitoring Report page, select a complex area, complex and school from the drop-down lists.  Then click </a:t>
            </a:r>
            <a:r>
              <a:rPr lang="en-US" b="1" baseline="0"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A detailed report page will appear.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Note that if multiple schools were selected, a Summary Report page will first appear. From this page, select a school name to view a detailed report for that school. </a:t>
            </a:r>
          </a:p>
          <a:p>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466742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Status of Students Tested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a report from the </a:t>
            </a:r>
            <a:r>
              <a:rPr lang="en-US" b="1" baseline="0" dirty="0">
                <a:solidFill>
                  <a:schemeClr val="tx1"/>
                </a:solidFill>
                <a:latin typeface="Arial" panose="020B0604020202020204" pitchFamily="34" charset="0"/>
                <a:cs typeface="Arial" panose="020B0604020202020204" pitchFamily="34" charset="0"/>
              </a:rPr>
              <a:t>Status of Students Tested </a:t>
            </a:r>
            <a:r>
              <a:rPr lang="en-US" baseline="0" dirty="0">
                <a:solidFill>
                  <a:schemeClr val="tx1"/>
                </a:solidFill>
                <a:latin typeface="Arial" panose="020B0604020202020204" pitchFamily="34" charset="0"/>
                <a:cs typeface="Arial" panose="020B0604020202020204" pitchFamily="34" charset="0"/>
              </a:rPr>
              <a:t>page, choose the type of report you wish to export from the </a:t>
            </a:r>
            <a:r>
              <a:rPr lang="en-US" b="1" baseline="0" dirty="0">
                <a:solidFill>
                  <a:schemeClr val="tx1"/>
                </a:solidFill>
                <a:latin typeface="Arial" panose="020B0604020202020204" pitchFamily="34" charset="0"/>
                <a:cs typeface="Arial" panose="020B0604020202020204" pitchFamily="34" charset="0"/>
              </a:rPr>
              <a:t>Report Types</a:t>
            </a:r>
            <a:r>
              <a:rPr lang="en-US" baseline="0" dirty="0">
                <a:solidFill>
                  <a:schemeClr val="tx1"/>
                </a:solidFill>
                <a:latin typeface="Arial" panose="020B0604020202020204" pitchFamily="34" charset="0"/>
                <a:cs typeface="Arial" panose="020B0604020202020204" pitchFamily="34" charset="0"/>
              </a:rPr>
              <a:t> drop-down list. Select a complex area, complex and school from the corresponding drop-down lists, if available. Finally, select a test instrument, administration, and test name. Note that fields marked with an asterisk are mandatory.</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the report as an Excel spreadsheet,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school officials assign non-participation codes to those tests indicating </a:t>
            </a:r>
            <a:r>
              <a:rPr lang="en-US" dirty="0">
                <a:latin typeface="Arial" panose="020B0604020202020204" pitchFamily="34" charset="0"/>
                <a:cs typeface="Arial" panose="020B0604020202020204" pitchFamily="34" charset="0"/>
              </a:rPr>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information on your state’s policies, and procedures, please consult the </a:t>
            </a:r>
            <a:r>
              <a:rPr lang="en-US" i="1" dirty="0">
                <a:latin typeface="Arial" panose="020B0604020202020204" pitchFamily="34" charset="0"/>
                <a:cs typeface="Arial" panose="020B0604020202020204" pitchFamily="34" charset="0"/>
              </a:rPr>
              <a:t>Test Administration Manual</a:t>
            </a:r>
            <a:r>
              <a:rPr lang="en-US" dirty="0">
                <a:latin typeface="Arial" panose="020B0604020202020204" pitchFamily="34" charset="0"/>
                <a:cs typeface="Arial" panose="020B0604020202020204" pitchFamily="34" charset="0"/>
              </a:rPr>
              <a:t>.</a:t>
            </a:r>
            <a:endParaRPr lang="en-US" baseline="0" dirty="0">
              <a:solidFill>
                <a:schemeClr val="tx1"/>
              </a:solidFill>
              <a:latin typeface="Arial" panose="020B0604020202020204" pitchFamily="34" charset="0"/>
              <a:cs typeface="Arial" panose="020B0604020202020204" pitchFamily="34" charset="0"/>
            </a:endParaRP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that were entered during the test window.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a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the TIDE dashboard, the </a:t>
            </a:r>
            <a:r>
              <a:rPr lang="en-US" b="1" dirty="0">
                <a:latin typeface="Arial" panose="020B0604020202020204" pitchFamily="34" charset="0"/>
                <a:cs typeface="Arial" panose="020B0604020202020204" pitchFamily="34" charset="0"/>
              </a:rPr>
              <a:t>Data Management </a:t>
            </a:r>
            <a:r>
              <a:rPr lang="en-US" dirty="0">
                <a:latin typeface="Arial" panose="020B0604020202020204" pitchFamily="34" charset="0"/>
                <a:cs typeface="Arial" panose="020B0604020202020204" pitchFamily="34" charset="0"/>
              </a:rPr>
              <a:t>task menu lets users enter non-participation codes to explain student non-participation and resolve test discrepancies.</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circumstances in which a student did not participate in an expected summative test or participated in a summative test but in a non-standard way. Examples could include a student inadvertently taking an incorrect test, a parent opting a student out of testing, or the student not receiving appropriate instruction prior to the test. In such instances, you need to assign a non-participation code to the student’s test so that the TIDE system can accurately explain the non-participation.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note that once you apply a non-participation code, that code persists until it is changed.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 list of non-participation codes</a:t>
            </a:r>
            <a:r>
              <a:rPr lang="en-US" baseline="0" dirty="0">
                <a:latin typeface="Arial" panose="020B0604020202020204" pitchFamily="34" charset="0"/>
                <a:cs typeface="Arial" panose="020B0604020202020204" pitchFamily="34" charset="0"/>
              </a:rPr>
              <a:t> and their descriptions, please consult the </a:t>
            </a:r>
            <a:r>
              <a:rPr lang="en-US" i="1" baseline="0" dirty="0">
                <a:latin typeface="Arial" panose="020B0604020202020204" pitchFamily="34" charset="0"/>
                <a:cs typeface="Arial" panose="020B0604020202020204" pitchFamily="34" charset="0"/>
              </a:rPr>
              <a:t>TIDE User Guide</a:t>
            </a:r>
            <a:r>
              <a:rPr lang="en-US" baseline="0" dirty="0">
                <a:latin typeface="Arial" panose="020B0604020202020204" pitchFamily="34" charset="0"/>
                <a:cs typeface="Arial" panose="020B0604020202020204" pitchFamily="34" charset="0"/>
              </a:rPr>
              <a:t>.</a:t>
            </a:r>
          </a:p>
          <a:p>
            <a:endParaRPr lang="en-US"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Discrepancy Resolution (DRS) report will become active in TIDE approximately one month prior to the close of the summative test window.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DRS report will list all students who have not yet started their eligible summative assessment(s) </a:t>
            </a:r>
            <a:r>
              <a:rPr lang="en-US" sz="1200" b="1" u="sng" kern="1200" dirty="0">
                <a:solidFill>
                  <a:schemeClr val="tx1"/>
                </a:solidFill>
                <a:effectLst/>
                <a:latin typeface="ITC Franklin Gothic Std Bk Cd"/>
                <a:ea typeface="ＭＳ Ｐゴシック" pitchFamily="-48" charset="-128"/>
                <a:cs typeface="ＭＳ Ｐゴシック"/>
              </a:rPr>
              <a:t>AND</a:t>
            </a:r>
            <a:r>
              <a:rPr lang="en-US" sz="1200" kern="1200" dirty="0">
                <a:solidFill>
                  <a:schemeClr val="tx1"/>
                </a:solidFill>
                <a:effectLst/>
                <a:latin typeface="ITC Franklin Gothic Std Bk Cd"/>
                <a:ea typeface="ＭＳ Ｐゴシック" pitchFamily="-48" charset="-128"/>
                <a:cs typeface="ＭＳ Ｐゴシック"/>
              </a:rPr>
              <a:t> do not yet have a Non-Participation Code entered in TIDE. Once a Non-Participation Code is entered in TIDE for a student, that student will no longer be included in the school’s DRS report.</a:t>
            </a:r>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416871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forget your password, you will need to reset it in order to access TIDE.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need to reset your password in the following situations:</a:t>
            </a:r>
          </a:p>
          <a:p>
            <a:endParaRPr lang="en-US" dirty="0">
              <a:latin typeface="Arial" panose="020B0604020202020204" pitchFamily="34" charset="0"/>
              <a:cs typeface="Arial" panose="020B0604020202020204" pitchFamily="34" charset="0"/>
            </a:endParaRP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 forgot your password.</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Your activation link expired.</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Your account is locked because you exceeded the account login attempt limit.</a:t>
            </a:r>
          </a:p>
          <a:p>
            <a:pPr marL="177571" indent="-177571">
              <a:buFont typeface="Arial" panose="020B0604020202020204" pitchFamily="34" charset="0"/>
              <a:buChar char="•"/>
            </a:pPr>
            <a:r>
              <a:rPr lang="en-US" dirty="0">
                <a:latin typeface="Arial" panose="020B0604020202020204" pitchFamily="34" charset="0"/>
                <a:cs typeface="Arial" panose="020B0604020202020204" pitchFamily="34" charset="0"/>
              </a:rPr>
              <a:t>It is a new school year.</a:t>
            </a:r>
          </a:p>
          <a:p>
            <a:pPr marL="177571" indent="-177571">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reset your password, click the </a:t>
            </a:r>
            <a:r>
              <a:rPr lang="en-US" b="1" dirty="0">
                <a:latin typeface="Arial" panose="020B0604020202020204" pitchFamily="34" charset="0"/>
                <a:cs typeface="Arial" panose="020B0604020202020204" pitchFamily="34" charset="0"/>
              </a:rPr>
              <a:t>Forgot Your Password? </a:t>
            </a:r>
            <a:r>
              <a:rPr lang="en-US" dirty="0">
                <a:latin typeface="Arial" panose="020B0604020202020204" pitchFamily="34" charset="0"/>
                <a:cs typeface="Arial" panose="020B0604020202020204" pitchFamily="34" charset="0"/>
              </a:rPr>
              <a:t>link. You will be taken to the </a:t>
            </a:r>
            <a:r>
              <a:rPr lang="en-US" b="0"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Enter your email address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You will receive an email with an activation link. Follow the same steps you would when initially setting up your TIDE account. </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6</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091325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page, select a complex area, complex and school from the drop-down lists, if available. You may enter a student ID, or enrolled grade if desired.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Additional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50737">
              <a:defRPr/>
            </a:pPr>
            <a:endParaRPr lang="en-US" b="0" baseline="0" dirty="0">
              <a:latin typeface="Arial" panose="020B0604020202020204" pitchFamily="34" charset="0"/>
              <a:cs typeface="Arial" panose="020B0604020202020204" pitchFamily="34" charset="0"/>
            </a:endParaRPr>
          </a:p>
          <a:p>
            <a:pPr defTabSz="95073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r>
              <a:rPr lang="en-US" altLang="en-US" dirty="0">
                <a:latin typeface="Arial" panose="020B0604020202020204" pitchFamily="34" charset="0"/>
                <a:cs typeface="Arial" panose="020B0604020202020204" pitchFamily="34" charset="0"/>
              </a:rPr>
              <a:t>If your user role permits, you can edit a student’s non-participation codes by clicking the green pencil icon.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When you click the green pencil icon, another page will appear where you can edit and save the student’s non-participation codes. T</a:t>
            </a:r>
            <a:r>
              <a:rPr lang="en-US" baseline="0" dirty="0">
                <a:latin typeface="Arial" panose="020B0604020202020204" pitchFamily="34" charset="0"/>
                <a:cs typeface="Arial" panose="020B0604020202020204" pitchFamily="34" charset="0"/>
              </a:rPr>
              <a:t>he </a:t>
            </a:r>
            <a:r>
              <a:rPr lang="en-US" b="1" baseline="0" dirty="0">
                <a:latin typeface="Arial" panose="020B0604020202020204" pitchFamily="34" charset="0"/>
                <a:cs typeface="Arial" panose="020B0604020202020204" pitchFamily="34" charset="0"/>
              </a:rPr>
              <a:t>Student Information</a:t>
            </a:r>
            <a:r>
              <a:rPr lang="en-US" baseline="0" dirty="0">
                <a:latin typeface="Arial" panose="020B0604020202020204" pitchFamily="34" charset="0"/>
                <a:cs typeface="Arial" panose="020B0604020202020204" pitchFamily="34" charset="0"/>
              </a:rPr>
              <a:t> panel provides the student’s demographic information. The student’s available tests and non-participation codes are listed in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panel.</a:t>
            </a:r>
          </a:p>
          <a:p>
            <a:pPr defTabSz="950737">
              <a:defRPr/>
            </a:pPr>
            <a:endParaRPr lang="en-US" baseline="0" dirty="0">
              <a:latin typeface="Arial" panose="020B0604020202020204" pitchFamily="34" charset="0"/>
              <a:cs typeface="Arial" panose="020B0604020202020204" pitchFamily="34" charset="0"/>
            </a:endParaRPr>
          </a:p>
          <a:p>
            <a:pPr defTabSz="950737">
              <a:defRPr/>
            </a:pPr>
            <a:r>
              <a:rPr lang="en-US" baseline="0" dirty="0">
                <a:latin typeface="Arial" panose="020B0604020202020204" pitchFamily="34" charset="0"/>
                <a:cs typeface="Arial" panose="020B0604020202020204" pitchFamily="34" charset="0"/>
              </a:rPr>
              <a:t>To edit the student’s non-participation codes, from the drop-down lists in the </a:t>
            </a:r>
            <a:r>
              <a:rPr lang="en-US" b="1" baseline="0" dirty="0">
                <a:latin typeface="Arial" panose="020B0604020202020204" pitchFamily="34" charset="0"/>
                <a:cs typeface="Arial" panose="020B0604020202020204" pitchFamily="34" charset="0"/>
              </a:rPr>
              <a:t>Reasons for Non-Participation </a:t>
            </a:r>
            <a:r>
              <a:rPr lang="en-US" baseline="0" dirty="0">
                <a:latin typeface="Arial" panose="020B0604020202020204" pitchFamily="34" charset="0"/>
                <a:cs typeface="Arial" panose="020B0604020202020204" pitchFamily="34" charset="0"/>
              </a:rPr>
              <a:t>panel, select the non-participation for each available test, as required, and click </a:t>
            </a:r>
            <a:r>
              <a:rPr lang="en-US" b="1" baseline="0" dirty="0">
                <a:latin typeface="Arial" panose="020B0604020202020204" pitchFamily="34" charset="0"/>
                <a:cs typeface="Arial" panose="020B0604020202020204" pitchFamily="34" charset="0"/>
              </a:rPr>
              <a:t>Save</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the </a:t>
            </a:r>
            <a:r>
              <a:rPr lang="en-US" i="1" dirty="0">
                <a:solidFill>
                  <a:schemeClr val="tx1"/>
                </a:solidFill>
                <a:latin typeface="Arial" panose="020B0604020202020204" pitchFamily="34" charset="0"/>
                <a:cs typeface="Arial" panose="020B0604020202020204" pitchFamily="34" charset="0"/>
              </a:rPr>
              <a:t>TIDE User Guide </a:t>
            </a:r>
            <a:r>
              <a:rPr lang="en-US" dirty="0">
                <a:solidFill>
                  <a:schemeClr val="tx1"/>
                </a:solidFill>
                <a:latin typeface="Arial" panose="020B0604020202020204" pitchFamily="34" charset="0"/>
                <a:cs typeface="Arial" panose="020B0604020202020204" pitchFamily="34" charset="0"/>
              </a:rPr>
              <a:t>and other helpful resources on your state 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your Help Desk. When contacting your Help Desk, please be ready to provide the following information: </a:t>
            </a:r>
          </a:p>
          <a:p>
            <a:pPr defTabSz="965189"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error messages that are appearing (including codes)</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operating system and browser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network configuration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contact information for follow-up by telephone or email</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8264" indent="-178264"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school Test Coordinator.</a:t>
            </a:r>
          </a:p>
          <a:p>
            <a:pPr defTabSz="965189" eaLnBrk="1" hangingPunct="1">
              <a:spcBef>
                <a:spcPct val="0"/>
              </a:spcBef>
              <a:defRPr/>
            </a:pP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62</a:t>
            </a:fld>
            <a:endParaRPr lang="en-US" altLang="en-US" dirty="0">
              <a:latin typeface="Arial" panose="020B0604020202020204" pitchFamily="34" charset="0"/>
            </a:endParaRPr>
          </a:p>
        </p:txBody>
      </p:sp>
    </p:spTree>
    <p:extLst>
      <p:ext uri="{BB962C8B-B14F-4D97-AF65-F5344CB8AC3E}">
        <p14:creationId xmlns:p14="http://schemas.microsoft.com/office/powerpoint/2010/main" val="2876577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TIDE User Guide </a:t>
            </a:r>
            <a:r>
              <a:rPr lang="en-US" baseline="0" dirty="0">
                <a:solidFill>
                  <a:schemeClr val="tx1"/>
                </a:solidFill>
                <a:latin typeface="Arial" panose="020B0604020202020204" pitchFamily="34" charset="0"/>
                <a:cs typeface="Arial" panose="020B0604020202020204" pitchFamily="34" charset="0"/>
              </a:rPr>
              <a:t>located on your portal or contact the Help Desk.</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63</a:t>
            </a:fld>
            <a:endParaRPr lang="en-US" altLang="en-US" dirty="0">
              <a:latin typeface="Arial" panose="020B0604020202020204" pitchFamily="34" charset="0"/>
            </a:endParaRPr>
          </a:p>
        </p:txBody>
      </p:sp>
    </p:spTree>
    <p:extLst>
      <p:ext uri="{BB962C8B-B14F-4D97-AF65-F5344CB8AC3E}">
        <p14:creationId xmlns:p14="http://schemas.microsoft.com/office/powerpoint/2010/main" val="17413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aseline="0" dirty="0">
                <a:solidFill>
                  <a:schemeClr val="tx1"/>
                </a:solidFill>
                <a:latin typeface="Arial" panose="020B0604020202020204" pitchFamily="34" charset="0"/>
                <a:cs typeface="Arial" panose="020B0604020202020204" pitchFamily="34" charset="0"/>
              </a:rPr>
              <a:t>The TIDE home page appears after you log in. The home page is </a:t>
            </a:r>
            <a:r>
              <a:rPr lang="en-US" dirty="0">
                <a:latin typeface="Arial" panose="020B0604020202020204" pitchFamily="34" charset="0"/>
                <a:cs typeface="Arial" panose="020B0604020202020204" pitchFamily="34" charset="0"/>
              </a:rPr>
              <a:t>designed to reflect the stages of the testing process as directly and simply as possible</a:t>
            </a:r>
            <a:r>
              <a:rPr lang="en-US" baseline="0"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Each of TIDE’s three sections lists menus for the tasks available in that section. For example, the </a:t>
            </a:r>
            <a:r>
              <a:rPr lang="en-US" b="1" dirty="0">
                <a:latin typeface="Arial" panose="020B0604020202020204" pitchFamily="34" charset="0"/>
                <a:cs typeface="Arial" panose="020B0604020202020204" pitchFamily="34" charset="0"/>
              </a:rPr>
              <a:t>Users</a:t>
            </a:r>
            <a:r>
              <a:rPr lang="en-US" dirty="0">
                <a:latin typeface="Arial" panose="020B0604020202020204" pitchFamily="34" charset="0"/>
                <a:cs typeface="Arial" panose="020B0604020202020204" pitchFamily="34" charset="0"/>
              </a:rPr>
              <a:t> menu contains options for adding users; viewing, editing, or exporting users; and uploading users. To expand a task menu and view its set of related tasks, click the down arrow on the end of that menu. To perform a task, click the name of that task listed in the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1" dirty="0">
                <a:latin typeface="Arial" panose="020B0604020202020204" pitchFamily="34" charset="0"/>
                <a:cs typeface="Arial" panose="020B0604020202020204" pitchFamily="34" charset="0"/>
              </a:rPr>
              <a:t>Preparing for Testing </a:t>
            </a:r>
            <a:r>
              <a:rPr lang="en-US" dirty="0">
                <a:latin typeface="Arial" panose="020B0604020202020204" pitchFamily="34" charset="0"/>
                <a:cs typeface="Arial" panose="020B0604020202020204" pitchFamily="34" charset="0"/>
              </a:rPr>
              <a:t>section are typically performed before testing begins. </a:t>
            </a:r>
            <a:r>
              <a:rPr lang="en-US" u="none"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his category includes tasks for managing records for users, students, test settings, and rosters.</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TIDE can group students into rosters. A </a:t>
            </a:r>
            <a:r>
              <a:rPr lang="en-US" i="1" dirty="0">
                <a:latin typeface="Arial" panose="020B0604020202020204" pitchFamily="34" charset="0"/>
                <a:cs typeface="Arial" panose="020B0604020202020204" pitchFamily="34" charset="0"/>
              </a:rPr>
              <a:t>roster</a:t>
            </a:r>
            <a:r>
              <a:rPr lang="en-US" dirty="0">
                <a:latin typeface="Arial" panose="020B0604020202020204" pitchFamily="34" charset="0"/>
                <a:cs typeface="Arial" panose="020B0604020202020204" pitchFamily="34" charset="0"/>
              </a:rPr>
              <a:t> is a collection of students sharing a similar characteristic who are assigned to a specific teacher. Rosters typically represent classrooms, but they can also be used to group students with special needs or students participating in particular activities or programs. Once scores are calculated, users can visualize how a roster of students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1" dirty="0">
                <a:latin typeface="Arial" panose="020B0604020202020204" pitchFamily="34" charset="0"/>
                <a:cs typeface="Arial" panose="020B0604020202020204" pitchFamily="34" charset="0"/>
              </a:rPr>
              <a:t>Administering Tests </a:t>
            </a:r>
            <a:r>
              <a:rPr lang="en-US" dirty="0">
                <a:latin typeface="Arial" panose="020B0604020202020204" pitchFamily="34" charset="0"/>
                <a:cs typeface="Arial" panose="020B0604020202020204" pitchFamily="34" charset="0"/>
              </a:rPr>
              <a:t>section are typically performed during the test window.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Test administrators may use TIDE to invalidate a test, reset a test, or reopen a test. </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In this section, you may also monitor test progress and generate test participation reports.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94926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213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821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7022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0.xml"/><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 Id="rId5" Type="http://schemas.openxmlformats.org/officeDocument/2006/relationships/hyperlink" Target="mailto:HSAPHelpDesk@cambiumassessment.com" TargetMode="External"/><Relationship Id="rId4" Type="http://schemas.openxmlformats.org/officeDocument/2006/relationships/hyperlink" Target="http://www.smarterbalance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Information Distribution Engine (TIDE)</a:t>
            </a:r>
          </a:p>
        </p:txBody>
      </p:sp>
      <p:sp>
        <p:nvSpPr>
          <p:cNvPr id="3" name="Subtitle 2"/>
          <p:cNvSpPr>
            <a:spLocks noGrp="1"/>
          </p:cNvSpPr>
          <p:nvPr>
            <p:ph type="subTitle" idx="1"/>
          </p:nvPr>
        </p:nvSpPr>
        <p:spPr>
          <a:xfrm>
            <a:off x="2589492" y="3653166"/>
            <a:ext cx="8540496" cy="908075"/>
          </a:xfrm>
        </p:spPr>
        <p:txBody>
          <a:bodyPr>
            <a:normAutofit/>
          </a:bodyPr>
          <a:lstStyle/>
          <a:p>
            <a:pPr algn="l"/>
            <a:r>
              <a:rPr lang="en-US" sz="2200" cap="none" dirty="0"/>
              <a:t>Training Module</a:t>
            </a:r>
          </a:p>
          <a:p>
            <a:pPr algn="l"/>
            <a:r>
              <a:rPr lang="en-US" sz="2200" cap="none" dirty="0"/>
              <a:t>2020–2021 </a:t>
            </a:r>
          </a:p>
        </p:txBody>
      </p:sp>
      <p:sp>
        <p:nvSpPr>
          <p:cNvPr id="5" name="Rectangle 4">
            <a:extLst>
              <a:ext uri="{FF2B5EF4-FFF2-40B4-BE49-F238E27FC236}">
                <a16:creationId xmlns:a16="http://schemas.microsoft.com/office/drawing/2014/main" id="{EAC7422E-06FC-41E5-9B75-0EC48875A7BC}"/>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After Testing</a:t>
            </a:r>
          </a:p>
        </p:txBody>
      </p:sp>
      <p:grpSp>
        <p:nvGrpSpPr>
          <p:cNvPr id="8" name="Group 7">
            <a:extLst>
              <a:ext uri="{FF2B5EF4-FFF2-40B4-BE49-F238E27FC236}">
                <a16:creationId xmlns:a16="http://schemas.microsoft.com/office/drawing/2014/main" id="{7BD73890-155E-4F1E-9782-DD66F7B5985E}"/>
              </a:ext>
            </a:extLst>
          </p:cNvPr>
          <p:cNvGrpSpPr/>
          <p:nvPr/>
        </p:nvGrpSpPr>
        <p:grpSpPr>
          <a:xfrm>
            <a:off x="2208936" y="755464"/>
            <a:ext cx="7774127" cy="5347072"/>
            <a:chOff x="2104818" y="589605"/>
            <a:chExt cx="7774127" cy="5347072"/>
          </a:xfrm>
        </p:grpSpPr>
        <p:pic>
          <p:nvPicPr>
            <p:cNvPr id="9" name="Picture 8">
              <a:extLst>
                <a:ext uri="{FF2B5EF4-FFF2-40B4-BE49-F238E27FC236}">
                  <a16:creationId xmlns:a16="http://schemas.microsoft.com/office/drawing/2014/main" id="{38E99820-CECA-4390-80D6-FB426FD2ED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04818" y="589605"/>
              <a:ext cx="7753611" cy="5347072"/>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1416B47D-2BB1-4F9C-9880-83E25B434D38}"/>
                </a:ext>
              </a:extLst>
            </p:cNvPr>
            <p:cNvGrpSpPr/>
            <p:nvPr/>
          </p:nvGrpSpPr>
          <p:grpSpPr>
            <a:xfrm>
              <a:off x="7227964" y="1333278"/>
              <a:ext cx="2650981" cy="4603399"/>
              <a:chOff x="7363489" y="1401425"/>
              <a:chExt cx="2678833" cy="4458621"/>
            </a:xfrm>
          </p:grpSpPr>
          <p:sp>
            <p:nvSpPr>
              <p:cNvPr id="12" name="Rectangle 11">
                <a:extLst>
                  <a:ext uri="{FF2B5EF4-FFF2-40B4-BE49-F238E27FC236}">
                    <a16:creationId xmlns:a16="http://schemas.microsoft.com/office/drawing/2014/main" id="{0CC5E494-C54A-4E2E-A59E-C68778420FBC}"/>
                  </a:ext>
                </a:extLst>
              </p:cNvPr>
              <p:cNvSpPr/>
              <p:nvPr/>
            </p:nvSpPr>
            <p:spPr>
              <a:xfrm>
                <a:off x="7363490" y="1401425"/>
                <a:ext cx="2678832" cy="4458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5">
                <a:extLst>
                  <a:ext uri="{FF2B5EF4-FFF2-40B4-BE49-F238E27FC236}">
                    <a16:creationId xmlns:a16="http://schemas.microsoft.com/office/drawing/2014/main" id="{F993294D-FA20-425D-84E0-7D41F37B837E}"/>
                  </a:ext>
                </a:extLst>
              </p:cNvPr>
              <p:cNvSpPr/>
              <p:nvPr/>
            </p:nvSpPr>
            <p:spPr>
              <a:xfrm rot="16200000">
                <a:off x="7532097" y="1719667"/>
                <a:ext cx="536162" cy="8733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Slide Number Placeholder 3">
            <a:extLst>
              <a:ext uri="{FF2B5EF4-FFF2-40B4-BE49-F238E27FC236}">
                <a16:creationId xmlns:a16="http://schemas.microsoft.com/office/drawing/2014/main" id="{8BE91317-EBE0-4ED0-826E-E48E74F3070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3618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225D4F2-1F0B-4E3E-BBB5-76BAF0A322C7}"/>
              </a:ext>
            </a:extLst>
          </p:cNvPr>
          <p:cNvGrpSpPr/>
          <p:nvPr/>
        </p:nvGrpSpPr>
        <p:grpSpPr>
          <a:xfrm>
            <a:off x="173222" y="2090662"/>
            <a:ext cx="11845555" cy="1109501"/>
            <a:chOff x="274822" y="2751062"/>
            <a:chExt cx="11845555" cy="1109501"/>
          </a:xfrm>
        </p:grpSpPr>
        <p:pic>
          <p:nvPicPr>
            <p:cNvPr id="7" name="Picture 6">
              <a:extLst>
                <a:ext uri="{FF2B5EF4-FFF2-40B4-BE49-F238E27FC236}">
                  <a16:creationId xmlns:a16="http://schemas.microsoft.com/office/drawing/2014/main" id="{269E6D12-C0AB-4924-8BED-391FB5D59B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822" y="2751062"/>
              <a:ext cx="11845555" cy="1109501"/>
            </a:xfrm>
            <a:prstGeom prst="rect">
              <a:avLst/>
            </a:prstGeom>
          </p:spPr>
        </p:pic>
        <p:sp>
          <p:nvSpPr>
            <p:cNvPr id="5" name="Rectangle 4">
              <a:extLst>
                <a:ext uri="{FF2B5EF4-FFF2-40B4-BE49-F238E27FC236}">
                  <a16:creationId xmlns:a16="http://schemas.microsoft.com/office/drawing/2014/main" id="{AFDFAB09-A91A-40D7-8F3F-059EC8FD8B91}"/>
                </a:ext>
              </a:extLst>
            </p:cNvPr>
            <p:cNvSpPr/>
            <p:nvPr/>
          </p:nvSpPr>
          <p:spPr>
            <a:xfrm>
              <a:off x="5600526" y="3140553"/>
              <a:ext cx="6516998" cy="720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p:txBody>
          <a:bodyPr/>
          <a:lstStyle/>
          <a:p>
            <a:r>
              <a:rPr lang="en-US" dirty="0"/>
              <a:t>TIDE Banner</a:t>
            </a:r>
          </a:p>
        </p:txBody>
      </p:sp>
      <p:sp>
        <p:nvSpPr>
          <p:cNvPr id="6" name="Arrow: Up 5">
            <a:extLst>
              <a:ext uri="{FF2B5EF4-FFF2-40B4-BE49-F238E27FC236}">
                <a16:creationId xmlns:a16="http://schemas.microsoft.com/office/drawing/2014/main" id="{F014C200-4437-48FB-A10A-6D52D2B17DE9}"/>
              </a:ext>
            </a:extLst>
          </p:cNvPr>
          <p:cNvSpPr/>
          <p:nvPr/>
        </p:nvSpPr>
        <p:spPr>
          <a:xfrm rot="10800000">
            <a:off x="1648646" y="1152862"/>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FB3165D9-4B3D-4E1B-92D2-8CA0584D689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46731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CA2EAA-22B1-41EA-9D0A-7DBEAB4CDD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163" y="2217031"/>
            <a:ext cx="10943268" cy="1428257"/>
          </a:xfrm>
          <a:prstGeom prst="rect">
            <a:avLst/>
          </a:prstGeom>
        </p:spPr>
      </p:pic>
      <p:sp>
        <p:nvSpPr>
          <p:cNvPr id="2" name="Title 1"/>
          <p:cNvSpPr>
            <a:spLocks noGrp="1"/>
          </p:cNvSpPr>
          <p:nvPr>
            <p:ph type="title"/>
          </p:nvPr>
        </p:nvSpPr>
        <p:spPr/>
        <p:txBody>
          <a:bodyPr/>
          <a:lstStyle/>
          <a:p>
            <a:r>
              <a:rPr lang="en-US" dirty="0"/>
              <a:t>TIDE Banner: General Resources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Rectangle 2">
            <a:extLst>
              <a:ext uri="{FF2B5EF4-FFF2-40B4-BE49-F238E27FC236}">
                <a16:creationId xmlns:a16="http://schemas.microsoft.com/office/drawing/2014/main" id="{A3209931-A740-4E7E-892F-B03B38118FA2}"/>
              </a:ext>
            </a:extLst>
          </p:cNvPr>
          <p:cNvSpPr/>
          <p:nvPr/>
        </p:nvSpPr>
        <p:spPr>
          <a:xfrm>
            <a:off x="5386192" y="2768252"/>
            <a:ext cx="2141950" cy="751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9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CCF6A-B0D6-4FFB-BC79-400CDBC0F6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9088" y="1809482"/>
            <a:ext cx="8775195" cy="423335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9AC701E3-25DF-4526-9F60-0489267AF4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1597" y="779058"/>
            <a:ext cx="9628805" cy="901872"/>
          </a:xfrm>
          <a:prstGeom prst="rect">
            <a:avLst/>
          </a:prstGeom>
        </p:spPr>
      </p:pic>
      <p:sp>
        <p:nvSpPr>
          <p:cNvPr id="2" name="Title 1"/>
          <p:cNvSpPr>
            <a:spLocks noGrp="1"/>
          </p:cNvSpPr>
          <p:nvPr>
            <p:ph type="title"/>
          </p:nvPr>
        </p:nvSpPr>
        <p:spPr/>
        <p:txBody>
          <a:bodyPr/>
          <a:lstStyle/>
          <a:p>
            <a:r>
              <a:rPr lang="en-US" dirty="0"/>
              <a:t>Inbox: View Documents</a:t>
            </a:r>
          </a:p>
        </p:txBody>
      </p:sp>
      <p:sp>
        <p:nvSpPr>
          <p:cNvPr id="11" name="Down Arrow 10"/>
          <p:cNvSpPr/>
          <p:nvPr/>
        </p:nvSpPr>
        <p:spPr>
          <a:xfrm>
            <a:off x="8024937" y="170345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2C201140-58B2-4E47-882D-929236464AE8}"/>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Rectangle 6">
            <a:extLst>
              <a:ext uri="{FF2B5EF4-FFF2-40B4-BE49-F238E27FC236}">
                <a16:creationId xmlns:a16="http://schemas.microsoft.com/office/drawing/2014/main" id="{D32DBC6E-DFE0-4853-97BF-B56CAD078446}"/>
              </a:ext>
            </a:extLst>
          </p:cNvPr>
          <p:cNvSpPr/>
          <p:nvPr/>
        </p:nvSpPr>
        <p:spPr>
          <a:xfrm>
            <a:off x="7853819" y="1327141"/>
            <a:ext cx="723351" cy="353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70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0401C6-5183-43A7-B0DE-E5964A1AB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0404" y="738025"/>
            <a:ext cx="8786215" cy="822952"/>
          </a:xfrm>
          <a:prstGeom prst="rect">
            <a:avLst/>
          </a:prstGeom>
        </p:spPr>
      </p:pic>
      <p:pic>
        <p:nvPicPr>
          <p:cNvPr id="10" name="Picture 9">
            <a:extLst>
              <a:ext uri="{FF2B5EF4-FFF2-40B4-BE49-F238E27FC236}">
                <a16:creationId xmlns:a16="http://schemas.microsoft.com/office/drawing/2014/main" id="{8E11DCC0-D780-4257-A23C-FCCDAE76E5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2901" y="1597152"/>
            <a:ext cx="7516040" cy="44919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8FC22D-DDA0-4E68-B5F5-2E9A8C1DFB45}"/>
              </a:ext>
            </a:extLst>
          </p:cNvPr>
          <p:cNvSpPr>
            <a:spLocks noGrp="1"/>
          </p:cNvSpPr>
          <p:nvPr>
            <p:ph type="title"/>
          </p:nvPr>
        </p:nvSpPr>
        <p:spPr/>
        <p:txBody>
          <a:bodyPr/>
          <a:lstStyle/>
          <a:p>
            <a:r>
              <a:rPr lang="en-US" dirty="0"/>
              <a:t>Inbox: Sending Files</a:t>
            </a:r>
          </a:p>
        </p:txBody>
      </p:sp>
      <p:sp>
        <p:nvSpPr>
          <p:cNvPr id="3" name="Slide Number Placeholder 2">
            <a:extLst>
              <a:ext uri="{FF2B5EF4-FFF2-40B4-BE49-F238E27FC236}">
                <a16:creationId xmlns:a16="http://schemas.microsoft.com/office/drawing/2014/main" id="{95E93D35-A250-4128-8F28-255D70B492DC}"/>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
        <p:nvSpPr>
          <p:cNvPr id="6" name="Rectangle 5">
            <a:extLst>
              <a:ext uri="{FF2B5EF4-FFF2-40B4-BE49-F238E27FC236}">
                <a16:creationId xmlns:a16="http://schemas.microsoft.com/office/drawing/2014/main" id="{6DE85480-2151-4E62-BF0D-5BD85C631051}"/>
              </a:ext>
            </a:extLst>
          </p:cNvPr>
          <p:cNvSpPr/>
          <p:nvPr/>
        </p:nvSpPr>
        <p:spPr>
          <a:xfrm>
            <a:off x="7590773" y="1215025"/>
            <a:ext cx="601249" cy="345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AC4782-1634-4E2D-B932-51221A0D41D7}"/>
              </a:ext>
            </a:extLst>
          </p:cNvPr>
          <p:cNvSpPr/>
          <p:nvPr/>
        </p:nvSpPr>
        <p:spPr>
          <a:xfrm>
            <a:off x="5019362" y="1777285"/>
            <a:ext cx="627760" cy="296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D129AC3C-36B5-47AC-9BBB-0D59F29DC9A6}"/>
              </a:ext>
            </a:extLst>
          </p:cNvPr>
          <p:cNvSpPr/>
          <p:nvPr/>
        </p:nvSpPr>
        <p:spPr>
          <a:xfrm>
            <a:off x="1753397" y="2135247"/>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1BD3C44-BBEF-4419-AE4C-1093FA4F3681}"/>
              </a:ext>
            </a:extLst>
          </p:cNvPr>
          <p:cNvSpPr/>
          <p:nvPr/>
        </p:nvSpPr>
        <p:spPr>
          <a:xfrm>
            <a:off x="1753397" y="2665950"/>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17BE14B-7482-44B9-9DC5-94DD431A0529}"/>
              </a:ext>
            </a:extLst>
          </p:cNvPr>
          <p:cNvSpPr/>
          <p:nvPr/>
        </p:nvSpPr>
        <p:spPr>
          <a:xfrm>
            <a:off x="5272623" y="5637418"/>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4CE401D-2DC6-45D5-8562-5D374F48E9B9}"/>
              </a:ext>
            </a:extLst>
          </p:cNvPr>
          <p:cNvSpPr/>
          <p:nvPr/>
        </p:nvSpPr>
        <p:spPr>
          <a:xfrm rot="10800000">
            <a:off x="4426934" y="4935240"/>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CDA3B21-53C6-4A62-8A27-3F4DB189C5CC}"/>
              </a:ext>
            </a:extLst>
          </p:cNvPr>
          <p:cNvSpPr/>
          <p:nvPr/>
        </p:nvSpPr>
        <p:spPr>
          <a:xfrm>
            <a:off x="1740473" y="3333888"/>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35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Manage Account</a:t>
            </a:r>
          </a:p>
        </p:txBody>
      </p:sp>
      <p:grpSp>
        <p:nvGrpSpPr>
          <p:cNvPr id="14" name="Group 13">
            <a:extLst>
              <a:ext uri="{FF2B5EF4-FFF2-40B4-BE49-F238E27FC236}">
                <a16:creationId xmlns:a16="http://schemas.microsoft.com/office/drawing/2014/main" id="{D8BA8A33-516D-4A38-9A7C-2E7BB0388B80}"/>
              </a:ext>
            </a:extLst>
          </p:cNvPr>
          <p:cNvGrpSpPr/>
          <p:nvPr/>
        </p:nvGrpSpPr>
        <p:grpSpPr>
          <a:xfrm>
            <a:off x="880150" y="1941534"/>
            <a:ext cx="10429117" cy="1803748"/>
            <a:chOff x="1041819" y="1941534"/>
            <a:chExt cx="10429117" cy="1803748"/>
          </a:xfrm>
        </p:grpSpPr>
        <p:pic>
          <p:nvPicPr>
            <p:cNvPr id="13" name="Picture 12">
              <a:extLst>
                <a:ext uri="{FF2B5EF4-FFF2-40B4-BE49-F238E27FC236}">
                  <a16:creationId xmlns:a16="http://schemas.microsoft.com/office/drawing/2014/main" id="{45CD2AEB-3642-4F36-8D13-BFFFCAC98D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9" y="1941534"/>
              <a:ext cx="10429117" cy="180374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p:cNvSpPr/>
            <p:nvPr/>
          </p:nvSpPr>
          <p:spPr>
            <a:xfrm>
              <a:off x="8804628" y="2505205"/>
              <a:ext cx="1853852" cy="1152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7AFD750B-4ED4-43AE-92FB-8BE562B13C0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67505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Toolbars</a:t>
            </a:r>
          </a:p>
        </p:txBody>
      </p:sp>
      <p:grpSp>
        <p:nvGrpSpPr>
          <p:cNvPr id="7" name="Group 6">
            <a:extLst>
              <a:ext uri="{FF2B5EF4-FFF2-40B4-BE49-F238E27FC236}">
                <a16:creationId xmlns:a16="http://schemas.microsoft.com/office/drawing/2014/main" id="{ADC19A70-B836-461D-A198-C6BBD8C0B566}"/>
              </a:ext>
            </a:extLst>
          </p:cNvPr>
          <p:cNvGrpSpPr/>
          <p:nvPr/>
        </p:nvGrpSpPr>
        <p:grpSpPr>
          <a:xfrm>
            <a:off x="1710018" y="2279737"/>
            <a:ext cx="8937561" cy="3883067"/>
            <a:chOff x="1821476" y="1855443"/>
            <a:chExt cx="8937561" cy="3883067"/>
          </a:xfrm>
        </p:grpSpPr>
        <p:pic>
          <p:nvPicPr>
            <p:cNvPr id="12" name="Picture 11">
              <a:extLst>
                <a:ext uri="{FF2B5EF4-FFF2-40B4-BE49-F238E27FC236}">
                  <a16:creationId xmlns:a16="http://schemas.microsoft.com/office/drawing/2014/main" id="{0F8AABB8-3670-46A2-843B-2AE5959A29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1476" y="1855443"/>
              <a:ext cx="8937561" cy="38830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Down Arrow 7">
              <a:extLst>
                <a:ext uri="{FF2B5EF4-FFF2-40B4-BE49-F238E27FC236}">
                  <a16:creationId xmlns:a16="http://schemas.microsoft.com/office/drawing/2014/main" id="{F3E9960D-3BA9-4FE9-B4C2-A03570B8EBF6}"/>
                </a:ext>
              </a:extLst>
            </p:cNvPr>
            <p:cNvSpPr/>
            <p:nvPr/>
          </p:nvSpPr>
          <p:spPr>
            <a:xfrm rot="10800000">
              <a:off x="2213217" y="3045567"/>
              <a:ext cx="326246"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19BA3E2-F7BC-406C-8F04-DFFADAC6794E}"/>
                </a:ext>
              </a:extLst>
            </p:cNvPr>
            <p:cNvSpPr/>
            <p:nvPr/>
          </p:nvSpPr>
          <p:spPr>
            <a:xfrm>
              <a:off x="1990362" y="2624601"/>
              <a:ext cx="217092" cy="2249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3">
            <a:extLst>
              <a:ext uri="{FF2B5EF4-FFF2-40B4-BE49-F238E27FC236}">
                <a16:creationId xmlns:a16="http://schemas.microsoft.com/office/drawing/2014/main" id="{6A61D2C0-5415-4136-8338-5A16464F913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a:extLst>
              <a:ext uri="{FF2B5EF4-FFF2-40B4-BE49-F238E27FC236}">
                <a16:creationId xmlns:a16="http://schemas.microsoft.com/office/drawing/2014/main" id="{B84C6634-C2D8-4E1E-8EB0-E587A5F84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274" y="837716"/>
            <a:ext cx="8904305" cy="1546406"/>
          </a:xfrm>
          <a:prstGeom prst="rect">
            <a:avLst/>
          </a:prstGeom>
        </p:spPr>
      </p:pic>
      <p:sp>
        <p:nvSpPr>
          <p:cNvPr id="10" name="Rectangle 9">
            <a:extLst>
              <a:ext uri="{FF2B5EF4-FFF2-40B4-BE49-F238E27FC236}">
                <a16:creationId xmlns:a16="http://schemas.microsoft.com/office/drawing/2014/main" id="{21DD813C-0A32-4B16-A6F2-59616DD28221}"/>
              </a:ext>
            </a:extLst>
          </p:cNvPr>
          <p:cNvSpPr/>
          <p:nvPr/>
        </p:nvSpPr>
        <p:spPr>
          <a:xfrm>
            <a:off x="1710018" y="1660999"/>
            <a:ext cx="5229401" cy="731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6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Text</a:t>
            </a:r>
          </a:p>
        </p:txBody>
      </p:sp>
      <p:grpSp>
        <p:nvGrpSpPr>
          <p:cNvPr id="19" name="Group 18">
            <a:extLst>
              <a:ext uri="{FF2B5EF4-FFF2-40B4-BE49-F238E27FC236}">
                <a16:creationId xmlns:a16="http://schemas.microsoft.com/office/drawing/2014/main" id="{A9233045-3356-4D1E-A877-70C41601CE4D}"/>
              </a:ext>
            </a:extLst>
          </p:cNvPr>
          <p:cNvGrpSpPr/>
          <p:nvPr/>
        </p:nvGrpSpPr>
        <p:grpSpPr>
          <a:xfrm>
            <a:off x="1853852" y="1089027"/>
            <a:ext cx="8491930" cy="4146852"/>
            <a:chOff x="1607594" y="1021792"/>
            <a:chExt cx="8491930" cy="4146852"/>
          </a:xfrm>
        </p:grpSpPr>
        <p:pic>
          <p:nvPicPr>
            <p:cNvPr id="18" name="Picture 17">
              <a:extLst>
                <a:ext uri="{FF2B5EF4-FFF2-40B4-BE49-F238E27FC236}">
                  <a16:creationId xmlns:a16="http://schemas.microsoft.com/office/drawing/2014/main" id="{2420E5D3-BEC2-43BA-8802-364C8D0DC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7594" y="1021792"/>
              <a:ext cx="8491930" cy="41468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p:cNvSpPr/>
            <p:nvPr/>
          </p:nvSpPr>
          <p:spPr>
            <a:xfrm>
              <a:off x="1795483" y="2676411"/>
              <a:ext cx="4684736" cy="1214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5400000">
              <a:off x="5111990" y="2493024"/>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0800000">
              <a:off x="6897220" y="1769181"/>
              <a:ext cx="347833"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86FB5EEF-BA5B-48A1-88A8-374D0C9470C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59570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p:txBody>
          <a:bodyPr/>
          <a:lstStyle/>
          <a:p>
            <a:r>
              <a:rPr lang="en-US" dirty="0"/>
              <a:t>Quick Search</a:t>
            </a:r>
          </a:p>
        </p:txBody>
      </p:sp>
      <p:pic>
        <p:nvPicPr>
          <p:cNvPr id="4" name="Picture 3">
            <a:extLst>
              <a:ext uri="{FF2B5EF4-FFF2-40B4-BE49-F238E27FC236}">
                <a16:creationId xmlns:a16="http://schemas.microsoft.com/office/drawing/2014/main" id="{87279125-1395-4868-98C7-325664F5B370}"/>
              </a:ext>
            </a:extLst>
          </p:cNvPr>
          <p:cNvPicPr>
            <a:picLocks noChangeAspect="1"/>
          </p:cNvPicPr>
          <p:nvPr/>
        </p:nvPicPr>
        <p:blipFill rotWithShape="1">
          <a:blip r:embed="rId3">
            <a:extLst>
              <a:ext uri="{28A0092B-C50C-407E-A947-70E740481C1C}">
                <a14:useLocalDpi xmlns:a14="http://schemas.microsoft.com/office/drawing/2010/main" val="0"/>
              </a:ext>
            </a:extLst>
          </a:blip>
          <a:srcRect b="32955"/>
          <a:stretch/>
        </p:blipFill>
        <p:spPr>
          <a:xfrm>
            <a:off x="2492680" y="1194434"/>
            <a:ext cx="7901089" cy="36531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Down Arrow 11">
            <a:extLst>
              <a:ext uri="{FF2B5EF4-FFF2-40B4-BE49-F238E27FC236}">
                <a16:creationId xmlns:a16="http://schemas.microsoft.com/office/drawing/2014/main" id="{4EFAA114-8798-4E56-B3E1-064B231D19A0}"/>
              </a:ext>
            </a:extLst>
          </p:cNvPr>
          <p:cNvSpPr/>
          <p:nvPr/>
        </p:nvSpPr>
        <p:spPr>
          <a:xfrm rot="5400000">
            <a:off x="10489184" y="1830635"/>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AF1F3D0-21A5-4A48-8F4C-FA38874D5C93}"/>
              </a:ext>
            </a:extLst>
          </p:cNvPr>
          <p:cNvSpPr/>
          <p:nvPr/>
        </p:nvSpPr>
        <p:spPr>
          <a:xfrm>
            <a:off x="9006214" y="1926049"/>
            <a:ext cx="1365783" cy="316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040F8572-6C08-4EC3-B3F2-9A64A3F58D6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45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Roles and Permissions</a:t>
            </a:r>
          </a:p>
        </p:txBody>
      </p:sp>
      <p:sp>
        <p:nvSpPr>
          <p:cNvPr id="3" name="Rectangle 2"/>
          <p:cNvSpPr/>
          <p:nvPr/>
        </p:nvSpPr>
        <p:spPr>
          <a:xfrm>
            <a:off x="1032439" y="4503376"/>
            <a:ext cx="10409992" cy="707886"/>
          </a:xfrm>
          <a:prstGeom prst="rect">
            <a:avLst/>
          </a:prstGeom>
        </p:spPr>
        <p:txBody>
          <a:bodyPr wrap="square">
            <a:spAutoFit/>
          </a:bodyPr>
          <a:lstStyle/>
          <a:p>
            <a:pPr marL="0" indent="0">
              <a:buFont typeface="Arial" panose="020B0604020202020204" pitchFamily="34" charset="0"/>
              <a:buNone/>
            </a:pPr>
            <a:r>
              <a:rPr lang="en-US" sz="2000" dirty="0">
                <a:solidFill>
                  <a:schemeClr val="tx2">
                    <a:lumMod val="75000"/>
                  </a:schemeClr>
                </a:solidFill>
                <a:ea typeface="Arial" pitchFamily="34" charset="0"/>
                <a:cs typeface="Franklin Gothic Book" pitchFamily="34" charset="0"/>
              </a:rPr>
              <a:t>For a detailed list of user roles and associated permissions, see the </a:t>
            </a:r>
            <a:r>
              <a:rPr lang="en-US" sz="2000" i="1" dirty="0">
                <a:solidFill>
                  <a:schemeClr val="tx2">
                    <a:lumMod val="75000"/>
                  </a:schemeClr>
                </a:solidFill>
                <a:ea typeface="Arial" pitchFamily="34" charset="0"/>
                <a:cs typeface="Franklin Gothic Book" pitchFamily="34" charset="0"/>
              </a:rPr>
              <a:t>HSAP Systems User Roles and Access</a:t>
            </a:r>
            <a:r>
              <a:rPr lang="en-US" sz="2000" dirty="0">
                <a:solidFill>
                  <a:schemeClr val="tx2">
                    <a:lumMod val="75000"/>
                  </a:schemeClr>
                </a:solidFill>
                <a:ea typeface="Arial" pitchFamily="34" charset="0"/>
                <a:cs typeface="Franklin Gothic Book" pitchFamily="34" charset="0"/>
              </a:rPr>
              <a:t> document.</a:t>
            </a:r>
          </a:p>
        </p:txBody>
      </p:sp>
      <p:sp>
        <p:nvSpPr>
          <p:cNvPr id="6" name="Slide Number Placeholder 3">
            <a:extLst>
              <a:ext uri="{FF2B5EF4-FFF2-40B4-BE49-F238E27FC236}">
                <a16:creationId xmlns:a16="http://schemas.microsoft.com/office/drawing/2014/main" id="{80754837-0041-41D1-B80B-7B76B13735E1}"/>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aphicFrame>
        <p:nvGraphicFramePr>
          <p:cNvPr id="7" name="Table 6">
            <a:extLst>
              <a:ext uri="{FF2B5EF4-FFF2-40B4-BE49-F238E27FC236}">
                <a16:creationId xmlns:a16="http://schemas.microsoft.com/office/drawing/2014/main" id="{0FA0B011-17C2-4B77-BA82-2562108733EC}"/>
              </a:ext>
            </a:extLst>
          </p:cNvPr>
          <p:cNvGraphicFramePr>
            <a:graphicFrameLocks noGrp="1"/>
          </p:cNvGraphicFramePr>
          <p:nvPr>
            <p:extLst>
              <p:ext uri="{D42A27DB-BD31-4B8C-83A1-F6EECF244321}">
                <p14:modId xmlns:p14="http://schemas.microsoft.com/office/powerpoint/2010/main" val="1547840719"/>
              </p:ext>
            </p:extLst>
          </p:nvPr>
        </p:nvGraphicFramePr>
        <p:xfrm>
          <a:off x="1454292" y="1478617"/>
          <a:ext cx="9166815" cy="2391926"/>
        </p:xfrm>
        <a:graphic>
          <a:graphicData uri="http://schemas.openxmlformats.org/drawingml/2006/table">
            <a:tbl>
              <a:tblPr firstRow="1">
                <a:tableStyleId>{5C22544A-7EE6-4342-B048-85BDC9FD1C3A}</a:tableStyleId>
              </a:tblPr>
              <a:tblGrid>
                <a:gridCol w="4487546">
                  <a:extLst>
                    <a:ext uri="{9D8B030D-6E8A-4147-A177-3AD203B41FA5}">
                      <a16:colId xmlns:a16="http://schemas.microsoft.com/office/drawing/2014/main" val="20000"/>
                    </a:ext>
                  </a:extLst>
                </a:gridCol>
                <a:gridCol w="988132">
                  <a:extLst>
                    <a:ext uri="{9D8B030D-6E8A-4147-A177-3AD203B41FA5}">
                      <a16:colId xmlns:a16="http://schemas.microsoft.com/office/drawing/2014/main" val="20001"/>
                    </a:ext>
                  </a:extLst>
                </a:gridCol>
                <a:gridCol w="1747841">
                  <a:extLst>
                    <a:ext uri="{9D8B030D-6E8A-4147-A177-3AD203B41FA5}">
                      <a16:colId xmlns:a16="http://schemas.microsoft.com/office/drawing/2014/main" val="20002"/>
                    </a:ext>
                  </a:extLst>
                </a:gridCol>
                <a:gridCol w="1943296">
                  <a:extLst>
                    <a:ext uri="{9D8B030D-6E8A-4147-A177-3AD203B41FA5}">
                      <a16:colId xmlns:a16="http://schemas.microsoft.com/office/drawing/2014/main" val="20003"/>
                    </a:ext>
                  </a:extLst>
                </a:gridCol>
              </a:tblGrid>
              <a:tr h="341194">
                <a:tc>
                  <a:txBody>
                    <a:bodyPr/>
                    <a:lstStyle/>
                    <a:p>
                      <a:pPr marL="73025" marR="73025">
                        <a:spcBef>
                          <a:spcPts val="400"/>
                        </a:spcBef>
                        <a:spcAft>
                          <a:spcPts val="400"/>
                        </a:spcAft>
                      </a:pPr>
                      <a:r>
                        <a:rPr lang="en-US" sz="1400" dirty="0">
                          <a:effectLst/>
                          <a:latin typeface="+mn-lt"/>
                        </a:rPr>
                        <a:t>Task</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Principal</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Test Coordinator</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Test Administrator</a:t>
                      </a:r>
                      <a:endParaRPr lang="en-US" sz="1400" b="1" dirty="0">
                        <a:solidFill>
                          <a:srgbClr val="FFFFFF"/>
                        </a:solidFill>
                        <a:effectLst/>
                        <a:latin typeface="+mn-lt"/>
                        <a:ea typeface="Times New Roman"/>
                        <a:cs typeface="Times New Roman"/>
                      </a:endParaRPr>
                    </a:p>
                  </a:txBody>
                  <a:tcPr marL="0" marR="0" marT="0" marB="0" anchor="ctr"/>
                </a:tc>
                <a:extLst>
                  <a:ext uri="{0D108BD9-81ED-4DB2-BD59-A6C34878D82A}">
                    <a16:rowId xmlns:a16="http://schemas.microsoft.com/office/drawing/2014/main" val="10000"/>
                  </a:ext>
                </a:extLst>
              </a:tr>
              <a:tr h="344762">
                <a:tc>
                  <a:txBody>
                    <a:bodyPr/>
                    <a:lstStyle/>
                    <a:p>
                      <a:pPr marL="73025" marR="73025">
                        <a:spcBef>
                          <a:spcPts val="400"/>
                        </a:spcBef>
                        <a:spcAft>
                          <a:spcPts val="400"/>
                        </a:spcAft>
                      </a:pPr>
                      <a:r>
                        <a:rPr lang="en-US" sz="1400" u="none" dirty="0">
                          <a:effectLst/>
                          <a:latin typeface="+mn-lt"/>
                          <a:ea typeface="Times New Roman"/>
                          <a:cs typeface="Times New Roman"/>
                        </a:rPr>
                        <a:t>Viewing Students</a:t>
                      </a: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1"/>
                  </a:ext>
                </a:extLst>
              </a:tr>
              <a:tr h="341194">
                <a:tc>
                  <a:txBody>
                    <a:bodyPr/>
                    <a:lstStyle/>
                    <a:p>
                      <a:pPr marL="73025" marR="73025">
                        <a:spcBef>
                          <a:spcPts val="400"/>
                        </a:spcBef>
                        <a:spcAft>
                          <a:spcPts val="400"/>
                        </a:spcAft>
                      </a:pPr>
                      <a:r>
                        <a:rPr lang="en-US" sz="1400" u="none" dirty="0">
                          <a:effectLst/>
                          <a:latin typeface="+mn-lt"/>
                        </a:rPr>
                        <a:t>Adding User Accounts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3"/>
                  </a:ext>
                </a:extLst>
              </a:tr>
              <a:tr h="341194">
                <a:tc>
                  <a:txBody>
                    <a:bodyPr/>
                    <a:lstStyle/>
                    <a:p>
                      <a:pPr marL="73025" marR="73025">
                        <a:spcBef>
                          <a:spcPts val="400"/>
                        </a:spcBef>
                        <a:spcAft>
                          <a:spcPts val="400"/>
                        </a:spcAft>
                      </a:pPr>
                      <a:r>
                        <a:rPr lang="en-US" sz="1400" u="none" dirty="0">
                          <a:effectLst/>
                          <a:latin typeface="+mn-lt"/>
                        </a:rPr>
                        <a:t>Viewing and Editing User Details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4"/>
                  </a:ext>
                </a:extLst>
              </a:tr>
              <a:tr h="341194">
                <a:tc>
                  <a:txBody>
                    <a:bodyPr/>
                    <a:lstStyle/>
                    <a:p>
                      <a:pPr marL="73025" marR="73025">
                        <a:spcBef>
                          <a:spcPts val="400"/>
                        </a:spcBef>
                        <a:spcAft>
                          <a:spcPts val="400"/>
                        </a:spcAft>
                      </a:pPr>
                      <a:r>
                        <a:rPr lang="en-US" sz="1400" u="none" dirty="0">
                          <a:effectLst/>
                          <a:latin typeface="+mn-lt"/>
                        </a:rPr>
                        <a:t>Creating Testing Incidents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5"/>
                  </a:ext>
                </a:extLst>
              </a:tr>
              <a:tr h="341194">
                <a:tc>
                  <a:txBody>
                    <a:bodyPr/>
                    <a:lstStyle/>
                    <a:p>
                      <a:pPr marL="73025" marR="73025">
                        <a:spcBef>
                          <a:spcPts val="400"/>
                        </a:spcBef>
                        <a:spcAft>
                          <a:spcPts val="400"/>
                        </a:spcAft>
                      </a:pPr>
                      <a:r>
                        <a:rPr lang="en-US" sz="1400" u="none" dirty="0">
                          <a:effectLst/>
                          <a:latin typeface="+mn-lt"/>
                          <a:ea typeface="Times New Roman"/>
                          <a:cs typeface="Times New Roman"/>
                        </a:rPr>
                        <a:t>Working with Rosters of Students</a:t>
                      </a: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9144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6"/>
                  </a:ext>
                </a:extLst>
              </a:tr>
              <a:tr h="341194">
                <a:tc>
                  <a:txBody>
                    <a:bodyPr/>
                    <a:lstStyle/>
                    <a:p>
                      <a:pPr marL="73025" marR="73025">
                        <a:spcBef>
                          <a:spcPts val="400"/>
                        </a:spcBef>
                        <a:spcAft>
                          <a:spcPts val="400"/>
                        </a:spcAft>
                      </a:pPr>
                      <a:r>
                        <a:rPr lang="en-US" sz="1400" u="none" dirty="0">
                          <a:effectLst/>
                          <a:latin typeface="+mn-lt"/>
                          <a:ea typeface="Times New Roman"/>
                          <a:cs typeface="Times New Roman"/>
                        </a:rPr>
                        <a:t>Generating Plans and Managing Testing</a:t>
                      </a:r>
                      <a:r>
                        <a:rPr lang="en-US" sz="1400" u="none" baseline="0" dirty="0">
                          <a:effectLst/>
                          <a:latin typeface="+mn-lt"/>
                          <a:ea typeface="Times New Roman"/>
                          <a:cs typeface="Times New Roman"/>
                        </a:rPr>
                        <a:t> Reports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650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73768" y="953322"/>
            <a:ext cx="8717658" cy="4791261"/>
          </a:xfrm>
        </p:spPr>
        <p:txBody>
          <a:bodyPr>
            <a:noAutofit/>
          </a:bodyPr>
          <a:lstStyle/>
          <a:p>
            <a:pPr eaLnBrk="1" fontAlgn="auto" hangingPunct="1">
              <a:lnSpc>
                <a:spcPct val="100000"/>
              </a:lnSpc>
              <a:spcBef>
                <a:spcPts val="600"/>
              </a:spcBef>
              <a:defRPr/>
            </a:pPr>
            <a:r>
              <a:rPr lang="en-US" b="1" dirty="0">
                <a:solidFill>
                  <a:srgbClr val="53565A"/>
                </a:solidFill>
              </a:rPr>
              <a:t>Preparing for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Activating your new TIDE account and logging in to TIDE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Navigating the TIDE interface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Understanding account permissions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user accounts </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student information and test settings</a:t>
            </a:r>
          </a:p>
          <a:p>
            <a:pPr eaLnBrk="1" fontAlgn="auto" hangingPunct="1">
              <a:lnSpc>
                <a:spcPct val="100000"/>
              </a:lnSpc>
              <a:spcBef>
                <a:spcPts val="600"/>
              </a:spcBef>
              <a:defRPr/>
            </a:pPr>
            <a:r>
              <a:rPr lang="en-US" b="1" dirty="0">
                <a:solidFill>
                  <a:srgbClr val="53565A"/>
                </a:solidFill>
              </a:rPr>
              <a:t>Administering Tests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testing incidents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Monitoring test progress</a:t>
            </a:r>
          </a:p>
          <a:p>
            <a:pPr eaLnBrk="1" fontAlgn="auto" hangingPunct="1">
              <a:lnSpc>
                <a:spcPct val="100000"/>
              </a:lnSpc>
              <a:spcBef>
                <a:spcPts val="600"/>
              </a:spcBef>
              <a:defRPr/>
            </a:pPr>
            <a:r>
              <a:rPr lang="en-US" b="1" dirty="0">
                <a:solidFill>
                  <a:srgbClr val="53565A"/>
                </a:solidFill>
              </a:rPr>
              <a:t>After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non-participation codes</a:t>
            </a:r>
          </a:p>
        </p:txBody>
      </p:sp>
      <p:sp>
        <p:nvSpPr>
          <p:cNvPr id="12289" name="Title 1"/>
          <p:cNvSpPr>
            <a:spLocks noGrp="1"/>
          </p:cNvSpPr>
          <p:nvPr>
            <p:ph type="title"/>
          </p:nvPr>
        </p:nvSpPr>
        <p:spPr/>
        <p:txBody>
          <a:bodyPr/>
          <a:lstStyle/>
          <a:p>
            <a:r>
              <a:rPr lang="en-US" dirty="0">
                <a:ea typeface="ＭＳ Ｐゴシック" charset="-128"/>
              </a:rPr>
              <a:t>Objectives</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Users</a:t>
            </a:r>
          </a:p>
        </p:txBody>
      </p:sp>
      <p:grpSp>
        <p:nvGrpSpPr>
          <p:cNvPr id="7" name="Group 6">
            <a:extLst>
              <a:ext uri="{FF2B5EF4-FFF2-40B4-BE49-F238E27FC236}">
                <a16:creationId xmlns:a16="http://schemas.microsoft.com/office/drawing/2014/main" id="{F3068325-7642-4100-962B-1AA5121974BF}"/>
              </a:ext>
            </a:extLst>
          </p:cNvPr>
          <p:cNvGrpSpPr/>
          <p:nvPr/>
        </p:nvGrpSpPr>
        <p:grpSpPr>
          <a:xfrm>
            <a:off x="4443109" y="1189736"/>
            <a:ext cx="3305782" cy="3983513"/>
            <a:chOff x="4443109" y="1189736"/>
            <a:chExt cx="3305782" cy="3983513"/>
          </a:xfrm>
        </p:grpSpPr>
        <p:pic>
          <p:nvPicPr>
            <p:cNvPr id="3" name="Picture 2" descr="A screenshot of a cell phone&#10;&#10;Description generated with very high confidence">
              <a:extLst>
                <a:ext uri="{FF2B5EF4-FFF2-40B4-BE49-F238E27FC236}">
                  <a16:creationId xmlns:a16="http://schemas.microsoft.com/office/drawing/2014/main" id="{D979EB96-605A-4235-8D33-E51DE77CD604}"/>
                </a:ext>
              </a:extLst>
            </p:cNvPr>
            <p:cNvPicPr>
              <a:picLocks noChangeAspect="1"/>
            </p:cNvPicPr>
            <p:nvPr/>
          </p:nvPicPr>
          <p:blipFill rotWithShape="1">
            <a:blip r:embed="rId3">
              <a:extLst>
                <a:ext uri="{28A0092B-C50C-407E-A947-70E740481C1C}">
                  <a14:useLocalDpi xmlns:a14="http://schemas.microsoft.com/office/drawing/2010/main" val="0"/>
                </a:ext>
              </a:extLst>
            </a:blip>
            <a:srcRect b="11053"/>
            <a:stretch/>
          </p:blipFill>
          <p:spPr>
            <a:xfrm>
              <a:off x="4443109" y="1189736"/>
              <a:ext cx="3305782" cy="3983513"/>
            </a:xfrm>
            <a:prstGeom prst="rect">
              <a:avLst/>
            </a:prstGeom>
            <a:ln w="9525">
              <a:solidFill>
                <a:schemeClr val="bg1">
                  <a:lumMod val="7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D3C5A33-4D8A-4807-B0C4-DBB4064BD83C}"/>
                </a:ext>
              </a:extLst>
            </p:cNvPr>
            <p:cNvSpPr/>
            <p:nvPr/>
          </p:nvSpPr>
          <p:spPr>
            <a:xfrm>
              <a:off x="4443109" y="2540000"/>
              <a:ext cx="3305782" cy="1281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A7BE1E50-82AC-4492-84FB-BA07B2EBAA3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38506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Users</a:t>
            </a:r>
          </a:p>
        </p:txBody>
      </p:sp>
      <p:grpSp>
        <p:nvGrpSpPr>
          <p:cNvPr id="9" name="Group 8">
            <a:extLst>
              <a:ext uri="{FF2B5EF4-FFF2-40B4-BE49-F238E27FC236}">
                <a16:creationId xmlns:a16="http://schemas.microsoft.com/office/drawing/2014/main" id="{BFC49969-6C18-4A45-9C76-26534A8A4FCD}"/>
              </a:ext>
            </a:extLst>
          </p:cNvPr>
          <p:cNvGrpSpPr/>
          <p:nvPr/>
        </p:nvGrpSpPr>
        <p:grpSpPr>
          <a:xfrm>
            <a:off x="426231" y="1544215"/>
            <a:ext cx="3119386" cy="3769570"/>
            <a:chOff x="4443109" y="1189736"/>
            <a:chExt cx="3305782" cy="3994817"/>
          </a:xfrm>
        </p:grpSpPr>
        <p:pic>
          <p:nvPicPr>
            <p:cNvPr id="12" name="Picture 11" descr="A screenshot of a cell phone&#10;&#10;Description generated with very high confidence">
              <a:extLst>
                <a:ext uri="{FF2B5EF4-FFF2-40B4-BE49-F238E27FC236}">
                  <a16:creationId xmlns:a16="http://schemas.microsoft.com/office/drawing/2014/main" id="{51FC3C63-758C-420B-80E1-6C79A22F8956}"/>
                </a:ext>
              </a:extLst>
            </p:cNvPr>
            <p:cNvPicPr>
              <a:picLocks noChangeAspect="1"/>
            </p:cNvPicPr>
            <p:nvPr/>
          </p:nvPicPr>
          <p:blipFill rotWithShape="1">
            <a:blip r:embed="rId3">
              <a:extLst>
                <a:ext uri="{28A0092B-C50C-407E-A947-70E740481C1C}">
                  <a14:useLocalDpi xmlns:a14="http://schemas.microsoft.com/office/drawing/2010/main" val="0"/>
                </a:ext>
              </a:extLst>
            </a:blip>
            <a:srcRect b="10800"/>
            <a:stretch/>
          </p:blipFill>
          <p:spPr>
            <a:xfrm>
              <a:off x="4443109" y="1189736"/>
              <a:ext cx="3305782" cy="39948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851EB782-D7D1-42EA-956B-6ED174540880}"/>
                </a:ext>
              </a:extLst>
            </p:cNvPr>
            <p:cNvSpPr/>
            <p:nvPr/>
          </p:nvSpPr>
          <p:spPr>
            <a:xfrm>
              <a:off x="4443109" y="2885789"/>
              <a:ext cx="3305782" cy="307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58ABF34B-2D8A-4D20-9F2D-A2B1A806334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61189" y="2666767"/>
            <a:ext cx="8336101" cy="15244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Slide Number Placeholder 3">
            <a:extLst>
              <a:ext uri="{FF2B5EF4-FFF2-40B4-BE49-F238E27FC236}">
                <a16:creationId xmlns:a16="http://schemas.microsoft.com/office/drawing/2014/main" id="{10BE6710-9568-4FF5-B9C8-33F634CC6CA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64138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a:t>
            </a:r>
          </a:p>
        </p:txBody>
      </p:sp>
      <p:grpSp>
        <p:nvGrpSpPr>
          <p:cNvPr id="5" name="Group 4">
            <a:extLst>
              <a:ext uri="{FF2B5EF4-FFF2-40B4-BE49-F238E27FC236}">
                <a16:creationId xmlns:a16="http://schemas.microsoft.com/office/drawing/2014/main" id="{B5EC29FF-A842-4027-B270-CFF311BF8A86}"/>
              </a:ext>
            </a:extLst>
          </p:cNvPr>
          <p:cNvGrpSpPr/>
          <p:nvPr/>
        </p:nvGrpSpPr>
        <p:grpSpPr>
          <a:xfrm>
            <a:off x="4264996" y="1604866"/>
            <a:ext cx="7366691" cy="3592022"/>
            <a:chOff x="4529201" y="2394991"/>
            <a:chExt cx="5907024" cy="288028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201" y="2394991"/>
              <a:ext cx="5907024" cy="28802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Down Arrow 9"/>
            <p:cNvSpPr/>
            <p:nvPr/>
          </p:nvSpPr>
          <p:spPr>
            <a:xfrm rot="10800000">
              <a:off x="9350008" y="274383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128669" y="320006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D769AA26-99D5-468D-A717-F9AA96BFE436}"/>
              </a:ext>
            </a:extLst>
          </p:cNvPr>
          <p:cNvGrpSpPr/>
          <p:nvPr/>
        </p:nvGrpSpPr>
        <p:grpSpPr>
          <a:xfrm>
            <a:off x="356943" y="1250303"/>
            <a:ext cx="3343951" cy="3946586"/>
            <a:chOff x="4443109" y="1189737"/>
            <a:chExt cx="3305782" cy="3993262"/>
          </a:xfrm>
        </p:grpSpPr>
        <p:pic>
          <p:nvPicPr>
            <p:cNvPr id="15" name="Picture 14" descr="A screenshot of a cell phone&#10;&#10;Description generated with very high confidence">
              <a:extLst>
                <a:ext uri="{FF2B5EF4-FFF2-40B4-BE49-F238E27FC236}">
                  <a16:creationId xmlns:a16="http://schemas.microsoft.com/office/drawing/2014/main" id="{87830909-048B-43EA-8A59-A2A547285844}"/>
                </a:ext>
              </a:extLst>
            </p:cNvPr>
            <p:cNvPicPr>
              <a:picLocks noChangeAspect="1"/>
            </p:cNvPicPr>
            <p:nvPr/>
          </p:nvPicPr>
          <p:blipFill rotWithShape="1">
            <a:blip r:embed="rId4">
              <a:extLst>
                <a:ext uri="{28A0092B-C50C-407E-A947-70E740481C1C}">
                  <a14:useLocalDpi xmlns:a14="http://schemas.microsoft.com/office/drawing/2010/main" val="0"/>
                </a:ext>
              </a:extLst>
            </a:blip>
            <a:srcRect b="10835"/>
            <a:stretch/>
          </p:blipFill>
          <p:spPr>
            <a:xfrm>
              <a:off x="4443109" y="1189737"/>
              <a:ext cx="3305782" cy="399326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B6E5313E-AA6F-408D-8AEE-A5D6B4988219}"/>
                </a:ext>
              </a:extLst>
            </p:cNvPr>
            <p:cNvSpPr/>
            <p:nvPr/>
          </p:nvSpPr>
          <p:spPr>
            <a:xfrm>
              <a:off x="4443109" y="3428999"/>
              <a:ext cx="3305782" cy="313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D25BB835-5BB3-4277-BE9D-AAE791FFED9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1056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 continued</a:t>
            </a:r>
          </a:p>
        </p:txBody>
      </p:sp>
      <p:grpSp>
        <p:nvGrpSpPr>
          <p:cNvPr id="2" name="Group 1">
            <a:extLst>
              <a:ext uri="{FF2B5EF4-FFF2-40B4-BE49-F238E27FC236}">
                <a16:creationId xmlns:a16="http://schemas.microsoft.com/office/drawing/2014/main" id="{9782CB83-9511-4052-9111-B5BEC73D837B}"/>
              </a:ext>
            </a:extLst>
          </p:cNvPr>
          <p:cNvGrpSpPr/>
          <p:nvPr/>
        </p:nvGrpSpPr>
        <p:grpSpPr>
          <a:xfrm>
            <a:off x="3810567" y="2350349"/>
            <a:ext cx="8205357" cy="2635434"/>
            <a:chOff x="4463795" y="3112417"/>
            <a:chExt cx="6626361" cy="2066787"/>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78"/>
            <a:stretch/>
          </p:blipFill>
          <p:spPr bwMode="auto">
            <a:xfrm>
              <a:off x="4463795" y="3214109"/>
              <a:ext cx="6626361" cy="1965095"/>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Down Arrow 12"/>
            <p:cNvSpPr/>
            <p:nvPr/>
          </p:nvSpPr>
          <p:spPr>
            <a:xfrm rot="16200000">
              <a:off x="9515129" y="299808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768004" y="4832444"/>
              <a:ext cx="2033232" cy="25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739100" y="4145811"/>
              <a:ext cx="3238458" cy="238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C8D9710A-CB5B-413A-8CB4-28ACBD7F7AC6}"/>
              </a:ext>
            </a:extLst>
          </p:cNvPr>
          <p:cNvGrpSpPr/>
          <p:nvPr/>
        </p:nvGrpSpPr>
        <p:grpSpPr>
          <a:xfrm>
            <a:off x="315505" y="1494032"/>
            <a:ext cx="3209486" cy="3869935"/>
            <a:chOff x="4443109" y="1189736"/>
            <a:chExt cx="3305782" cy="3986047"/>
          </a:xfrm>
        </p:grpSpPr>
        <p:pic>
          <p:nvPicPr>
            <p:cNvPr id="19" name="Picture 18" descr="A screenshot of a cell phone&#10;&#10;Description generated with very high confidence">
              <a:extLst>
                <a:ext uri="{FF2B5EF4-FFF2-40B4-BE49-F238E27FC236}">
                  <a16:creationId xmlns:a16="http://schemas.microsoft.com/office/drawing/2014/main" id="{A8BEA9DF-B423-4A6B-AE65-AA168936ED89}"/>
                </a:ext>
              </a:extLst>
            </p:cNvPr>
            <p:cNvPicPr>
              <a:picLocks noChangeAspect="1"/>
            </p:cNvPicPr>
            <p:nvPr/>
          </p:nvPicPr>
          <p:blipFill rotWithShape="1">
            <a:blip r:embed="rId4">
              <a:extLst>
                <a:ext uri="{28A0092B-C50C-407E-A947-70E740481C1C}">
                  <a14:useLocalDpi xmlns:a14="http://schemas.microsoft.com/office/drawing/2010/main" val="0"/>
                </a:ext>
              </a:extLst>
            </a:blip>
            <a:srcRect b="10997"/>
            <a:stretch/>
          </p:blipFill>
          <p:spPr>
            <a:xfrm>
              <a:off x="4443109" y="1189736"/>
              <a:ext cx="3305782" cy="39860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1ABE1197-5738-464F-A35A-948279C30BE8}"/>
                </a:ext>
              </a:extLst>
            </p:cNvPr>
            <p:cNvSpPr/>
            <p:nvPr/>
          </p:nvSpPr>
          <p:spPr>
            <a:xfrm>
              <a:off x="4443109" y="3428999"/>
              <a:ext cx="3305782" cy="313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D2144A8E-D627-4EBA-8064-2C7FD100A09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59415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CF2D6B51-32F9-4FC1-9BCA-F9ABBE23B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61692" y="2147776"/>
            <a:ext cx="7280739" cy="277667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View/Edit/Export Users</a:t>
            </a:r>
          </a:p>
        </p:txBody>
      </p:sp>
      <p:grpSp>
        <p:nvGrpSpPr>
          <p:cNvPr id="10" name="Group 9">
            <a:extLst>
              <a:ext uri="{FF2B5EF4-FFF2-40B4-BE49-F238E27FC236}">
                <a16:creationId xmlns:a16="http://schemas.microsoft.com/office/drawing/2014/main" id="{0EA1F152-19AC-4573-8F51-EF5C0F76A8D3}"/>
              </a:ext>
            </a:extLst>
          </p:cNvPr>
          <p:cNvGrpSpPr/>
          <p:nvPr/>
        </p:nvGrpSpPr>
        <p:grpSpPr>
          <a:xfrm>
            <a:off x="389767" y="1590473"/>
            <a:ext cx="2880309" cy="3677054"/>
            <a:chOff x="4443109" y="1189737"/>
            <a:chExt cx="3114943" cy="3976592"/>
          </a:xfrm>
        </p:grpSpPr>
        <p:pic>
          <p:nvPicPr>
            <p:cNvPr id="11" name="Picture 10" descr="A screenshot of a cell phone&#10;&#10;Description generated with very high confidence">
              <a:extLst>
                <a:ext uri="{FF2B5EF4-FFF2-40B4-BE49-F238E27FC236}">
                  <a16:creationId xmlns:a16="http://schemas.microsoft.com/office/drawing/2014/main" id="{5E9355A1-29FA-42C2-B145-30D7680D51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207"/>
            <a:stretch/>
          </p:blipFill>
          <p:spPr>
            <a:xfrm>
              <a:off x="4443109" y="1189737"/>
              <a:ext cx="3114943" cy="397659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3C40B88D-E591-47A1-B3C7-9F11BE057CA3}"/>
                </a:ext>
              </a:extLst>
            </p:cNvPr>
            <p:cNvSpPr/>
            <p:nvPr/>
          </p:nvSpPr>
          <p:spPr>
            <a:xfrm>
              <a:off x="4443109" y="3134366"/>
              <a:ext cx="3114943" cy="335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5" name="Arrow: Right 14">
            <a:extLst>
              <a:ext uri="{FF2B5EF4-FFF2-40B4-BE49-F238E27FC236}">
                <a16:creationId xmlns:a16="http://schemas.microsoft.com/office/drawing/2014/main" id="{06068F2F-4D42-44DE-B14F-90160ADBAF22}"/>
              </a:ext>
            </a:extLst>
          </p:cNvPr>
          <p:cNvSpPr/>
          <p:nvPr/>
        </p:nvSpPr>
        <p:spPr>
          <a:xfrm rot="10800000">
            <a:off x="8211678" y="4465432"/>
            <a:ext cx="773723" cy="30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50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View/Edit/Export User Results</a:t>
            </a:r>
          </a:p>
        </p:txBody>
      </p:sp>
      <p:grpSp>
        <p:nvGrpSpPr>
          <p:cNvPr id="5" name="Group 4">
            <a:extLst>
              <a:ext uri="{FF2B5EF4-FFF2-40B4-BE49-F238E27FC236}">
                <a16:creationId xmlns:a16="http://schemas.microsoft.com/office/drawing/2014/main" id="{41C97D09-7B9C-4743-9EAF-DDF10BBDDD31}"/>
              </a:ext>
            </a:extLst>
          </p:cNvPr>
          <p:cNvGrpSpPr/>
          <p:nvPr/>
        </p:nvGrpSpPr>
        <p:grpSpPr>
          <a:xfrm>
            <a:off x="3519613" y="1783209"/>
            <a:ext cx="7990078" cy="3423760"/>
            <a:chOff x="3861312" y="1727201"/>
            <a:chExt cx="7990078" cy="3423760"/>
          </a:xfrm>
        </p:grpSpPr>
        <p:grpSp>
          <p:nvGrpSpPr>
            <p:cNvPr id="10" name="Group 9">
              <a:extLst>
                <a:ext uri="{FF2B5EF4-FFF2-40B4-BE49-F238E27FC236}">
                  <a16:creationId xmlns:a16="http://schemas.microsoft.com/office/drawing/2014/main" id="{38512035-FF98-42F2-A43C-BB388FACC4FB}"/>
                </a:ext>
              </a:extLst>
            </p:cNvPr>
            <p:cNvGrpSpPr/>
            <p:nvPr/>
          </p:nvGrpSpPr>
          <p:grpSpPr>
            <a:xfrm>
              <a:off x="4218948" y="1727201"/>
              <a:ext cx="7632442" cy="3423760"/>
              <a:chOff x="4075580" y="1757163"/>
              <a:chExt cx="7516703" cy="3343674"/>
            </a:xfrm>
          </p:grpSpPr>
          <p:pic>
            <p:nvPicPr>
              <p:cNvPr id="9" name="Picture 8">
                <a:extLst>
                  <a:ext uri="{FF2B5EF4-FFF2-40B4-BE49-F238E27FC236}">
                    <a16:creationId xmlns:a16="http://schemas.microsoft.com/office/drawing/2014/main" id="{D0F582AC-2F6E-4545-B353-0EB3AF0762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5580" y="1757163"/>
                <a:ext cx="7516703" cy="334367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p:cNvSpPr/>
              <p:nvPr/>
            </p:nvSpPr>
            <p:spPr>
              <a:xfrm>
                <a:off x="4075580" y="2343173"/>
                <a:ext cx="782904" cy="372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Down Arrow 13"/>
            <p:cNvSpPr/>
            <p:nvPr/>
          </p:nvSpPr>
          <p:spPr>
            <a:xfrm rot="16200000">
              <a:off x="3975645" y="397117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CF176FF8-7A85-47D5-819D-267084CC12E9}"/>
              </a:ext>
            </a:extLst>
          </p:cNvPr>
          <p:cNvGrpSpPr/>
          <p:nvPr/>
        </p:nvGrpSpPr>
        <p:grpSpPr>
          <a:xfrm>
            <a:off x="339167" y="1474237"/>
            <a:ext cx="2933422" cy="3824273"/>
            <a:chOff x="4443109" y="1189736"/>
            <a:chExt cx="3081034" cy="4016714"/>
          </a:xfrm>
        </p:grpSpPr>
        <p:pic>
          <p:nvPicPr>
            <p:cNvPr id="13" name="Picture 12" descr="A screenshot of a cell phone&#10;&#10;Description generated with very high confidence">
              <a:extLst>
                <a:ext uri="{FF2B5EF4-FFF2-40B4-BE49-F238E27FC236}">
                  <a16:creationId xmlns:a16="http://schemas.microsoft.com/office/drawing/2014/main" id="{2C1D16D9-536E-4F2A-B04D-0AB73573E2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312"/>
            <a:stretch/>
          </p:blipFill>
          <p:spPr>
            <a:xfrm>
              <a:off x="4443109" y="1189736"/>
              <a:ext cx="3081034" cy="40167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AD9D8218-640C-4737-BFA7-5EBCD357258D}"/>
                </a:ext>
              </a:extLst>
            </p:cNvPr>
            <p:cNvSpPr/>
            <p:nvPr/>
          </p:nvSpPr>
          <p:spPr>
            <a:xfrm>
              <a:off x="4443109" y="3140903"/>
              <a:ext cx="3081033" cy="328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Slide Number Placeholder 3">
            <a:extLst>
              <a:ext uri="{FF2B5EF4-FFF2-40B4-BE49-F238E27FC236}">
                <a16:creationId xmlns:a16="http://schemas.microsoft.com/office/drawing/2014/main" id="{6EB9348E-ADE6-48A4-886D-8A620150CE0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43003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Students</a:t>
            </a:r>
          </a:p>
        </p:txBody>
      </p:sp>
      <p:pic>
        <p:nvPicPr>
          <p:cNvPr id="8" name="Picture 7">
            <a:extLst>
              <a:ext uri="{FF2B5EF4-FFF2-40B4-BE49-F238E27FC236}">
                <a16:creationId xmlns:a16="http://schemas.microsoft.com/office/drawing/2014/main" id="{92B76777-B1A5-49DA-AFD1-80086544B2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99876" y="1610536"/>
            <a:ext cx="2992248" cy="388244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81518DC-BE10-40E9-B8BA-E03FE5771FCE}"/>
              </a:ext>
            </a:extLst>
          </p:cNvPr>
          <p:cNvSpPr/>
          <p:nvPr/>
        </p:nvSpPr>
        <p:spPr>
          <a:xfrm>
            <a:off x="4599877" y="3428999"/>
            <a:ext cx="2992248" cy="1105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B97A0EBA-852A-472D-B47D-4707F159B31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75622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View/Edit Students</a:t>
            </a:r>
          </a:p>
        </p:txBody>
      </p:sp>
      <p:grpSp>
        <p:nvGrpSpPr>
          <p:cNvPr id="2" name="Group 1">
            <a:extLst>
              <a:ext uri="{FF2B5EF4-FFF2-40B4-BE49-F238E27FC236}">
                <a16:creationId xmlns:a16="http://schemas.microsoft.com/office/drawing/2014/main" id="{23F0B917-8451-4D5B-B0E8-C0F4F3EB284E}"/>
              </a:ext>
            </a:extLst>
          </p:cNvPr>
          <p:cNvGrpSpPr/>
          <p:nvPr/>
        </p:nvGrpSpPr>
        <p:grpSpPr>
          <a:xfrm>
            <a:off x="3860462" y="1800187"/>
            <a:ext cx="7406970" cy="3257629"/>
            <a:chOff x="4305256" y="1904504"/>
            <a:chExt cx="6932587" cy="3048992"/>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05256" y="1904504"/>
              <a:ext cx="6932587" cy="304899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Down Arrow 7"/>
            <p:cNvSpPr/>
            <p:nvPr/>
          </p:nvSpPr>
          <p:spPr>
            <a:xfrm rot="16200000">
              <a:off x="6910271" y="435478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E546778-8FF1-4D6D-A739-8CFEF8598609}"/>
              </a:ext>
            </a:extLst>
          </p:cNvPr>
          <p:cNvGrpSpPr/>
          <p:nvPr/>
        </p:nvGrpSpPr>
        <p:grpSpPr>
          <a:xfrm>
            <a:off x="678774" y="1694465"/>
            <a:ext cx="2670740" cy="3465284"/>
            <a:chOff x="678774" y="1594768"/>
            <a:chExt cx="2992248" cy="3882440"/>
          </a:xfrm>
        </p:grpSpPr>
        <p:pic>
          <p:nvPicPr>
            <p:cNvPr id="10" name="Picture 9">
              <a:extLst>
                <a:ext uri="{FF2B5EF4-FFF2-40B4-BE49-F238E27FC236}">
                  <a16:creationId xmlns:a16="http://schemas.microsoft.com/office/drawing/2014/main" id="{A03700D8-0490-4614-85D6-CEE82037B1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74" y="1594768"/>
              <a:ext cx="2992248" cy="3882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88810AA7-D1E2-48EF-B172-CE3E4CCA4DAC}"/>
                </a:ext>
              </a:extLst>
            </p:cNvPr>
            <p:cNvSpPr/>
            <p:nvPr/>
          </p:nvSpPr>
          <p:spPr>
            <a:xfrm>
              <a:off x="678774" y="3726865"/>
              <a:ext cx="2992248" cy="302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232F9558-0FC8-4BFA-B992-A1FF7ECD216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8948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217FBA-6B7E-4A5A-9A86-F8FE867BAF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6738" y="1613745"/>
            <a:ext cx="6773243" cy="299497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View/Edit Students, continued</a:t>
            </a:r>
          </a:p>
        </p:txBody>
      </p:sp>
      <p:sp>
        <p:nvSpPr>
          <p:cNvPr id="12" name="Rectangle 11"/>
          <p:cNvSpPr/>
          <p:nvPr/>
        </p:nvSpPr>
        <p:spPr>
          <a:xfrm>
            <a:off x="6395053" y="3346182"/>
            <a:ext cx="2720235" cy="356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CD051AC-1AD3-4DEE-88F5-51B90B397149}"/>
              </a:ext>
            </a:extLst>
          </p:cNvPr>
          <p:cNvGrpSpPr/>
          <p:nvPr/>
        </p:nvGrpSpPr>
        <p:grpSpPr>
          <a:xfrm>
            <a:off x="698748" y="1584160"/>
            <a:ext cx="2843684" cy="3689678"/>
            <a:chOff x="678773" y="1596888"/>
            <a:chExt cx="2992249" cy="3882442"/>
          </a:xfrm>
        </p:grpSpPr>
        <p:pic>
          <p:nvPicPr>
            <p:cNvPr id="13" name="Picture 12">
              <a:extLst>
                <a:ext uri="{FF2B5EF4-FFF2-40B4-BE49-F238E27FC236}">
                  <a16:creationId xmlns:a16="http://schemas.microsoft.com/office/drawing/2014/main" id="{B1626E39-1B4E-4618-B388-7D40D75BDB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74" y="1596888"/>
              <a:ext cx="2992248" cy="38824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47BDA659-F167-4E9E-B245-EE2B51B3FBD5}"/>
                </a:ext>
              </a:extLst>
            </p:cNvPr>
            <p:cNvSpPr/>
            <p:nvPr/>
          </p:nvSpPr>
          <p:spPr>
            <a:xfrm>
              <a:off x="678773" y="3698828"/>
              <a:ext cx="2992248" cy="303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3">
            <a:extLst>
              <a:ext uri="{FF2B5EF4-FFF2-40B4-BE49-F238E27FC236}">
                <a16:creationId xmlns:a16="http://schemas.microsoft.com/office/drawing/2014/main" id="{C27E4FA1-18FD-4A9B-B95B-704D8A678EF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2993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834D4-B6F6-4C08-B3D3-852E9E478D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914" y="965725"/>
            <a:ext cx="9038313" cy="482129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View/Edit Students Results</a:t>
            </a:r>
          </a:p>
        </p:txBody>
      </p:sp>
      <p:sp>
        <p:nvSpPr>
          <p:cNvPr id="8" name="Down Arrow 7"/>
          <p:cNvSpPr/>
          <p:nvPr/>
        </p:nvSpPr>
        <p:spPr>
          <a:xfrm rot="5400000">
            <a:off x="10690650" y="3435280"/>
            <a:ext cx="389808" cy="8886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6200000">
            <a:off x="957620" y="1615197"/>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02914" y="1194363"/>
            <a:ext cx="726427" cy="368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53D5C6-0F6B-4EE5-A6DA-5BCEB3D22721}"/>
              </a:ext>
            </a:extLst>
          </p:cNvPr>
          <p:cNvSpPr/>
          <p:nvPr/>
        </p:nvSpPr>
        <p:spPr>
          <a:xfrm>
            <a:off x="8254652" y="1603332"/>
            <a:ext cx="1878904" cy="2818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EA9B9798-EAA5-4988-BDD1-210AC678B973}"/>
              </a:ext>
            </a:extLst>
          </p:cNvPr>
          <p:cNvSpPr/>
          <p:nvPr/>
        </p:nvSpPr>
        <p:spPr>
          <a:xfrm rot="5400000">
            <a:off x="2084403" y="4058475"/>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396F1B5-EE41-48F5-AA75-3BAC6E9845A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22175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DC84508-3D36-466E-AFDA-43ED67AB4DFF}"/>
              </a:ext>
            </a:extLst>
          </p:cNvPr>
          <p:cNvSpPr>
            <a:spLocks noGrp="1"/>
          </p:cNvSpPr>
          <p:nvPr>
            <p:ph idx="1"/>
          </p:nvPr>
        </p:nvSpPr>
        <p:spPr>
          <a:xfrm>
            <a:off x="5229726" y="1275437"/>
            <a:ext cx="6566034" cy="4544449"/>
          </a:xfrm>
        </p:spPr>
        <p:txBody>
          <a:bodyPr>
            <a:noAutofit/>
          </a:bodyPr>
          <a:lstStyle/>
          <a:p>
            <a:pPr>
              <a:spcBef>
                <a:spcPts val="600"/>
              </a:spcBef>
            </a:pPr>
            <a:r>
              <a:rPr lang="en-US" dirty="0">
                <a:solidFill>
                  <a:srgbClr val="53565A"/>
                </a:solidFill>
              </a:rPr>
              <a:t>Follow the activation link in your email.</a:t>
            </a:r>
          </a:p>
          <a:p>
            <a:pPr>
              <a:spcBef>
                <a:spcPts val="600"/>
              </a:spcBef>
            </a:pPr>
            <a:r>
              <a:rPr lang="en-US" dirty="0">
                <a:solidFill>
                  <a:srgbClr val="53565A"/>
                </a:solidFill>
              </a:rPr>
              <a:t>Create a password for TIDE that meets the password requirements:</a:t>
            </a:r>
          </a:p>
          <a:p>
            <a:pPr lvl="1">
              <a:spcBef>
                <a:spcPts val="600"/>
              </a:spcBef>
            </a:pPr>
            <a:r>
              <a:rPr lang="en-US" sz="2200" dirty="0">
                <a:solidFill>
                  <a:srgbClr val="53565A"/>
                </a:solidFill>
              </a:rPr>
              <a:t>At least 8 characters</a:t>
            </a:r>
          </a:p>
          <a:p>
            <a:pPr lvl="1">
              <a:spcBef>
                <a:spcPts val="600"/>
              </a:spcBef>
            </a:pPr>
            <a:r>
              <a:rPr lang="en-US" sz="2200" dirty="0">
                <a:solidFill>
                  <a:srgbClr val="53565A"/>
                </a:solidFill>
              </a:rPr>
              <a:t>At least 1 uppercase letter</a:t>
            </a:r>
          </a:p>
          <a:p>
            <a:pPr lvl="1">
              <a:spcBef>
                <a:spcPts val="600"/>
              </a:spcBef>
            </a:pPr>
            <a:r>
              <a:rPr lang="en-US" sz="2200" dirty="0">
                <a:solidFill>
                  <a:srgbClr val="53565A"/>
                </a:solidFill>
              </a:rPr>
              <a:t>At least 1 lowercase letter</a:t>
            </a:r>
          </a:p>
          <a:p>
            <a:pPr lvl="1">
              <a:spcBef>
                <a:spcPts val="600"/>
              </a:spcBef>
            </a:pPr>
            <a:r>
              <a:rPr lang="en-US" sz="2200" dirty="0">
                <a:solidFill>
                  <a:srgbClr val="53565A"/>
                </a:solidFill>
              </a:rPr>
              <a:t>At least 1 special character</a:t>
            </a:r>
          </a:p>
          <a:p>
            <a:pPr lvl="1">
              <a:spcBef>
                <a:spcPts val="600"/>
              </a:spcBef>
            </a:pPr>
            <a:r>
              <a:rPr lang="en-US" sz="2200" dirty="0">
                <a:solidFill>
                  <a:srgbClr val="53565A"/>
                </a:solidFill>
              </a:rPr>
              <a:t>At least 1 number</a:t>
            </a:r>
          </a:p>
          <a:p>
            <a:pPr>
              <a:spcBef>
                <a:spcPts val="600"/>
              </a:spcBef>
            </a:pPr>
            <a:r>
              <a:rPr lang="en-US" dirty="0">
                <a:solidFill>
                  <a:srgbClr val="53565A"/>
                </a:solidFill>
              </a:rPr>
              <a:t>Submit your new password.</a:t>
            </a:r>
          </a:p>
        </p:txBody>
      </p:sp>
      <p:sp>
        <p:nvSpPr>
          <p:cNvPr id="3" name="Title 2">
            <a:extLst>
              <a:ext uri="{FF2B5EF4-FFF2-40B4-BE49-F238E27FC236}">
                <a16:creationId xmlns:a16="http://schemas.microsoft.com/office/drawing/2014/main" id="{0858CBC3-AC48-4081-83B8-EA14D1B0FD81}"/>
              </a:ext>
            </a:extLst>
          </p:cNvPr>
          <p:cNvSpPr>
            <a:spLocks noGrp="1"/>
          </p:cNvSpPr>
          <p:nvPr>
            <p:ph type="title"/>
          </p:nvPr>
        </p:nvSpPr>
        <p:spPr/>
        <p:txBody>
          <a:bodyPr/>
          <a:lstStyle/>
          <a:p>
            <a:r>
              <a:rPr lang="en-US" dirty="0"/>
              <a:t>Activating Your Account</a:t>
            </a:r>
          </a:p>
        </p:txBody>
      </p:sp>
      <p:sp>
        <p:nvSpPr>
          <p:cNvPr id="4" name="Slide Number Placeholder 3">
            <a:extLst>
              <a:ext uri="{FF2B5EF4-FFF2-40B4-BE49-F238E27FC236}">
                <a16:creationId xmlns:a16="http://schemas.microsoft.com/office/drawing/2014/main" id="{0EEB157B-E7D2-49AC-9979-38454CE21CC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57C07BF7-7F3D-4753-808F-0F592A06E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992" y="1550679"/>
            <a:ext cx="3912937" cy="35009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471F12A0-FB54-4ADC-BD73-1058EFB7FE59}"/>
              </a:ext>
            </a:extLst>
          </p:cNvPr>
          <p:cNvSpPr/>
          <p:nvPr/>
        </p:nvSpPr>
        <p:spPr>
          <a:xfrm rot="16200000">
            <a:off x="2262377" y="5007264"/>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65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Distribution Reports</a:t>
            </a:r>
          </a:p>
        </p:txBody>
      </p:sp>
      <p:grpSp>
        <p:nvGrpSpPr>
          <p:cNvPr id="8" name="Group 7">
            <a:extLst>
              <a:ext uri="{FF2B5EF4-FFF2-40B4-BE49-F238E27FC236}">
                <a16:creationId xmlns:a16="http://schemas.microsoft.com/office/drawing/2014/main" id="{74A3A870-FD2C-4F37-AA89-D90541C4DE13}"/>
              </a:ext>
            </a:extLst>
          </p:cNvPr>
          <p:cNvGrpSpPr/>
          <p:nvPr/>
        </p:nvGrpSpPr>
        <p:grpSpPr>
          <a:xfrm>
            <a:off x="450098" y="1767136"/>
            <a:ext cx="2740972" cy="3556410"/>
            <a:chOff x="678774" y="1610563"/>
            <a:chExt cx="2992248" cy="3882440"/>
          </a:xfrm>
        </p:grpSpPr>
        <p:pic>
          <p:nvPicPr>
            <p:cNvPr id="9" name="Picture 8">
              <a:extLst>
                <a:ext uri="{FF2B5EF4-FFF2-40B4-BE49-F238E27FC236}">
                  <a16:creationId xmlns:a16="http://schemas.microsoft.com/office/drawing/2014/main" id="{5052D6D1-7A82-4DE9-A046-DA318BED15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774" y="1610563"/>
              <a:ext cx="2992248" cy="3882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D422DF2-A373-460A-867A-F695BC0335D9}"/>
                </a:ext>
              </a:extLst>
            </p:cNvPr>
            <p:cNvSpPr/>
            <p:nvPr/>
          </p:nvSpPr>
          <p:spPr>
            <a:xfrm>
              <a:off x="678774" y="4001033"/>
              <a:ext cx="2992248" cy="262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0A47B599-F820-4611-9039-3FB04D757170}"/>
              </a:ext>
            </a:extLst>
          </p:cNvPr>
          <p:cNvGrpSpPr/>
          <p:nvPr/>
        </p:nvGrpSpPr>
        <p:grpSpPr>
          <a:xfrm>
            <a:off x="3944805" y="2017467"/>
            <a:ext cx="7418797" cy="2691840"/>
            <a:chOff x="3944805" y="2017467"/>
            <a:chExt cx="7418797" cy="2691840"/>
          </a:xfrm>
        </p:grpSpPr>
        <p:pic>
          <p:nvPicPr>
            <p:cNvPr id="6" name="Picture 5">
              <a:extLst>
                <a:ext uri="{FF2B5EF4-FFF2-40B4-BE49-F238E27FC236}">
                  <a16:creationId xmlns:a16="http://schemas.microsoft.com/office/drawing/2014/main" id="{E6B87139-17EB-4B5E-B172-67D0CECA81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44805" y="2017467"/>
              <a:ext cx="7418797" cy="2691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Right 1">
              <a:extLst>
                <a:ext uri="{FF2B5EF4-FFF2-40B4-BE49-F238E27FC236}">
                  <a16:creationId xmlns:a16="http://schemas.microsoft.com/office/drawing/2014/main" id="{1F6D87A3-4623-4A1F-AFC6-3B6FBAB26059}"/>
                </a:ext>
              </a:extLst>
            </p:cNvPr>
            <p:cNvSpPr/>
            <p:nvPr/>
          </p:nvSpPr>
          <p:spPr>
            <a:xfrm>
              <a:off x="6316471" y="4304622"/>
              <a:ext cx="742655" cy="40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BA28AAC4-DDE1-497D-B8B5-AD37E78EAA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61648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Frequency Distribution Reports, continued</a:t>
            </a:r>
          </a:p>
        </p:txBody>
      </p:sp>
      <p:pic>
        <p:nvPicPr>
          <p:cNvPr id="2" name="Picture 1">
            <a:extLst>
              <a:ext uri="{FF2B5EF4-FFF2-40B4-BE49-F238E27FC236}">
                <a16:creationId xmlns:a16="http://schemas.microsoft.com/office/drawing/2014/main" id="{068E6543-FC8F-47FC-84A2-27EEF24EA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4472" y="1527286"/>
            <a:ext cx="7175610" cy="38034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6BC343-FE68-474B-8B28-14F5AF38104C}"/>
              </a:ext>
            </a:extLst>
          </p:cNvPr>
          <p:cNvSpPr/>
          <p:nvPr/>
        </p:nvSpPr>
        <p:spPr>
          <a:xfrm>
            <a:off x="3811113" y="2743201"/>
            <a:ext cx="2539584" cy="413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2F7110D-CE9F-458F-A01A-9EED12B04857}"/>
              </a:ext>
            </a:extLst>
          </p:cNvPr>
          <p:cNvGrpSpPr/>
          <p:nvPr/>
        </p:nvGrpSpPr>
        <p:grpSpPr>
          <a:xfrm>
            <a:off x="461019" y="1797279"/>
            <a:ext cx="2724144" cy="3534576"/>
            <a:chOff x="678774" y="1596888"/>
            <a:chExt cx="2992248" cy="3882441"/>
          </a:xfrm>
        </p:grpSpPr>
        <p:pic>
          <p:nvPicPr>
            <p:cNvPr id="12" name="Picture 11">
              <a:extLst>
                <a:ext uri="{FF2B5EF4-FFF2-40B4-BE49-F238E27FC236}">
                  <a16:creationId xmlns:a16="http://schemas.microsoft.com/office/drawing/2014/main" id="{F63EC66C-BB2A-4B5F-AEA7-3F17439746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74" y="1596888"/>
              <a:ext cx="2992248" cy="388244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FC960699-9C62-448A-A050-7CF646ADB3DE}"/>
                </a:ext>
              </a:extLst>
            </p:cNvPr>
            <p:cNvSpPr/>
            <p:nvPr/>
          </p:nvSpPr>
          <p:spPr>
            <a:xfrm>
              <a:off x="678774" y="3986192"/>
              <a:ext cx="2992248" cy="262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91C9C00B-423D-442E-A8FF-EBA8B1A59E5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482178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a:t>
            </a:r>
          </a:p>
        </p:txBody>
      </p:sp>
      <p:grpSp>
        <p:nvGrpSpPr>
          <p:cNvPr id="7" name="Group 6">
            <a:extLst>
              <a:ext uri="{FF2B5EF4-FFF2-40B4-BE49-F238E27FC236}">
                <a16:creationId xmlns:a16="http://schemas.microsoft.com/office/drawing/2014/main" id="{937E9268-D278-4B20-B36A-0B3A4257C3CC}"/>
              </a:ext>
            </a:extLst>
          </p:cNvPr>
          <p:cNvGrpSpPr/>
          <p:nvPr/>
        </p:nvGrpSpPr>
        <p:grpSpPr>
          <a:xfrm>
            <a:off x="3715348" y="2220686"/>
            <a:ext cx="8081355" cy="2421262"/>
            <a:chOff x="3962830" y="2515169"/>
            <a:chExt cx="7798091" cy="2204956"/>
          </a:xfrm>
        </p:grpSpPr>
        <p:pic>
          <p:nvPicPr>
            <p:cNvPr id="18" name="Picture 17">
              <a:extLst>
                <a:ext uri="{FF2B5EF4-FFF2-40B4-BE49-F238E27FC236}">
                  <a16:creationId xmlns:a16="http://schemas.microsoft.com/office/drawing/2014/main" id="{F2285F9F-E496-4EDB-8063-BBB3825E9B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2830" y="2515169"/>
              <a:ext cx="7798091" cy="220495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Down Arrow 7"/>
            <p:cNvSpPr/>
            <p:nvPr/>
          </p:nvSpPr>
          <p:spPr>
            <a:xfrm rot="16200000">
              <a:off x="6943308" y="418365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5400000">
              <a:off x="7248198" y="355332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10771590" y="278762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8EAA5B5-0257-4DE2-8D90-C99554FE7B26}"/>
              </a:ext>
            </a:extLst>
          </p:cNvPr>
          <p:cNvGrpSpPr/>
          <p:nvPr/>
        </p:nvGrpSpPr>
        <p:grpSpPr>
          <a:xfrm>
            <a:off x="472937" y="1764565"/>
            <a:ext cx="2740554" cy="3549809"/>
            <a:chOff x="678774" y="1596888"/>
            <a:chExt cx="2997356" cy="3882441"/>
          </a:xfrm>
        </p:grpSpPr>
        <p:pic>
          <p:nvPicPr>
            <p:cNvPr id="15" name="Picture 14">
              <a:extLst>
                <a:ext uri="{FF2B5EF4-FFF2-40B4-BE49-F238E27FC236}">
                  <a16:creationId xmlns:a16="http://schemas.microsoft.com/office/drawing/2014/main" id="{5755E124-2390-424D-B8A3-D880D2ABE9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774" y="1596888"/>
              <a:ext cx="2992248" cy="388244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132D9297-F9FC-436E-ADAE-378AB30C7B8F}"/>
                </a:ext>
              </a:extLst>
            </p:cNvPr>
            <p:cNvSpPr/>
            <p:nvPr/>
          </p:nvSpPr>
          <p:spPr>
            <a:xfrm>
              <a:off x="683883" y="4217391"/>
              <a:ext cx="2992247" cy="268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8CC3E0E2-8FA7-41D4-AE18-3D667150714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418572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 continued</a:t>
            </a:r>
          </a:p>
        </p:txBody>
      </p:sp>
      <p:grpSp>
        <p:nvGrpSpPr>
          <p:cNvPr id="20" name="Group 19">
            <a:extLst>
              <a:ext uri="{FF2B5EF4-FFF2-40B4-BE49-F238E27FC236}">
                <a16:creationId xmlns:a16="http://schemas.microsoft.com/office/drawing/2014/main" id="{A71A2D78-DBF4-4579-8153-5596667FDF85}"/>
              </a:ext>
            </a:extLst>
          </p:cNvPr>
          <p:cNvGrpSpPr/>
          <p:nvPr/>
        </p:nvGrpSpPr>
        <p:grpSpPr>
          <a:xfrm>
            <a:off x="446913" y="1740973"/>
            <a:ext cx="2695008" cy="3496772"/>
            <a:chOff x="678774" y="1596888"/>
            <a:chExt cx="2992248" cy="3882442"/>
          </a:xfrm>
        </p:grpSpPr>
        <p:pic>
          <p:nvPicPr>
            <p:cNvPr id="24" name="Picture 23">
              <a:extLst>
                <a:ext uri="{FF2B5EF4-FFF2-40B4-BE49-F238E27FC236}">
                  <a16:creationId xmlns:a16="http://schemas.microsoft.com/office/drawing/2014/main" id="{F4E36C05-89FC-49A9-8879-F142A10CE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774" y="1596888"/>
              <a:ext cx="2992248" cy="38824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A9936339-F386-4E6D-B0A9-3942A8989580}"/>
                </a:ext>
              </a:extLst>
            </p:cNvPr>
            <p:cNvSpPr/>
            <p:nvPr/>
          </p:nvSpPr>
          <p:spPr>
            <a:xfrm>
              <a:off x="678774" y="4222872"/>
              <a:ext cx="2992248" cy="294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3E932C8D-C386-4327-B3A8-A353499864A5}"/>
              </a:ext>
            </a:extLst>
          </p:cNvPr>
          <p:cNvGrpSpPr/>
          <p:nvPr/>
        </p:nvGrpSpPr>
        <p:grpSpPr>
          <a:xfrm>
            <a:off x="3531476" y="1420216"/>
            <a:ext cx="8355724" cy="3813937"/>
            <a:chOff x="3531476" y="1420216"/>
            <a:chExt cx="8355724" cy="3813937"/>
          </a:xfrm>
        </p:grpSpPr>
        <p:pic>
          <p:nvPicPr>
            <p:cNvPr id="19" name="Picture 18" descr="A screenshot of a computer screen&#10;&#10;Description automatically generated">
              <a:extLst>
                <a:ext uri="{FF2B5EF4-FFF2-40B4-BE49-F238E27FC236}">
                  <a16:creationId xmlns:a16="http://schemas.microsoft.com/office/drawing/2014/main" id="{D0576967-DAA9-4166-AE41-C383258A4E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31476" y="1442813"/>
              <a:ext cx="8355724" cy="37913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p:cNvSpPr/>
            <p:nvPr/>
          </p:nvSpPr>
          <p:spPr>
            <a:xfrm>
              <a:off x="5442919" y="1442812"/>
              <a:ext cx="6181033" cy="23896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9281560" y="1270821"/>
              <a:ext cx="497987" cy="7967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6CA015-4696-4567-A656-47D7427FCF19}"/>
                </a:ext>
              </a:extLst>
            </p:cNvPr>
            <p:cNvSpPr/>
            <p:nvPr/>
          </p:nvSpPr>
          <p:spPr>
            <a:xfrm>
              <a:off x="5508480" y="4827513"/>
              <a:ext cx="4227451" cy="392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C877B7-5651-4A50-B71F-0FB366D8AC22}"/>
                </a:ext>
              </a:extLst>
            </p:cNvPr>
            <p:cNvSpPr/>
            <p:nvPr/>
          </p:nvSpPr>
          <p:spPr>
            <a:xfrm>
              <a:off x="5518025" y="2248309"/>
              <a:ext cx="6181033" cy="23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a:extLst>
              <a:ext uri="{FF2B5EF4-FFF2-40B4-BE49-F238E27FC236}">
                <a16:creationId xmlns:a16="http://schemas.microsoft.com/office/drawing/2014/main" id="{13C5ADB1-AD47-4F00-9FF4-5D47A5306E8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82020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Test Settings and Tools</a:t>
            </a:r>
          </a:p>
        </p:txBody>
      </p:sp>
      <p:grpSp>
        <p:nvGrpSpPr>
          <p:cNvPr id="5" name="Group 4">
            <a:extLst>
              <a:ext uri="{FF2B5EF4-FFF2-40B4-BE49-F238E27FC236}">
                <a16:creationId xmlns:a16="http://schemas.microsoft.com/office/drawing/2014/main" id="{4A173327-8BF3-4223-80F9-F94F4FB44981}"/>
              </a:ext>
            </a:extLst>
          </p:cNvPr>
          <p:cNvGrpSpPr/>
          <p:nvPr/>
        </p:nvGrpSpPr>
        <p:grpSpPr>
          <a:xfrm>
            <a:off x="4471879" y="1570233"/>
            <a:ext cx="3248242" cy="4008806"/>
            <a:chOff x="4471879" y="1570233"/>
            <a:chExt cx="3248242" cy="4008806"/>
          </a:xfrm>
        </p:grpSpPr>
        <p:pic>
          <p:nvPicPr>
            <p:cNvPr id="4" name="Picture 3">
              <a:extLst>
                <a:ext uri="{FF2B5EF4-FFF2-40B4-BE49-F238E27FC236}">
                  <a16:creationId xmlns:a16="http://schemas.microsoft.com/office/drawing/2014/main" id="{F3610F2A-8CA2-43B4-9436-6391EE95F1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1879" y="1570233"/>
              <a:ext cx="3248242" cy="400880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p:cNvSpPr/>
            <p:nvPr/>
          </p:nvSpPr>
          <p:spPr>
            <a:xfrm>
              <a:off x="4471879" y="4099334"/>
              <a:ext cx="3248242" cy="911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9E00AE2-9D74-4CCF-82F1-7E218B10E1C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039753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View/Edit Test Settings and Tools</a:t>
            </a:r>
          </a:p>
        </p:txBody>
      </p:sp>
      <p:grpSp>
        <p:nvGrpSpPr>
          <p:cNvPr id="3" name="Group 2">
            <a:extLst>
              <a:ext uri="{FF2B5EF4-FFF2-40B4-BE49-F238E27FC236}">
                <a16:creationId xmlns:a16="http://schemas.microsoft.com/office/drawing/2014/main" id="{BDB59C26-3A56-4FDF-92EE-EFA1F77D9E3A}"/>
              </a:ext>
            </a:extLst>
          </p:cNvPr>
          <p:cNvGrpSpPr/>
          <p:nvPr/>
        </p:nvGrpSpPr>
        <p:grpSpPr>
          <a:xfrm>
            <a:off x="3887984" y="1794110"/>
            <a:ext cx="7853919" cy="3337725"/>
            <a:chOff x="4147472" y="2564175"/>
            <a:chExt cx="6171343" cy="268803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47472" y="2564175"/>
              <a:ext cx="6171343" cy="268803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6200000">
              <a:off x="6407628" y="475676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6AAC501C-6D1B-48DD-AC0E-7416B5F703F9}"/>
              </a:ext>
            </a:extLst>
          </p:cNvPr>
          <p:cNvGrpSpPr/>
          <p:nvPr/>
        </p:nvGrpSpPr>
        <p:grpSpPr>
          <a:xfrm>
            <a:off x="416521" y="1639217"/>
            <a:ext cx="2955493" cy="3647511"/>
            <a:chOff x="4471879" y="1570232"/>
            <a:chExt cx="3248242" cy="4008807"/>
          </a:xfrm>
        </p:grpSpPr>
        <p:pic>
          <p:nvPicPr>
            <p:cNvPr id="12" name="Picture 11">
              <a:extLst>
                <a:ext uri="{FF2B5EF4-FFF2-40B4-BE49-F238E27FC236}">
                  <a16:creationId xmlns:a16="http://schemas.microsoft.com/office/drawing/2014/main" id="{C0CD453C-0BD1-437C-BFE3-E01176A248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1879" y="1570232"/>
              <a:ext cx="3248242" cy="40088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D1B10A26-9B26-4EF5-9E45-9AFA5F2EF585}"/>
                </a:ext>
              </a:extLst>
            </p:cNvPr>
            <p:cNvSpPr/>
            <p:nvPr/>
          </p:nvSpPr>
          <p:spPr>
            <a:xfrm>
              <a:off x="4508782" y="4421811"/>
              <a:ext cx="3211339" cy="289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D97C39AC-0266-418A-8FA1-11DA5C2BB7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3729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945780-25E0-4AD2-B4B3-67041B189E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9633" y="857607"/>
            <a:ext cx="7807428" cy="51924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Title 1"/>
          <p:cNvSpPr>
            <a:spLocks noGrp="1"/>
          </p:cNvSpPr>
          <p:nvPr>
            <p:ph type="title"/>
          </p:nvPr>
        </p:nvSpPr>
        <p:spPr/>
        <p:txBody>
          <a:bodyPr>
            <a:normAutofit/>
          </a:bodyPr>
          <a:lstStyle/>
          <a:p>
            <a:r>
              <a:rPr lang="en-US" dirty="0"/>
              <a:t>View/Edit Test Settings and Tools Results</a:t>
            </a:r>
          </a:p>
        </p:txBody>
      </p:sp>
      <p:sp>
        <p:nvSpPr>
          <p:cNvPr id="10" name="Down Arrow 9"/>
          <p:cNvSpPr/>
          <p:nvPr/>
        </p:nvSpPr>
        <p:spPr>
          <a:xfrm rot="5400000">
            <a:off x="10167210" y="3827744"/>
            <a:ext cx="433830" cy="694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1938024" y="4091335"/>
            <a:ext cx="433830" cy="694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0AE0D7BE-2501-487E-94D2-27EE042050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25895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62A579-5B2D-49A6-B23D-44EC67D1F0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9216" y="784018"/>
            <a:ext cx="7954028" cy="52899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Title 1"/>
          <p:cNvSpPr>
            <a:spLocks noGrp="1"/>
          </p:cNvSpPr>
          <p:nvPr>
            <p:ph type="title"/>
          </p:nvPr>
        </p:nvSpPr>
        <p:spPr/>
        <p:txBody>
          <a:bodyPr/>
          <a:lstStyle/>
          <a:p>
            <a:r>
              <a:rPr lang="en-US" dirty="0"/>
              <a:t>View/Edit Test Settings and Tools Results, continued</a:t>
            </a:r>
          </a:p>
        </p:txBody>
      </p:sp>
      <p:sp>
        <p:nvSpPr>
          <p:cNvPr id="14" name="Slide Number Placeholder 3">
            <a:extLst>
              <a:ext uri="{FF2B5EF4-FFF2-40B4-BE49-F238E27FC236}">
                <a16:creationId xmlns:a16="http://schemas.microsoft.com/office/drawing/2014/main" id="{41944D58-2C8F-4E7C-922B-EF4895142C06}"/>
              </a:ext>
            </a:extLst>
          </p:cNvPr>
          <p:cNvSpPr>
            <a:spLocks noGrp="1"/>
          </p:cNvSpPr>
          <p:nvPr>
            <p:ph type="sldNum" sz="quarter" idx="10"/>
          </p:nvPr>
        </p:nvSpPr>
        <p:spPr/>
        <p:txBody>
          <a:bodyPr/>
          <a:lstStyle/>
          <a:p>
            <a:pPr lvl="0"/>
            <a:fld id="{F3477EC8-074D-41C4-94AE-E9EA7CEEA348}" type="slidenum">
              <a:rPr lang="en-US" noProof="0" smtClean="0"/>
              <a:pPr lvl="0"/>
              <a:t>37</a:t>
            </a:fld>
            <a:endParaRPr lang="en-US" noProof="0" dirty="0"/>
          </a:p>
        </p:txBody>
      </p:sp>
      <p:sp>
        <p:nvSpPr>
          <p:cNvPr id="6" name="Rectangle 5"/>
          <p:cNvSpPr/>
          <p:nvPr/>
        </p:nvSpPr>
        <p:spPr>
          <a:xfrm>
            <a:off x="2029217" y="1338648"/>
            <a:ext cx="801665" cy="376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386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Upload Test Settings and Tools</a:t>
            </a:r>
          </a:p>
        </p:txBody>
      </p:sp>
      <p:grpSp>
        <p:nvGrpSpPr>
          <p:cNvPr id="2" name="Group 1">
            <a:extLst>
              <a:ext uri="{FF2B5EF4-FFF2-40B4-BE49-F238E27FC236}">
                <a16:creationId xmlns:a16="http://schemas.microsoft.com/office/drawing/2014/main" id="{A4EC3AAA-175D-431D-A96B-5425AD41BD3B}"/>
              </a:ext>
            </a:extLst>
          </p:cNvPr>
          <p:cNvGrpSpPr/>
          <p:nvPr/>
        </p:nvGrpSpPr>
        <p:grpSpPr>
          <a:xfrm>
            <a:off x="3805220" y="2317314"/>
            <a:ext cx="8231391" cy="2209207"/>
            <a:chOff x="4147470" y="3076409"/>
            <a:chExt cx="6315516" cy="169500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47470" y="3076409"/>
              <a:ext cx="6315516" cy="1633085"/>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6200000">
              <a:off x="6572677" y="427597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5400000">
              <a:off x="6267787" y="343467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77F6469-B9C1-4FAB-AE7A-7CE09DB22A3E}"/>
              </a:ext>
            </a:extLst>
          </p:cNvPr>
          <p:cNvGrpSpPr/>
          <p:nvPr/>
        </p:nvGrpSpPr>
        <p:grpSpPr>
          <a:xfrm>
            <a:off x="546777" y="1594954"/>
            <a:ext cx="2901453" cy="3580817"/>
            <a:chOff x="4471879" y="1570233"/>
            <a:chExt cx="3248242" cy="4008805"/>
          </a:xfrm>
        </p:grpSpPr>
        <p:pic>
          <p:nvPicPr>
            <p:cNvPr id="13" name="Picture 12">
              <a:extLst>
                <a:ext uri="{FF2B5EF4-FFF2-40B4-BE49-F238E27FC236}">
                  <a16:creationId xmlns:a16="http://schemas.microsoft.com/office/drawing/2014/main" id="{62FAB814-AD5A-4E07-B661-0F92901FAB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1879" y="1570233"/>
              <a:ext cx="3248242" cy="400880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3F0921C7-26B1-4CF5-B26D-672858969779}"/>
                </a:ext>
              </a:extLst>
            </p:cNvPr>
            <p:cNvSpPr/>
            <p:nvPr/>
          </p:nvSpPr>
          <p:spPr>
            <a:xfrm>
              <a:off x="4471879" y="4692756"/>
              <a:ext cx="3248242" cy="318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3">
            <a:extLst>
              <a:ext uri="{FF2B5EF4-FFF2-40B4-BE49-F238E27FC236}">
                <a16:creationId xmlns:a16="http://schemas.microsoft.com/office/drawing/2014/main" id="{C23E1C64-012B-41AF-AB0F-C51C1F4D815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5090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p:txBody>
          <a:bodyPr/>
          <a:lstStyle/>
          <a:p>
            <a:r>
              <a:rPr lang="en-US" dirty="0"/>
              <a:t>Rosters</a:t>
            </a:r>
          </a:p>
        </p:txBody>
      </p:sp>
      <p:grpSp>
        <p:nvGrpSpPr>
          <p:cNvPr id="7" name="Group 6">
            <a:extLst>
              <a:ext uri="{FF2B5EF4-FFF2-40B4-BE49-F238E27FC236}">
                <a16:creationId xmlns:a16="http://schemas.microsoft.com/office/drawing/2014/main" id="{ACF2C9CF-7CBA-4022-BBFC-F767DF033080}"/>
              </a:ext>
            </a:extLst>
          </p:cNvPr>
          <p:cNvGrpSpPr/>
          <p:nvPr/>
        </p:nvGrpSpPr>
        <p:grpSpPr>
          <a:xfrm>
            <a:off x="4500773" y="1268004"/>
            <a:ext cx="3190454" cy="4068270"/>
            <a:chOff x="4500773" y="1227061"/>
            <a:chExt cx="3190454" cy="4068270"/>
          </a:xfrm>
        </p:grpSpPr>
        <p:pic>
          <p:nvPicPr>
            <p:cNvPr id="3" name="Picture 2" descr="A screenshot of a cell phone&#10;&#10;Description generated with very high confidence">
              <a:extLst>
                <a:ext uri="{FF2B5EF4-FFF2-40B4-BE49-F238E27FC236}">
                  <a16:creationId xmlns:a16="http://schemas.microsoft.com/office/drawing/2014/main" id="{B52F7EFC-A4FF-494F-BCDF-94BC8383D751}"/>
                </a:ext>
              </a:extLst>
            </p:cNvPr>
            <p:cNvPicPr>
              <a:picLocks noChangeAspect="1"/>
            </p:cNvPicPr>
            <p:nvPr/>
          </p:nvPicPr>
          <p:blipFill rotWithShape="1">
            <a:blip r:embed="rId3">
              <a:extLst>
                <a:ext uri="{28A0092B-C50C-407E-A947-70E740481C1C}">
                  <a14:useLocalDpi xmlns:a14="http://schemas.microsoft.com/office/drawing/2010/main" val="0"/>
                </a:ext>
              </a:extLst>
            </a:blip>
            <a:srcRect b="11462"/>
            <a:stretch/>
          </p:blipFill>
          <p:spPr>
            <a:xfrm>
              <a:off x="4500773" y="1227061"/>
              <a:ext cx="3190454" cy="40682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p:cNvSpPr/>
            <p:nvPr/>
          </p:nvSpPr>
          <p:spPr>
            <a:xfrm>
              <a:off x="4500773" y="4024351"/>
              <a:ext cx="3190454" cy="1270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54E43296-336E-4C2B-B372-37F56A0988D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407121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dirty="0"/>
              <a:t>Logging in to TIDE</a:t>
            </a:r>
          </a:p>
        </p:txBody>
      </p:sp>
      <p:grpSp>
        <p:nvGrpSpPr>
          <p:cNvPr id="6" name="Group 5">
            <a:extLst>
              <a:ext uri="{FF2B5EF4-FFF2-40B4-BE49-F238E27FC236}">
                <a16:creationId xmlns:a16="http://schemas.microsoft.com/office/drawing/2014/main" id="{36496639-2DC9-4B7A-8E38-9F8AD72BEC16}"/>
              </a:ext>
            </a:extLst>
          </p:cNvPr>
          <p:cNvGrpSpPr/>
          <p:nvPr/>
        </p:nvGrpSpPr>
        <p:grpSpPr>
          <a:xfrm>
            <a:off x="3055716" y="1405003"/>
            <a:ext cx="4249196" cy="4047994"/>
            <a:chOff x="3055716" y="1405003"/>
            <a:chExt cx="4249196" cy="4047994"/>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58943" y="1405003"/>
              <a:ext cx="2845969" cy="40479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265AC097-91A6-4E2F-884B-4AA7ADCC810D}"/>
                </a:ext>
              </a:extLst>
            </p:cNvPr>
            <p:cNvSpPr/>
            <p:nvPr/>
          </p:nvSpPr>
          <p:spPr>
            <a:xfrm>
              <a:off x="3055716" y="3128943"/>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25274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Roster</a:t>
            </a:r>
          </a:p>
        </p:txBody>
      </p:sp>
      <p:grpSp>
        <p:nvGrpSpPr>
          <p:cNvPr id="20" name="Group 19">
            <a:extLst>
              <a:ext uri="{FF2B5EF4-FFF2-40B4-BE49-F238E27FC236}">
                <a16:creationId xmlns:a16="http://schemas.microsoft.com/office/drawing/2014/main" id="{D32CF3F5-413F-4A69-98B9-2FBDEE70C055}"/>
              </a:ext>
            </a:extLst>
          </p:cNvPr>
          <p:cNvGrpSpPr/>
          <p:nvPr/>
        </p:nvGrpSpPr>
        <p:grpSpPr>
          <a:xfrm>
            <a:off x="393220" y="1381434"/>
            <a:ext cx="2834165" cy="3603925"/>
            <a:chOff x="4500773" y="1227060"/>
            <a:chExt cx="3190454" cy="4056982"/>
          </a:xfrm>
        </p:grpSpPr>
        <p:pic>
          <p:nvPicPr>
            <p:cNvPr id="21" name="Picture 20" descr="A screenshot of a cell phone&#10;&#10;Description generated with very high confidence">
              <a:extLst>
                <a:ext uri="{FF2B5EF4-FFF2-40B4-BE49-F238E27FC236}">
                  <a16:creationId xmlns:a16="http://schemas.microsoft.com/office/drawing/2014/main" id="{8470DBF8-DCB4-4D9E-BA98-6F597143BDA7}"/>
                </a:ext>
              </a:extLst>
            </p:cNvPr>
            <p:cNvPicPr>
              <a:picLocks noChangeAspect="1"/>
            </p:cNvPicPr>
            <p:nvPr/>
          </p:nvPicPr>
          <p:blipFill rotWithShape="1">
            <a:blip r:embed="rId3">
              <a:extLst>
                <a:ext uri="{28A0092B-C50C-407E-A947-70E740481C1C}">
                  <a14:useLocalDpi xmlns:a14="http://schemas.microsoft.com/office/drawing/2010/main" val="0"/>
                </a:ext>
              </a:extLst>
            </a:blip>
            <a:srcRect b="11708"/>
            <a:stretch/>
          </p:blipFill>
          <p:spPr>
            <a:xfrm>
              <a:off x="4500773" y="1227060"/>
              <a:ext cx="3190454" cy="405698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C7EC3F0F-3C46-4C22-895C-DDE1CFE92911}"/>
                </a:ext>
              </a:extLst>
            </p:cNvPr>
            <p:cNvSpPr/>
            <p:nvPr/>
          </p:nvSpPr>
          <p:spPr>
            <a:xfrm>
              <a:off x="4500774" y="4386382"/>
              <a:ext cx="3190453" cy="3002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E330F4EC-8136-4C1C-B328-2FD6D3FEDE1D}"/>
              </a:ext>
            </a:extLst>
          </p:cNvPr>
          <p:cNvGrpSpPr/>
          <p:nvPr/>
        </p:nvGrpSpPr>
        <p:grpSpPr>
          <a:xfrm>
            <a:off x="3700634" y="1310361"/>
            <a:ext cx="7828947" cy="4237278"/>
            <a:chOff x="3668147" y="1299250"/>
            <a:chExt cx="7828947" cy="4237278"/>
          </a:xfrm>
        </p:grpSpPr>
        <p:grpSp>
          <p:nvGrpSpPr>
            <p:cNvPr id="12" name="Group 11">
              <a:extLst>
                <a:ext uri="{FF2B5EF4-FFF2-40B4-BE49-F238E27FC236}">
                  <a16:creationId xmlns:a16="http://schemas.microsoft.com/office/drawing/2014/main" id="{4835CD39-612A-48AE-AF6A-0429DF1C7A09}"/>
                </a:ext>
              </a:extLst>
            </p:cNvPr>
            <p:cNvGrpSpPr/>
            <p:nvPr/>
          </p:nvGrpSpPr>
          <p:grpSpPr>
            <a:xfrm>
              <a:off x="3668147" y="1299250"/>
              <a:ext cx="7828947" cy="4237278"/>
              <a:chOff x="3668147" y="1299250"/>
              <a:chExt cx="7828947" cy="4237278"/>
            </a:xfrm>
          </p:grpSpPr>
          <p:pic>
            <p:nvPicPr>
              <p:cNvPr id="8" name="Picture 7">
                <a:extLst>
                  <a:ext uri="{FF2B5EF4-FFF2-40B4-BE49-F238E27FC236}">
                    <a16:creationId xmlns:a16="http://schemas.microsoft.com/office/drawing/2014/main" id="{928D0ABC-1FAE-421B-A65B-92311B4BAA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8147" y="1299250"/>
                <a:ext cx="7828947" cy="423727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C3CBCA2-0675-4000-A1DF-53BCDE02F88D}"/>
                  </a:ext>
                </a:extLst>
              </p:cNvPr>
              <p:cNvSpPr/>
              <p:nvPr/>
            </p:nvSpPr>
            <p:spPr>
              <a:xfrm>
                <a:off x="3683680" y="2148114"/>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BEE9305-B63D-4960-A728-EAF9486FC207}"/>
                  </a:ext>
                </a:extLst>
              </p:cNvPr>
              <p:cNvSpPr/>
              <p:nvPr/>
            </p:nvSpPr>
            <p:spPr>
              <a:xfrm>
                <a:off x="3683679" y="4183989"/>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5C4F6A-4506-4A3D-A54B-DE690B047325}"/>
                  </a:ext>
                </a:extLst>
              </p:cNvPr>
              <p:cNvSpPr/>
              <p:nvPr/>
            </p:nvSpPr>
            <p:spPr>
              <a:xfrm>
                <a:off x="3865109" y="3320041"/>
                <a:ext cx="1301978" cy="294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88F8D0E-5A20-4CC2-938D-EE0C597775FD}"/>
                </a:ext>
              </a:extLst>
            </p:cNvPr>
            <p:cNvSpPr/>
            <p:nvPr/>
          </p:nvSpPr>
          <p:spPr>
            <a:xfrm>
              <a:off x="4323953" y="5156913"/>
              <a:ext cx="3479120"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8012D958-585C-4461-B772-76F91D61042F}"/>
                </a:ext>
              </a:extLst>
            </p:cNvPr>
            <p:cNvSpPr/>
            <p:nvPr/>
          </p:nvSpPr>
          <p:spPr>
            <a:xfrm>
              <a:off x="7982863" y="3614111"/>
              <a:ext cx="698454" cy="35116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3">
            <a:extLst>
              <a:ext uri="{FF2B5EF4-FFF2-40B4-BE49-F238E27FC236}">
                <a16:creationId xmlns:a16="http://schemas.microsoft.com/office/drawing/2014/main" id="{530E5C7F-AD44-4527-B96D-222AC896C5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888000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C29F3C-D438-421C-B245-9BFD2B191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967" y="1414714"/>
            <a:ext cx="7894672" cy="40804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Add Roster, continued</a:t>
            </a:r>
          </a:p>
        </p:txBody>
      </p:sp>
      <p:sp>
        <p:nvSpPr>
          <p:cNvPr id="32" name="Slide Number Placeholder 3">
            <a:extLst>
              <a:ext uri="{FF2B5EF4-FFF2-40B4-BE49-F238E27FC236}">
                <a16:creationId xmlns:a16="http://schemas.microsoft.com/office/drawing/2014/main" id="{726CB084-58E0-455B-8795-9CBB1FA10BA4}"/>
              </a:ext>
            </a:extLst>
          </p:cNvPr>
          <p:cNvSpPr>
            <a:spLocks noGrp="1"/>
          </p:cNvSpPr>
          <p:nvPr>
            <p:ph type="sldNum" sz="quarter" idx="10"/>
          </p:nvPr>
        </p:nvSpPr>
        <p:spPr/>
        <p:txBody>
          <a:bodyPr/>
          <a:lstStyle/>
          <a:p>
            <a:pPr lvl="0"/>
            <a:fld id="{F3477EC8-074D-41C4-94AE-E9EA7CEEA348}" type="slidenum">
              <a:rPr lang="en-US" noProof="0" smtClean="0"/>
              <a:pPr lvl="0"/>
              <a:t>41</a:t>
            </a:fld>
            <a:endParaRPr lang="en-US" noProof="0" dirty="0"/>
          </a:p>
        </p:txBody>
      </p:sp>
      <p:grpSp>
        <p:nvGrpSpPr>
          <p:cNvPr id="15" name="Group 14">
            <a:extLst>
              <a:ext uri="{FF2B5EF4-FFF2-40B4-BE49-F238E27FC236}">
                <a16:creationId xmlns:a16="http://schemas.microsoft.com/office/drawing/2014/main" id="{7E1365F4-EAD0-49F3-9C1A-D4C3297DAC54}"/>
              </a:ext>
            </a:extLst>
          </p:cNvPr>
          <p:cNvGrpSpPr/>
          <p:nvPr/>
        </p:nvGrpSpPr>
        <p:grpSpPr>
          <a:xfrm>
            <a:off x="351332" y="1326905"/>
            <a:ext cx="2955175" cy="3733610"/>
            <a:chOff x="4500772" y="1227060"/>
            <a:chExt cx="3190455" cy="4030867"/>
          </a:xfrm>
        </p:grpSpPr>
        <p:pic>
          <p:nvPicPr>
            <p:cNvPr id="19" name="Picture 18" descr="A screenshot of a cell phone&#10;&#10;Description generated with very high confidence">
              <a:extLst>
                <a:ext uri="{FF2B5EF4-FFF2-40B4-BE49-F238E27FC236}">
                  <a16:creationId xmlns:a16="http://schemas.microsoft.com/office/drawing/2014/main" id="{84937364-9C6C-41FA-B139-C3BC2E4261F0}"/>
                </a:ext>
              </a:extLst>
            </p:cNvPr>
            <p:cNvPicPr>
              <a:picLocks noChangeAspect="1"/>
            </p:cNvPicPr>
            <p:nvPr/>
          </p:nvPicPr>
          <p:blipFill rotWithShape="1">
            <a:blip r:embed="rId4">
              <a:extLst>
                <a:ext uri="{28A0092B-C50C-407E-A947-70E740481C1C}">
                  <a14:useLocalDpi xmlns:a14="http://schemas.microsoft.com/office/drawing/2010/main" val="0"/>
                </a:ext>
              </a:extLst>
            </a:blip>
            <a:srcRect b="12276"/>
            <a:stretch/>
          </p:blipFill>
          <p:spPr>
            <a:xfrm>
              <a:off x="4500773" y="1227060"/>
              <a:ext cx="3190454" cy="40308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65445659-7D81-485A-8EC9-3A8972883403}"/>
                </a:ext>
              </a:extLst>
            </p:cNvPr>
            <p:cNvSpPr/>
            <p:nvPr/>
          </p:nvSpPr>
          <p:spPr>
            <a:xfrm>
              <a:off x="4500772" y="4386382"/>
              <a:ext cx="3190454" cy="267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4616244" y="1692539"/>
            <a:ext cx="2787445" cy="664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4076034" y="4500880"/>
            <a:ext cx="415362" cy="6645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8025568" y="3920952"/>
            <a:ext cx="415362" cy="6645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299B0F-C85A-467B-AC92-34FC72AA513D}"/>
              </a:ext>
            </a:extLst>
          </p:cNvPr>
          <p:cNvSpPr/>
          <p:nvPr/>
        </p:nvSpPr>
        <p:spPr>
          <a:xfrm>
            <a:off x="5102942" y="5220932"/>
            <a:ext cx="1386348" cy="303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E5380C7-8827-4C8A-BB16-D15A4856B570}"/>
              </a:ext>
            </a:extLst>
          </p:cNvPr>
          <p:cNvSpPr/>
          <p:nvPr/>
        </p:nvSpPr>
        <p:spPr>
          <a:xfrm>
            <a:off x="8944486" y="5220932"/>
            <a:ext cx="1571111" cy="303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740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Rosters</a:t>
            </a:r>
          </a:p>
        </p:txBody>
      </p:sp>
      <p:grpSp>
        <p:nvGrpSpPr>
          <p:cNvPr id="5" name="Group 4">
            <a:extLst>
              <a:ext uri="{FF2B5EF4-FFF2-40B4-BE49-F238E27FC236}">
                <a16:creationId xmlns:a16="http://schemas.microsoft.com/office/drawing/2014/main" id="{82266F4D-B47E-495A-BAF7-819ADE5D0AEC}"/>
              </a:ext>
            </a:extLst>
          </p:cNvPr>
          <p:cNvGrpSpPr/>
          <p:nvPr/>
        </p:nvGrpSpPr>
        <p:grpSpPr>
          <a:xfrm>
            <a:off x="3820047" y="2185438"/>
            <a:ext cx="7921856" cy="2560382"/>
            <a:chOff x="4204526" y="2996365"/>
            <a:chExt cx="6172200" cy="199488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204526" y="2996365"/>
              <a:ext cx="6172200" cy="18887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Down Arrow 6"/>
            <p:cNvSpPr/>
            <p:nvPr/>
          </p:nvSpPr>
          <p:spPr>
            <a:xfrm rot="16200000">
              <a:off x="6314945" y="449580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6258311" y="329038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6451C0AE-D614-4990-9D26-C1FADA1E00E1}"/>
              </a:ext>
            </a:extLst>
          </p:cNvPr>
          <p:cNvGrpSpPr/>
          <p:nvPr/>
        </p:nvGrpSpPr>
        <p:grpSpPr>
          <a:xfrm>
            <a:off x="534829" y="1411705"/>
            <a:ext cx="3002770" cy="3836700"/>
            <a:chOff x="4500772" y="1227060"/>
            <a:chExt cx="3190455" cy="4076509"/>
          </a:xfrm>
        </p:grpSpPr>
        <p:pic>
          <p:nvPicPr>
            <p:cNvPr id="15" name="Picture 14" descr="A screenshot of a cell phone&#10;&#10;Description generated with very high confidence">
              <a:extLst>
                <a:ext uri="{FF2B5EF4-FFF2-40B4-BE49-F238E27FC236}">
                  <a16:creationId xmlns:a16="http://schemas.microsoft.com/office/drawing/2014/main" id="{E5343504-A9E9-4988-BBBD-64483F0030EE}"/>
                </a:ext>
              </a:extLst>
            </p:cNvPr>
            <p:cNvPicPr>
              <a:picLocks noChangeAspect="1"/>
            </p:cNvPicPr>
            <p:nvPr/>
          </p:nvPicPr>
          <p:blipFill rotWithShape="1">
            <a:blip r:embed="rId4">
              <a:extLst>
                <a:ext uri="{28A0092B-C50C-407E-A947-70E740481C1C}">
                  <a14:useLocalDpi xmlns:a14="http://schemas.microsoft.com/office/drawing/2010/main" val="0"/>
                </a:ext>
              </a:extLst>
            </a:blip>
            <a:srcRect b="11283"/>
            <a:stretch/>
          </p:blipFill>
          <p:spPr>
            <a:xfrm>
              <a:off x="4500773" y="1227060"/>
              <a:ext cx="3190454" cy="407650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ED1A43BA-2E54-498D-ABFC-D7B9DEA4F28F}"/>
                </a:ext>
              </a:extLst>
            </p:cNvPr>
            <p:cNvSpPr/>
            <p:nvPr/>
          </p:nvSpPr>
          <p:spPr>
            <a:xfrm>
              <a:off x="4500772" y="4910007"/>
              <a:ext cx="3190454" cy="3002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BC1C9056-A4DE-4934-968E-9F1DB01E539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476821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View/Edit/Export Rosters</a:t>
            </a:r>
          </a:p>
        </p:txBody>
      </p:sp>
      <p:grpSp>
        <p:nvGrpSpPr>
          <p:cNvPr id="21" name="Group 20">
            <a:extLst>
              <a:ext uri="{FF2B5EF4-FFF2-40B4-BE49-F238E27FC236}">
                <a16:creationId xmlns:a16="http://schemas.microsoft.com/office/drawing/2014/main" id="{4AA040B0-E539-40C5-A9D0-88625152CFB1}"/>
              </a:ext>
            </a:extLst>
          </p:cNvPr>
          <p:cNvGrpSpPr/>
          <p:nvPr/>
        </p:nvGrpSpPr>
        <p:grpSpPr>
          <a:xfrm>
            <a:off x="4137660" y="1431227"/>
            <a:ext cx="7007860" cy="4605326"/>
            <a:chOff x="4137660" y="1431227"/>
            <a:chExt cx="7007860" cy="4605326"/>
          </a:xfrm>
        </p:grpSpPr>
        <p:pic>
          <p:nvPicPr>
            <p:cNvPr id="20" name="Picture 19">
              <a:extLst>
                <a:ext uri="{FF2B5EF4-FFF2-40B4-BE49-F238E27FC236}">
                  <a16:creationId xmlns:a16="http://schemas.microsoft.com/office/drawing/2014/main" id="{8952A657-98A6-474E-B84A-432D0DCC2C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7660" y="1431227"/>
              <a:ext cx="7007860" cy="40125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Down Arrow 9"/>
            <p:cNvSpPr/>
            <p:nvPr/>
          </p:nvSpPr>
          <p:spPr>
            <a:xfrm rot="16200000">
              <a:off x="6791583" y="28281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0800000">
              <a:off x="4377335" y="542677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0C10BD7-E619-46DA-BE0F-773A111925B7}"/>
              </a:ext>
            </a:extLst>
          </p:cNvPr>
          <p:cNvGrpSpPr/>
          <p:nvPr/>
        </p:nvGrpSpPr>
        <p:grpSpPr>
          <a:xfrm>
            <a:off x="393220" y="1221609"/>
            <a:ext cx="3190454" cy="4051849"/>
            <a:chOff x="4500773" y="1227060"/>
            <a:chExt cx="3190454" cy="4051849"/>
          </a:xfrm>
        </p:grpSpPr>
        <p:pic>
          <p:nvPicPr>
            <p:cNvPr id="16" name="Picture 15" descr="A screenshot of a cell phone&#10;&#10;Description generated with very high confidence">
              <a:extLst>
                <a:ext uri="{FF2B5EF4-FFF2-40B4-BE49-F238E27FC236}">
                  <a16:creationId xmlns:a16="http://schemas.microsoft.com/office/drawing/2014/main" id="{DE42740A-DE7D-4148-BDE7-F7B9FB0D065F}"/>
                </a:ext>
              </a:extLst>
            </p:cNvPr>
            <p:cNvPicPr>
              <a:picLocks noChangeAspect="1"/>
            </p:cNvPicPr>
            <p:nvPr/>
          </p:nvPicPr>
          <p:blipFill rotWithShape="1">
            <a:blip r:embed="rId4">
              <a:extLst>
                <a:ext uri="{28A0092B-C50C-407E-A947-70E740481C1C}">
                  <a14:useLocalDpi xmlns:a14="http://schemas.microsoft.com/office/drawing/2010/main" val="0"/>
                </a:ext>
              </a:extLst>
            </a:blip>
            <a:srcRect b="11820"/>
            <a:stretch/>
          </p:blipFill>
          <p:spPr>
            <a:xfrm>
              <a:off x="4500773" y="1227060"/>
              <a:ext cx="3190454" cy="405184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40CCF9CD-21FF-4EBD-9116-251160516A68}"/>
                </a:ext>
              </a:extLst>
            </p:cNvPr>
            <p:cNvSpPr/>
            <p:nvPr/>
          </p:nvSpPr>
          <p:spPr>
            <a:xfrm>
              <a:off x="4500773" y="4645689"/>
              <a:ext cx="3190454" cy="256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40394344-A5CD-4344-AEF9-254DE1B4776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343263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Incidents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8278AD95-C18B-4C5C-84A7-BC39090EF7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3310" y="1633424"/>
            <a:ext cx="3626605" cy="38515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B6BF035B-574E-4D43-8B52-47A0CBC90988}"/>
              </a:ext>
            </a:extLst>
          </p:cNvPr>
          <p:cNvSpPr/>
          <p:nvPr/>
        </p:nvSpPr>
        <p:spPr>
          <a:xfrm>
            <a:off x="4135511" y="3281203"/>
            <a:ext cx="3597639" cy="1391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DAC626D2-D360-4A47-9BD6-308F754E37D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19405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Testing Incidents</a:t>
            </a:r>
          </a:p>
        </p:txBody>
      </p:sp>
      <p:grpSp>
        <p:nvGrpSpPr>
          <p:cNvPr id="5" name="Group 4">
            <a:extLst>
              <a:ext uri="{FF2B5EF4-FFF2-40B4-BE49-F238E27FC236}">
                <a16:creationId xmlns:a16="http://schemas.microsoft.com/office/drawing/2014/main" id="{4F4B7E18-47CC-4DE0-895C-47D8329E09F5}"/>
              </a:ext>
            </a:extLst>
          </p:cNvPr>
          <p:cNvGrpSpPr/>
          <p:nvPr/>
        </p:nvGrpSpPr>
        <p:grpSpPr>
          <a:xfrm>
            <a:off x="4347733" y="2116900"/>
            <a:ext cx="7105134" cy="2335566"/>
            <a:chOff x="4326468" y="2581381"/>
            <a:chExt cx="7105134" cy="233556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468" y="2581381"/>
              <a:ext cx="7105134" cy="23355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Down Arrow 14"/>
            <p:cNvSpPr/>
            <p:nvPr/>
          </p:nvSpPr>
          <p:spPr>
            <a:xfrm rot="5400000">
              <a:off x="8269976" y="358859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5096814" y="382192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32F8ED8-B99F-44E5-A425-0A24623B8CDB}"/>
              </a:ext>
            </a:extLst>
          </p:cNvPr>
          <p:cNvGrpSpPr/>
          <p:nvPr/>
        </p:nvGrpSpPr>
        <p:grpSpPr>
          <a:xfrm>
            <a:off x="467124" y="1728424"/>
            <a:ext cx="3381832" cy="3591621"/>
            <a:chOff x="467124" y="1728424"/>
            <a:chExt cx="3381832" cy="3591621"/>
          </a:xfrm>
        </p:grpSpPr>
        <p:pic>
          <p:nvPicPr>
            <p:cNvPr id="11" name="Picture 10">
              <a:extLst>
                <a:ext uri="{FF2B5EF4-FFF2-40B4-BE49-F238E27FC236}">
                  <a16:creationId xmlns:a16="http://schemas.microsoft.com/office/drawing/2014/main" id="{666E5647-9E83-43F0-806E-484AC6D5CE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125" y="1728424"/>
              <a:ext cx="3381831" cy="35916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26F5030-0745-4C5F-9E75-1A9929CAB91B}"/>
                </a:ext>
              </a:extLst>
            </p:cNvPr>
            <p:cNvSpPr/>
            <p:nvPr/>
          </p:nvSpPr>
          <p:spPr>
            <a:xfrm>
              <a:off x="467124" y="3662331"/>
              <a:ext cx="3381831" cy="2659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70658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Testing Incidents</a:t>
            </a:r>
          </a:p>
        </p:txBody>
      </p:sp>
      <p:sp>
        <p:nvSpPr>
          <p:cNvPr id="5" name="Slide Number Placeholder 3">
            <a:extLst>
              <a:ext uri="{FF2B5EF4-FFF2-40B4-BE49-F238E27FC236}">
                <a16:creationId xmlns:a16="http://schemas.microsoft.com/office/drawing/2014/main" id="{7DC581CB-2D23-40E6-89AC-1CF8C736012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aphicFrame>
        <p:nvGraphicFramePr>
          <p:cNvPr id="6" name="Table 5">
            <a:extLst>
              <a:ext uri="{FF2B5EF4-FFF2-40B4-BE49-F238E27FC236}">
                <a16:creationId xmlns:a16="http://schemas.microsoft.com/office/drawing/2014/main" id="{E528C86D-73AB-49F2-9964-D5992145207F}"/>
              </a:ext>
            </a:extLst>
          </p:cNvPr>
          <p:cNvGraphicFramePr>
            <a:graphicFrameLocks noGrp="1"/>
          </p:cNvGraphicFramePr>
          <p:nvPr>
            <p:extLst>
              <p:ext uri="{D42A27DB-BD31-4B8C-83A1-F6EECF244321}">
                <p14:modId xmlns:p14="http://schemas.microsoft.com/office/powerpoint/2010/main" val="647887325"/>
              </p:ext>
            </p:extLst>
          </p:nvPr>
        </p:nvGraphicFramePr>
        <p:xfrm>
          <a:off x="1308295" y="1539965"/>
          <a:ext cx="9495693" cy="3654698"/>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0000"/>
                    </a:ext>
                  </a:extLst>
                </a:gridCol>
                <a:gridCol w="7047914">
                  <a:extLst>
                    <a:ext uri="{9D8B030D-6E8A-4147-A177-3AD203B41FA5}">
                      <a16:colId xmlns:a16="http://schemas.microsoft.com/office/drawing/2014/main" val="20001"/>
                    </a:ext>
                  </a:extLst>
                </a:gridCol>
              </a:tblGrid>
              <a:tr h="0">
                <a:tc>
                  <a:txBody>
                    <a:bodyPr/>
                    <a:lstStyle/>
                    <a:p>
                      <a:pPr marL="73025" marR="73025">
                        <a:spcBef>
                          <a:spcPts val="400"/>
                        </a:spcBef>
                        <a:spcAft>
                          <a:spcPts val="400"/>
                        </a:spcAft>
                      </a:pPr>
                      <a:r>
                        <a:rPr lang="en-US" sz="1400" dirty="0">
                          <a:effectLst/>
                        </a:rPr>
                        <a:t>Appeal Status</a:t>
                      </a:r>
                      <a:endParaRPr lang="en-US" sz="1400" b="1" dirty="0">
                        <a:solidFill>
                          <a:srgbClr val="FFFFFF"/>
                        </a:solidFill>
                        <a:effectLst/>
                        <a:latin typeface="Arial"/>
                        <a:ea typeface="Times New Roman"/>
                        <a:cs typeface="Times New Roman"/>
                      </a:endParaRPr>
                    </a:p>
                  </a:txBody>
                  <a:tcP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tc>
                <a:extLst>
                  <a:ext uri="{0D108BD9-81ED-4DB2-BD59-A6C34878D82A}">
                    <a16:rowId xmlns:a16="http://schemas.microsoft.com/office/drawing/2014/main" val="10000"/>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Error Occurred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An error occurred while the appeal was being processed.</a:t>
                      </a:r>
                    </a:p>
                  </a:txBody>
                  <a:tcPr anchor="ctr"/>
                </a:tc>
                <a:extLst>
                  <a:ext uri="{0D108BD9-81ED-4DB2-BD59-A6C34878D82A}">
                    <a16:rowId xmlns:a16="http://schemas.microsoft.com/office/drawing/2014/main" val="10001"/>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Item Information Sent</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Information regarding a Report Problem with Item testing incident was sent to the designated recipients.</a:t>
                      </a:r>
                    </a:p>
                  </a:txBody>
                  <a:tcPr anchor="ctr"/>
                </a:tc>
                <a:extLst>
                  <a:ext uri="{0D108BD9-81ED-4DB2-BD59-A6C34878D82A}">
                    <a16:rowId xmlns:a16="http://schemas.microsoft.com/office/drawing/2014/main" val="10002"/>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Pending Approval</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is pending approval.</a:t>
                      </a:r>
                    </a:p>
                  </a:txBody>
                  <a:tcPr anchor="ctr"/>
                </a:tc>
                <a:extLst>
                  <a:ext uri="{0D108BD9-81ED-4DB2-BD59-A6C34878D82A}">
                    <a16:rowId xmlns:a16="http://schemas.microsoft.com/office/drawing/2014/main" val="10003"/>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Processed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was successfully processed and the test opportunity has been updated. </a:t>
                      </a:r>
                    </a:p>
                  </a:txBody>
                  <a:tcPr anchor="ctr"/>
                </a:tc>
                <a:extLst>
                  <a:ext uri="{0D108BD9-81ED-4DB2-BD59-A6C34878D82A}">
                    <a16:rowId xmlns:a16="http://schemas.microsoft.com/office/drawing/2014/main" val="10004"/>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Rejected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Another user rejected the testing incident.</a:t>
                      </a:r>
                    </a:p>
                  </a:txBody>
                  <a:tcPr anchor="ctr"/>
                </a:tc>
                <a:extLst>
                  <a:ext uri="{0D108BD9-81ED-4DB2-BD59-A6C34878D82A}">
                    <a16:rowId xmlns:a16="http://schemas.microsoft.com/office/drawing/2014/main" val="10005"/>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Rejected by System</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 Delivery System was unable to process the testing incident.</a:t>
                      </a:r>
                    </a:p>
                  </a:txBody>
                  <a:tcPr anchor="ctr"/>
                </a:tc>
                <a:extLst>
                  <a:ext uri="{0D108BD9-81ED-4DB2-BD59-A6C34878D82A}">
                    <a16:rowId xmlns:a16="http://schemas.microsoft.com/office/drawing/2014/main" val="10006"/>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Requires Resubmission</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must be resubmitted.</a:t>
                      </a:r>
                    </a:p>
                  </a:txBody>
                  <a:tcPr anchor="ctr"/>
                </a:tc>
                <a:extLst>
                  <a:ext uri="{0D108BD9-81ED-4DB2-BD59-A6C34878D82A}">
                    <a16:rowId xmlns:a16="http://schemas.microsoft.com/office/drawing/2014/main" val="10007"/>
                  </a:ext>
                </a:extLst>
              </a:tr>
              <a:tr h="394789">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Retracted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Originator retracted the testing incident.</a:t>
                      </a:r>
                    </a:p>
                  </a:txBody>
                  <a:tcPr anchor="ctr"/>
                </a:tc>
                <a:extLst>
                  <a:ext uri="{0D108BD9-81ED-4DB2-BD59-A6C34878D82A}">
                    <a16:rowId xmlns:a16="http://schemas.microsoft.com/office/drawing/2014/main" val="10008"/>
                  </a:ext>
                </a:extLst>
              </a:tr>
              <a:tr h="394789">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Submitted for Processing</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submitted to Test Delivery System for processing.</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1475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 Testing Incidents</a:t>
            </a:r>
          </a:p>
        </p:txBody>
      </p:sp>
      <p:grpSp>
        <p:nvGrpSpPr>
          <p:cNvPr id="6" name="Group 5">
            <a:extLst>
              <a:ext uri="{FF2B5EF4-FFF2-40B4-BE49-F238E27FC236}">
                <a16:creationId xmlns:a16="http://schemas.microsoft.com/office/drawing/2014/main" id="{F937B440-4EC9-4382-92EF-1B9A42329805}"/>
              </a:ext>
            </a:extLst>
          </p:cNvPr>
          <p:cNvGrpSpPr/>
          <p:nvPr/>
        </p:nvGrpSpPr>
        <p:grpSpPr>
          <a:xfrm>
            <a:off x="317313" y="1708252"/>
            <a:ext cx="3240474" cy="3441495"/>
            <a:chOff x="609586" y="1754985"/>
            <a:chExt cx="3381831" cy="3591620"/>
          </a:xfrm>
        </p:grpSpPr>
        <p:pic>
          <p:nvPicPr>
            <p:cNvPr id="21" name="Picture 20">
              <a:extLst>
                <a:ext uri="{FF2B5EF4-FFF2-40B4-BE49-F238E27FC236}">
                  <a16:creationId xmlns:a16="http://schemas.microsoft.com/office/drawing/2014/main" id="{1028C0E6-8139-44F6-8A18-0B82C2D942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86" y="1754985"/>
              <a:ext cx="3381831" cy="35916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1A506273-DD35-4ECE-AD1D-247FDC5F85F7}"/>
                </a:ext>
              </a:extLst>
            </p:cNvPr>
            <p:cNvSpPr/>
            <p:nvPr/>
          </p:nvSpPr>
          <p:spPr>
            <a:xfrm>
              <a:off x="609586" y="3961945"/>
              <a:ext cx="3381831" cy="291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D82A8575-7540-47C3-B662-887AE67C6E5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4" name="Picture 13">
            <a:extLst>
              <a:ext uri="{FF2B5EF4-FFF2-40B4-BE49-F238E27FC236}">
                <a16:creationId xmlns:a16="http://schemas.microsoft.com/office/drawing/2014/main" id="{B806E8F4-2E90-4AFF-8281-3CE74D66D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775" y="1679105"/>
            <a:ext cx="7222492" cy="3499788"/>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598721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E5DAA7-4973-4310-AAED-044E749720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5238" y="1935630"/>
            <a:ext cx="8187197" cy="3169237"/>
          </a:xfrm>
          <a:prstGeom prst="rect">
            <a:avLst/>
          </a:prstGeom>
          <a:effectLst>
            <a:outerShdw blurRad="292100" dist="139700" dir="2700000" algn="ctr" rotWithShape="0">
              <a:srgbClr val="000000">
                <a:alpha val="65000"/>
              </a:srgbClr>
            </a:outerShdw>
          </a:effectLst>
        </p:spPr>
      </p:pic>
      <p:sp>
        <p:nvSpPr>
          <p:cNvPr id="9" name="Down Arrow 8"/>
          <p:cNvSpPr/>
          <p:nvPr/>
        </p:nvSpPr>
        <p:spPr>
          <a:xfrm rot="5400000">
            <a:off x="8805364" y="3809745"/>
            <a:ext cx="252132" cy="5002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5033527" y="2428934"/>
            <a:ext cx="251338" cy="504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29768" y="64008"/>
            <a:ext cx="11018520" cy="521208"/>
          </a:xfrm>
        </p:spPr>
        <p:txBody>
          <a:bodyPr>
            <a:normAutofit/>
          </a:bodyPr>
          <a:lstStyle/>
          <a:p>
            <a:r>
              <a:rPr lang="en-US" dirty="0"/>
              <a:t>View Testing Incidents Results</a:t>
            </a:r>
          </a:p>
        </p:txBody>
      </p:sp>
      <p:grpSp>
        <p:nvGrpSpPr>
          <p:cNvPr id="16" name="Group 15">
            <a:extLst>
              <a:ext uri="{FF2B5EF4-FFF2-40B4-BE49-F238E27FC236}">
                <a16:creationId xmlns:a16="http://schemas.microsoft.com/office/drawing/2014/main" id="{2D110458-787E-43B7-B593-565450EF5A25}"/>
              </a:ext>
            </a:extLst>
          </p:cNvPr>
          <p:cNvGrpSpPr/>
          <p:nvPr/>
        </p:nvGrpSpPr>
        <p:grpSpPr>
          <a:xfrm>
            <a:off x="402957" y="1853589"/>
            <a:ext cx="2966779" cy="3150822"/>
            <a:chOff x="467125" y="1728424"/>
            <a:chExt cx="3381831" cy="3591622"/>
          </a:xfrm>
        </p:grpSpPr>
        <p:pic>
          <p:nvPicPr>
            <p:cNvPr id="17" name="Picture 16">
              <a:extLst>
                <a:ext uri="{FF2B5EF4-FFF2-40B4-BE49-F238E27FC236}">
                  <a16:creationId xmlns:a16="http://schemas.microsoft.com/office/drawing/2014/main" id="{98F038E3-CCBA-45BF-B813-87110129F5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125" y="1728424"/>
              <a:ext cx="3381831" cy="35916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53A66C4F-B6BC-4C87-BAD2-C43554464EA4}"/>
                </a:ext>
              </a:extLst>
            </p:cNvPr>
            <p:cNvSpPr/>
            <p:nvPr/>
          </p:nvSpPr>
          <p:spPr>
            <a:xfrm>
              <a:off x="467125" y="3930693"/>
              <a:ext cx="3381830" cy="31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4C251B61-0E33-421A-B92F-8132EC983FE6}"/>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58182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Upload Testing Incidents</a:t>
            </a:r>
          </a:p>
        </p:txBody>
      </p:sp>
      <p:grpSp>
        <p:nvGrpSpPr>
          <p:cNvPr id="4" name="Group 3">
            <a:extLst>
              <a:ext uri="{FF2B5EF4-FFF2-40B4-BE49-F238E27FC236}">
                <a16:creationId xmlns:a16="http://schemas.microsoft.com/office/drawing/2014/main" id="{01C77D43-26AE-4D92-94C4-B646393581D5}"/>
              </a:ext>
            </a:extLst>
          </p:cNvPr>
          <p:cNvGrpSpPr>
            <a:grpSpLocks noChangeAspect="1"/>
          </p:cNvGrpSpPr>
          <p:nvPr/>
        </p:nvGrpSpPr>
        <p:grpSpPr>
          <a:xfrm>
            <a:off x="4143457" y="2249946"/>
            <a:ext cx="7642310" cy="2470649"/>
            <a:chOff x="3901289" y="2697210"/>
            <a:chExt cx="6853274" cy="221556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3901289" y="2697210"/>
              <a:ext cx="6853274" cy="21152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Down Arrow 6"/>
            <p:cNvSpPr/>
            <p:nvPr/>
          </p:nvSpPr>
          <p:spPr>
            <a:xfrm rot="5400000">
              <a:off x="6206219" y="311176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6200000">
              <a:off x="6329263" y="441732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CC86579-D095-4057-A225-A10D3E323522}"/>
              </a:ext>
            </a:extLst>
          </p:cNvPr>
          <p:cNvGrpSpPr/>
          <p:nvPr/>
        </p:nvGrpSpPr>
        <p:grpSpPr>
          <a:xfrm>
            <a:off x="467126" y="1883089"/>
            <a:ext cx="3252452" cy="3454216"/>
            <a:chOff x="467125" y="1728423"/>
            <a:chExt cx="3381831" cy="3591621"/>
          </a:xfrm>
        </p:grpSpPr>
        <p:pic>
          <p:nvPicPr>
            <p:cNvPr id="15" name="Picture 14">
              <a:extLst>
                <a:ext uri="{FF2B5EF4-FFF2-40B4-BE49-F238E27FC236}">
                  <a16:creationId xmlns:a16="http://schemas.microsoft.com/office/drawing/2014/main" id="{9458A63A-69EF-4715-B961-47F200CD95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125" y="1728423"/>
              <a:ext cx="3381831" cy="3591621"/>
            </a:xfrm>
            <a:prstGeom prst="rect">
              <a:avLst/>
            </a:prstGeom>
            <a:ln w="38100">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C18F1F62-CE90-4454-9451-903722C4A32C}"/>
                </a:ext>
              </a:extLst>
            </p:cNvPr>
            <p:cNvSpPr/>
            <p:nvPr/>
          </p:nvSpPr>
          <p:spPr>
            <a:xfrm>
              <a:off x="467125" y="4236904"/>
              <a:ext cx="3381831" cy="290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7CCEB7A7-F7F2-4657-B8FF-6CC1B223D1C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20071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TIDE,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357157" y="1368354"/>
            <a:ext cx="5952110" cy="3920333"/>
          </a:xfrm>
        </p:spPr>
        <p:txBody>
          <a:bodyPr>
            <a:normAutofit fontScale="92500" lnSpcReduction="10000"/>
          </a:bodyPr>
          <a:lstStyle/>
          <a:p>
            <a:r>
              <a:rPr lang="en-US" dirty="0">
                <a:solidFill>
                  <a:srgbClr val="53565A"/>
                </a:solidFill>
              </a:rPr>
              <a:t>The system has an authentication process that will be triggered when you log in from a different device or browser or after clearing your browser’s cache. </a:t>
            </a:r>
          </a:p>
          <a:p>
            <a:r>
              <a:rPr lang="en-US" dirty="0">
                <a:solidFill>
                  <a:srgbClr val="53565A"/>
                </a:solidFill>
              </a:rPr>
              <a:t>If you see this screen, an email containing the code will have been sent automatically to your email address.</a:t>
            </a:r>
          </a:p>
          <a:p>
            <a:r>
              <a:rPr lang="en-US" dirty="0">
                <a:solidFill>
                  <a:srgbClr val="53565A"/>
                </a:solidFill>
              </a:rPr>
              <a:t>Enter the code and click </a:t>
            </a:r>
            <a:r>
              <a:rPr lang="en-US" b="1" dirty="0">
                <a:solidFill>
                  <a:srgbClr val="53565A"/>
                </a:solidFill>
              </a:rPr>
              <a:t>Submit</a:t>
            </a:r>
            <a:r>
              <a:rPr lang="en-US" dirty="0">
                <a:solidFill>
                  <a:srgbClr val="53565A"/>
                </a:solidFill>
              </a:rPr>
              <a:t>.</a:t>
            </a:r>
          </a:p>
          <a:p>
            <a:r>
              <a:rPr lang="en-US" dirty="0">
                <a:solidFill>
                  <a:srgbClr val="53565A"/>
                </a:solidFill>
              </a:rPr>
              <a:t>If you need the code to be resent, click </a:t>
            </a:r>
            <a:r>
              <a:rPr lang="en-US" b="1" dirty="0">
                <a:solidFill>
                  <a:srgbClr val="53565A"/>
                </a:solidFill>
              </a:rPr>
              <a:t>Resend Code</a:t>
            </a:r>
            <a:r>
              <a:rPr lang="en-US" sz="2600" dirty="0">
                <a:solidFill>
                  <a:srgbClr val="53565A"/>
                </a:solidFill>
              </a:rPr>
              <a:t>.</a:t>
            </a:r>
          </a:p>
        </p:txBody>
      </p:sp>
      <p:pic>
        <p:nvPicPr>
          <p:cNvPr id="5" name="Picture 4">
            <a:extLst>
              <a:ext uri="{FF2B5EF4-FFF2-40B4-BE49-F238E27FC236}">
                <a16:creationId xmlns:a16="http://schemas.microsoft.com/office/drawing/2014/main" id="{386BE3A1-C925-401D-9665-F86A97A2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71" y="1626965"/>
            <a:ext cx="3627434" cy="34031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B47C515D-AB52-43C1-AD10-82A50B05FF1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Monitoring Test Progress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941C5BC-3166-4D3E-B8D4-A859A52C4E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5390" y="1646363"/>
            <a:ext cx="3153215" cy="38244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40A1A0D9-6A43-43AA-8F24-7EB80C636B49}"/>
              </a:ext>
            </a:extLst>
          </p:cNvPr>
          <p:cNvSpPr/>
          <p:nvPr/>
        </p:nvSpPr>
        <p:spPr>
          <a:xfrm>
            <a:off x="4585390" y="3558584"/>
            <a:ext cx="3153215" cy="1815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900B9963-CEC0-4005-91D4-538DF9C0278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59082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a:t>
            </a:r>
          </a:p>
        </p:txBody>
      </p:sp>
      <p:grpSp>
        <p:nvGrpSpPr>
          <p:cNvPr id="17" name="Group 16">
            <a:extLst>
              <a:ext uri="{FF2B5EF4-FFF2-40B4-BE49-F238E27FC236}">
                <a16:creationId xmlns:a16="http://schemas.microsoft.com/office/drawing/2014/main" id="{CAE05C29-BE30-4DA5-A27B-E381D81EFF05}"/>
              </a:ext>
            </a:extLst>
          </p:cNvPr>
          <p:cNvGrpSpPr/>
          <p:nvPr/>
        </p:nvGrpSpPr>
        <p:grpSpPr>
          <a:xfrm>
            <a:off x="3914260" y="1036528"/>
            <a:ext cx="8019838" cy="4784944"/>
            <a:chOff x="4742883" y="1028302"/>
            <a:chExt cx="7126291" cy="4199833"/>
          </a:xfrm>
        </p:grpSpPr>
        <p:pic>
          <p:nvPicPr>
            <p:cNvPr id="7" name="Picture 6">
              <a:extLst>
                <a:ext uri="{FF2B5EF4-FFF2-40B4-BE49-F238E27FC236}">
                  <a16:creationId xmlns:a16="http://schemas.microsoft.com/office/drawing/2014/main" id="{CF6D4230-0B0B-4AE7-A7E9-B77CA6D624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2883" y="1028302"/>
              <a:ext cx="7126291" cy="41998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p:cNvSpPr/>
            <p:nvPr/>
          </p:nvSpPr>
          <p:spPr>
            <a:xfrm>
              <a:off x="7478834" y="4919658"/>
              <a:ext cx="1654389" cy="266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FF519F10-C9D6-4DE4-8043-7D661E43D6B9}"/>
              </a:ext>
            </a:extLst>
          </p:cNvPr>
          <p:cNvSpPr/>
          <p:nvPr/>
        </p:nvSpPr>
        <p:spPr>
          <a:xfrm>
            <a:off x="3959232" y="1391970"/>
            <a:ext cx="950971" cy="298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559385-8B16-46BD-A14E-75DFDF6FB8BB}"/>
              </a:ext>
            </a:extLst>
          </p:cNvPr>
          <p:cNvSpPr/>
          <p:nvPr/>
        </p:nvSpPr>
        <p:spPr>
          <a:xfrm>
            <a:off x="3959232" y="2143827"/>
            <a:ext cx="1051179" cy="210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78916C-113A-4D39-A706-769AD3B14590}"/>
              </a:ext>
            </a:extLst>
          </p:cNvPr>
          <p:cNvSpPr/>
          <p:nvPr/>
        </p:nvSpPr>
        <p:spPr>
          <a:xfrm>
            <a:off x="3959232" y="3745282"/>
            <a:ext cx="850764" cy="201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6B6E9F-E848-40C2-B985-E68AA2819962}"/>
              </a:ext>
            </a:extLst>
          </p:cNvPr>
          <p:cNvGrpSpPr/>
          <p:nvPr/>
        </p:nvGrpSpPr>
        <p:grpSpPr>
          <a:xfrm>
            <a:off x="560166" y="1597322"/>
            <a:ext cx="3153216" cy="3824443"/>
            <a:chOff x="560166" y="1533822"/>
            <a:chExt cx="3153216" cy="3824443"/>
          </a:xfrm>
        </p:grpSpPr>
        <p:pic>
          <p:nvPicPr>
            <p:cNvPr id="14" name="Picture 13">
              <a:extLst>
                <a:ext uri="{FF2B5EF4-FFF2-40B4-BE49-F238E27FC236}">
                  <a16:creationId xmlns:a16="http://schemas.microsoft.com/office/drawing/2014/main" id="{8579E173-BB7A-4FA6-97D6-4576E5336B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0167" y="1533822"/>
              <a:ext cx="3153215" cy="38244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122D2A72-8102-4485-9D00-67BAC8112942}"/>
                </a:ext>
              </a:extLst>
            </p:cNvPr>
            <p:cNvSpPr/>
            <p:nvPr/>
          </p:nvSpPr>
          <p:spPr>
            <a:xfrm>
              <a:off x="560166" y="3880825"/>
              <a:ext cx="3153215" cy="283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55157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 Results</a:t>
            </a:r>
          </a:p>
        </p:txBody>
      </p:sp>
      <p:grpSp>
        <p:nvGrpSpPr>
          <p:cNvPr id="2" name="Group 1">
            <a:extLst>
              <a:ext uri="{FF2B5EF4-FFF2-40B4-BE49-F238E27FC236}">
                <a16:creationId xmlns:a16="http://schemas.microsoft.com/office/drawing/2014/main" id="{39CF6107-E8E2-4B33-A378-17BDA3AA6F26}"/>
              </a:ext>
            </a:extLst>
          </p:cNvPr>
          <p:cNvGrpSpPr/>
          <p:nvPr/>
        </p:nvGrpSpPr>
        <p:grpSpPr>
          <a:xfrm>
            <a:off x="4090483" y="1276945"/>
            <a:ext cx="7632564" cy="4038615"/>
            <a:chOff x="3999663" y="2170162"/>
            <a:chExt cx="6795763" cy="3446068"/>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999663" y="2170162"/>
              <a:ext cx="6732899" cy="3446068"/>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0800000">
              <a:off x="10414313" y="484973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ED23599F-6046-40EC-8B52-8C1C504025E4}"/>
              </a:ext>
            </a:extLst>
          </p:cNvPr>
          <p:cNvGrpSpPr/>
          <p:nvPr/>
        </p:nvGrpSpPr>
        <p:grpSpPr>
          <a:xfrm>
            <a:off x="539558" y="1597322"/>
            <a:ext cx="3173824" cy="3824443"/>
            <a:chOff x="539558" y="1533822"/>
            <a:chExt cx="3173824" cy="3824443"/>
          </a:xfrm>
        </p:grpSpPr>
        <p:pic>
          <p:nvPicPr>
            <p:cNvPr id="13" name="Picture 12">
              <a:extLst>
                <a:ext uri="{FF2B5EF4-FFF2-40B4-BE49-F238E27FC236}">
                  <a16:creationId xmlns:a16="http://schemas.microsoft.com/office/drawing/2014/main" id="{C93E862B-4F0E-4917-AD88-EB6225C385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0167" y="1533822"/>
              <a:ext cx="3153215" cy="38244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5286B1-D925-4C24-B510-42BE4CA17CB7}"/>
                </a:ext>
              </a:extLst>
            </p:cNvPr>
            <p:cNvSpPr/>
            <p:nvPr/>
          </p:nvSpPr>
          <p:spPr>
            <a:xfrm>
              <a:off x="539558" y="3865041"/>
              <a:ext cx="3173823" cy="286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EABC92B9-E691-4E30-A499-F67FD385FF1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3424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6231" y="784592"/>
            <a:ext cx="11708301" cy="4730262"/>
          </a:xfrm>
        </p:spPr>
        <p:txBody>
          <a:bodyPr>
            <a:normAutofit fontScale="92500" lnSpcReduction="20000"/>
          </a:bodyPr>
          <a:lstStyle/>
          <a:p>
            <a:r>
              <a:rPr lang="en-US" sz="2000" b="1" dirty="0">
                <a:solidFill>
                  <a:srgbClr val="53565A"/>
                </a:solidFill>
              </a:rPr>
              <a:t>Which students have not yet tested?</a:t>
            </a:r>
          </a:p>
          <a:p>
            <a:endParaRPr lang="en-US" dirty="0"/>
          </a:p>
          <a:p>
            <a:r>
              <a:rPr lang="en-US" sz="2000" b="1" dirty="0">
                <a:solidFill>
                  <a:srgbClr val="53565A"/>
                </a:solidFill>
              </a:rPr>
              <a:t>Which students have paused tests? </a:t>
            </a:r>
          </a:p>
          <a:p>
            <a:endParaRPr lang="en-US" dirty="0"/>
          </a:p>
          <a:p>
            <a:r>
              <a:rPr lang="en-US" sz="2000" b="1" dirty="0">
                <a:solidFill>
                  <a:srgbClr val="53565A"/>
                </a:solidFill>
              </a:rPr>
              <a:t>What is the testing status of specific student(s)?</a:t>
            </a:r>
          </a:p>
          <a:p>
            <a:endParaRPr lang="en-US" sz="2000" b="1" dirty="0">
              <a:solidFill>
                <a:srgbClr val="53565A"/>
              </a:solidFill>
            </a:endParaRPr>
          </a:p>
          <a:p>
            <a:r>
              <a:rPr lang="en-US" sz="2000" b="1" dirty="0">
                <a:solidFill>
                  <a:srgbClr val="53565A"/>
                </a:solidFill>
              </a:rPr>
              <a:t>Which students need to test in the next five days?</a:t>
            </a:r>
          </a:p>
          <a:p>
            <a:endParaRPr lang="en-US" dirty="0"/>
          </a:p>
          <a:p>
            <a:r>
              <a:rPr lang="en-US" sz="2000" b="1" dirty="0">
                <a:solidFill>
                  <a:srgbClr val="53565A"/>
                </a:solidFill>
              </a:rPr>
              <a:t>Did all students in a test session submit their tests?</a:t>
            </a:r>
          </a:p>
          <a:p>
            <a:endParaRPr lang="en-US" dirty="0"/>
          </a:p>
        </p:txBody>
      </p:sp>
      <p:sp>
        <p:nvSpPr>
          <p:cNvPr id="2" name="Title 1"/>
          <p:cNvSpPr>
            <a:spLocks noGrp="1"/>
          </p:cNvSpPr>
          <p:nvPr>
            <p:ph type="title"/>
          </p:nvPr>
        </p:nvSpPr>
        <p:spPr/>
        <p:txBody>
          <a:bodyPr/>
          <a:lstStyle/>
          <a:p>
            <a:r>
              <a:rPr lang="en-US" dirty="0"/>
              <a:t>Plan and Manage Testing Examples</a:t>
            </a:r>
          </a:p>
        </p:txBody>
      </p:sp>
      <p:pic>
        <p:nvPicPr>
          <p:cNvPr id="7" name="Picture 6" descr="A screenshot of a cell phone&#10;&#10;Description generated with high confidence">
            <a:extLst>
              <a:ext uri="{FF2B5EF4-FFF2-40B4-BE49-F238E27FC236}">
                <a16:creationId xmlns:a16="http://schemas.microsoft.com/office/drawing/2014/main" id="{53D1B454-CD0F-4466-93C7-4CB4DADF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33" y="1152227"/>
            <a:ext cx="8401050"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icture containing screenshot&#10;&#10;Description generated with very high confidence">
            <a:extLst>
              <a:ext uri="{FF2B5EF4-FFF2-40B4-BE49-F238E27FC236}">
                <a16:creationId xmlns:a16="http://schemas.microsoft.com/office/drawing/2014/main" id="{19F45A23-AA24-4A3B-B6C3-408D26CBF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79" y="4421291"/>
            <a:ext cx="10149840"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4015C73-B10A-4867-82B4-49CF9D752B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9379" y="2302692"/>
            <a:ext cx="8357173"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7" name="Picture 16" descr="A screenshot of a cell phone&#10;&#10;Description generated with high confidence">
            <a:extLst>
              <a:ext uri="{FF2B5EF4-FFF2-40B4-BE49-F238E27FC236}">
                <a16:creationId xmlns:a16="http://schemas.microsoft.com/office/drawing/2014/main" id="{492D29BA-1222-4721-903C-44E20ADD2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33" y="5426677"/>
            <a:ext cx="11338560" cy="731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EE22947-781A-40A5-8600-BA8D412D22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33" y="3344450"/>
            <a:ext cx="6529937" cy="52976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208033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7BF-07D9-4325-B3D9-FC972E982CC0}"/>
              </a:ext>
            </a:extLst>
          </p:cNvPr>
          <p:cNvSpPr>
            <a:spLocks noGrp="1"/>
          </p:cNvSpPr>
          <p:nvPr>
            <p:ph type="title"/>
          </p:nvPr>
        </p:nvSpPr>
        <p:spPr/>
        <p:txBody>
          <a:bodyPr/>
          <a:lstStyle/>
          <a:p>
            <a:r>
              <a:rPr lang="en-US" dirty="0"/>
              <a:t>Participation Report for </a:t>
            </a:r>
            <a:r>
              <a:rPr lang="en-US" dirty="0" err="1"/>
              <a:t>SSID</a:t>
            </a:r>
            <a:endParaRPr lang="en-US" dirty="0"/>
          </a:p>
        </p:txBody>
      </p:sp>
      <p:grpSp>
        <p:nvGrpSpPr>
          <p:cNvPr id="13" name="Group 12">
            <a:extLst>
              <a:ext uri="{FF2B5EF4-FFF2-40B4-BE49-F238E27FC236}">
                <a16:creationId xmlns:a16="http://schemas.microsoft.com/office/drawing/2014/main" id="{6BECC573-1715-45BE-AF93-B7CB91560B9B}"/>
              </a:ext>
            </a:extLst>
          </p:cNvPr>
          <p:cNvGrpSpPr/>
          <p:nvPr/>
        </p:nvGrpSpPr>
        <p:grpSpPr>
          <a:xfrm>
            <a:off x="4390571" y="1710274"/>
            <a:ext cx="6484706" cy="3437452"/>
            <a:chOff x="4390571" y="1710274"/>
            <a:chExt cx="6484706" cy="3437452"/>
          </a:xfrm>
        </p:grpSpPr>
        <p:pic>
          <p:nvPicPr>
            <p:cNvPr id="8" name="Picture 7">
              <a:extLst>
                <a:ext uri="{FF2B5EF4-FFF2-40B4-BE49-F238E27FC236}">
                  <a16:creationId xmlns:a16="http://schemas.microsoft.com/office/drawing/2014/main" id="{12212435-44E1-4C53-B45B-EC4BA5BF01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90571" y="1710274"/>
              <a:ext cx="6484706" cy="3437452"/>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3E4200D9-E90C-4BC4-9045-8973629FD7F1}"/>
                </a:ext>
              </a:extLst>
            </p:cNvPr>
            <p:cNvGrpSpPr/>
            <p:nvPr/>
          </p:nvGrpSpPr>
          <p:grpSpPr>
            <a:xfrm>
              <a:off x="4390571" y="2041742"/>
              <a:ext cx="6371931" cy="3105984"/>
              <a:chOff x="4390571" y="2041742"/>
              <a:chExt cx="6371931" cy="3105984"/>
            </a:xfrm>
          </p:grpSpPr>
          <p:sp>
            <p:nvSpPr>
              <p:cNvPr id="9" name="Rectangle 8">
                <a:extLst>
                  <a:ext uri="{FF2B5EF4-FFF2-40B4-BE49-F238E27FC236}">
                    <a16:creationId xmlns:a16="http://schemas.microsoft.com/office/drawing/2014/main" id="{DF62A158-F7F5-46E0-97D0-A11BEFD241CC}"/>
                  </a:ext>
                </a:extLst>
              </p:cNvPr>
              <p:cNvSpPr/>
              <p:nvPr/>
            </p:nvSpPr>
            <p:spPr>
              <a:xfrm>
                <a:off x="5921829" y="2924036"/>
                <a:ext cx="1706522" cy="1572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E3087C-1BE4-4435-8DC7-78687C372EA0}"/>
                  </a:ext>
                </a:extLst>
              </p:cNvPr>
              <p:cNvSpPr/>
              <p:nvPr/>
            </p:nvSpPr>
            <p:spPr>
              <a:xfrm>
                <a:off x="4390571" y="2041742"/>
                <a:ext cx="2344058" cy="362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5428301F-20D9-4713-9832-9ECC1668168B}"/>
                  </a:ext>
                </a:extLst>
              </p:cNvPr>
              <p:cNvSpPr/>
              <p:nvPr/>
            </p:nvSpPr>
            <p:spPr>
              <a:xfrm>
                <a:off x="9929282" y="4608957"/>
                <a:ext cx="833220" cy="5387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FF3D4823-63FE-4649-B071-174282E3697C}"/>
              </a:ext>
            </a:extLst>
          </p:cNvPr>
          <p:cNvGrpSpPr/>
          <p:nvPr/>
        </p:nvGrpSpPr>
        <p:grpSpPr>
          <a:xfrm>
            <a:off x="544149" y="1597322"/>
            <a:ext cx="3169233" cy="3824443"/>
            <a:chOff x="544149" y="1533822"/>
            <a:chExt cx="3169233" cy="3824443"/>
          </a:xfrm>
        </p:grpSpPr>
        <p:pic>
          <p:nvPicPr>
            <p:cNvPr id="14" name="Picture 13">
              <a:extLst>
                <a:ext uri="{FF2B5EF4-FFF2-40B4-BE49-F238E27FC236}">
                  <a16:creationId xmlns:a16="http://schemas.microsoft.com/office/drawing/2014/main" id="{45CCF1A7-2FF2-4076-8AC1-96C1135CA7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0167" y="1533822"/>
              <a:ext cx="3153215" cy="38244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32CA0E9-B4AB-4C73-AE55-57E6EFE3ED5F}"/>
                </a:ext>
              </a:extLst>
            </p:cNvPr>
            <p:cNvSpPr/>
            <p:nvPr/>
          </p:nvSpPr>
          <p:spPr>
            <a:xfrm>
              <a:off x="544149" y="4074302"/>
              <a:ext cx="3153214" cy="359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1657BC06-C480-49AB-B509-C95AC9CBA4B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05305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3782-30FF-4B7F-B20B-9971021B77B9}"/>
              </a:ext>
            </a:extLst>
          </p:cNvPr>
          <p:cNvSpPr>
            <a:spLocks noGrp="1"/>
          </p:cNvSpPr>
          <p:nvPr>
            <p:ph type="title"/>
          </p:nvPr>
        </p:nvSpPr>
        <p:spPr/>
        <p:txBody>
          <a:bodyPr/>
          <a:lstStyle/>
          <a:p>
            <a:r>
              <a:rPr lang="en-US" dirty="0"/>
              <a:t>Test Session Monitoring Report</a:t>
            </a:r>
          </a:p>
        </p:txBody>
      </p:sp>
      <p:sp>
        <p:nvSpPr>
          <p:cNvPr id="3" name="Slide Number Placeholder 2">
            <a:extLst>
              <a:ext uri="{FF2B5EF4-FFF2-40B4-BE49-F238E27FC236}">
                <a16:creationId xmlns:a16="http://schemas.microsoft.com/office/drawing/2014/main" id="{2CF9F710-8274-4A70-909A-C8669686410C}"/>
              </a:ext>
            </a:extLst>
          </p:cNvPr>
          <p:cNvSpPr>
            <a:spLocks noGrp="1"/>
          </p:cNvSpPr>
          <p:nvPr>
            <p:ph type="sldNum" sz="quarter" idx="10"/>
          </p:nvPr>
        </p:nvSpPr>
        <p:spPr/>
        <p:txBody>
          <a:bodyPr/>
          <a:lstStyle/>
          <a:p>
            <a:pPr algn="r"/>
            <a:fld id="{F3477EC8-074D-41C4-94AE-E9EA7CEEA348}" type="slidenum">
              <a:rPr lang="en-US" smtClean="0"/>
              <a:pPr algn="r"/>
              <a:t>55</a:t>
            </a:fld>
            <a:endParaRPr lang="en-US" dirty="0"/>
          </a:p>
        </p:txBody>
      </p:sp>
      <p:grpSp>
        <p:nvGrpSpPr>
          <p:cNvPr id="4" name="Group 3">
            <a:extLst>
              <a:ext uri="{FF2B5EF4-FFF2-40B4-BE49-F238E27FC236}">
                <a16:creationId xmlns:a16="http://schemas.microsoft.com/office/drawing/2014/main" id="{9036257D-6840-4036-91E3-F481ECCD9102}"/>
              </a:ext>
            </a:extLst>
          </p:cNvPr>
          <p:cNvGrpSpPr/>
          <p:nvPr/>
        </p:nvGrpSpPr>
        <p:grpSpPr>
          <a:xfrm>
            <a:off x="419213" y="1291830"/>
            <a:ext cx="3722934" cy="4474595"/>
            <a:chOff x="419213" y="1291830"/>
            <a:chExt cx="3722934" cy="4474595"/>
          </a:xfrm>
        </p:grpSpPr>
        <p:pic>
          <p:nvPicPr>
            <p:cNvPr id="5" name="Picture 4">
              <a:extLst>
                <a:ext uri="{FF2B5EF4-FFF2-40B4-BE49-F238E27FC236}">
                  <a16:creationId xmlns:a16="http://schemas.microsoft.com/office/drawing/2014/main" id="{ADB1D5FD-58EB-461F-B0BD-7B4D5BFB0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6" name="Rectangle 5">
              <a:extLst>
                <a:ext uri="{FF2B5EF4-FFF2-40B4-BE49-F238E27FC236}">
                  <a16:creationId xmlns:a16="http://schemas.microsoft.com/office/drawing/2014/main" id="{9ACAEB4B-352D-4985-BC7B-12638AFACA81}"/>
                </a:ext>
              </a:extLst>
            </p:cNvPr>
            <p:cNvSpPr/>
            <p:nvPr/>
          </p:nvSpPr>
          <p:spPr>
            <a:xfrm>
              <a:off x="897186" y="4388858"/>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2BFA9F4-6772-4196-9B8A-FC6F1A7B2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0" y="1291830"/>
            <a:ext cx="5937885" cy="2440992"/>
          </a:xfrm>
          <a:prstGeom prst="rect">
            <a:avLst/>
          </a:prstGeom>
          <a:effectLst>
            <a:outerShdw blurRad="292100" dist="139700" dir="2700000" algn="ctr" rotWithShape="0">
              <a:srgbClr val="000000">
                <a:alpha val="65000"/>
              </a:srgbClr>
            </a:outerShdw>
          </a:effectLst>
        </p:spPr>
      </p:pic>
      <p:pic>
        <p:nvPicPr>
          <p:cNvPr id="10" name="Picture 9">
            <a:extLst>
              <a:ext uri="{FF2B5EF4-FFF2-40B4-BE49-F238E27FC236}">
                <a16:creationId xmlns:a16="http://schemas.microsoft.com/office/drawing/2014/main" id="{E2A8743B-8684-4DAE-9C0E-DD76B9A4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112" y="3845656"/>
            <a:ext cx="7158675" cy="1866182"/>
          </a:xfrm>
          <a:prstGeom prst="rect">
            <a:avLst/>
          </a:prstGeom>
          <a:effectLst>
            <a:outerShdw blurRad="292100" dist="139700" dir="2700000" algn="ctr" rotWithShape="0">
              <a:srgbClr val="000000">
                <a:alpha val="65000"/>
              </a:srgbClr>
            </a:outerShdw>
          </a:effectLst>
        </p:spPr>
      </p:pic>
      <p:sp>
        <p:nvSpPr>
          <p:cNvPr id="11" name="Rectangle 10">
            <a:extLst>
              <a:ext uri="{FF2B5EF4-FFF2-40B4-BE49-F238E27FC236}">
                <a16:creationId xmlns:a16="http://schemas.microsoft.com/office/drawing/2014/main" id="{BA7E2633-7DD9-42DD-89D0-2C56F905EECD}"/>
              </a:ext>
            </a:extLst>
          </p:cNvPr>
          <p:cNvSpPr/>
          <p:nvPr/>
        </p:nvSpPr>
        <p:spPr>
          <a:xfrm>
            <a:off x="6362700" y="1651000"/>
            <a:ext cx="1905000" cy="825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3F1A9B3-423D-45D3-AB8C-383761183119}"/>
              </a:ext>
            </a:extLst>
          </p:cNvPr>
          <p:cNvSpPr/>
          <p:nvPr/>
        </p:nvSpPr>
        <p:spPr>
          <a:xfrm rot="10800000">
            <a:off x="8049855" y="2498160"/>
            <a:ext cx="698498" cy="242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020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Status of Students Tested</a:t>
            </a:r>
          </a:p>
        </p:txBody>
      </p:sp>
      <p:sp>
        <p:nvSpPr>
          <p:cNvPr id="13" name="Slide Number Placeholder 3">
            <a:extLst>
              <a:ext uri="{FF2B5EF4-FFF2-40B4-BE49-F238E27FC236}">
                <a16:creationId xmlns:a16="http://schemas.microsoft.com/office/drawing/2014/main" id="{161B3764-271E-40A3-9026-63724300D403}"/>
              </a:ext>
            </a:extLst>
          </p:cNvPr>
          <p:cNvSpPr>
            <a:spLocks noGrp="1"/>
          </p:cNvSpPr>
          <p:nvPr>
            <p:ph type="sldNum" sz="quarter" idx="10"/>
          </p:nvPr>
        </p:nvSpPr>
        <p:spPr>
          <a:xfrm>
            <a:off x="10675345" y="6507315"/>
            <a:ext cx="1207622"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15A6E043-70F4-4DFC-8867-1C3E57FB43DA}"/>
              </a:ext>
            </a:extLst>
          </p:cNvPr>
          <p:cNvGrpSpPr/>
          <p:nvPr/>
        </p:nvGrpSpPr>
        <p:grpSpPr>
          <a:xfrm>
            <a:off x="419213" y="1291830"/>
            <a:ext cx="3722934" cy="4474595"/>
            <a:chOff x="419213" y="1291830"/>
            <a:chExt cx="3722934" cy="4474595"/>
          </a:xfrm>
        </p:grpSpPr>
        <p:pic>
          <p:nvPicPr>
            <p:cNvPr id="15" name="Picture 14">
              <a:extLst>
                <a:ext uri="{FF2B5EF4-FFF2-40B4-BE49-F238E27FC236}">
                  <a16:creationId xmlns:a16="http://schemas.microsoft.com/office/drawing/2014/main" id="{229AB3B7-C607-4C05-8270-59B64BBB9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113DE17D-0162-4554-AA13-79F8189DE05D}"/>
                </a:ext>
              </a:extLst>
            </p:cNvPr>
            <p:cNvSpPr/>
            <p:nvPr/>
          </p:nvSpPr>
          <p:spPr>
            <a:xfrm>
              <a:off x="960552" y="4714709"/>
              <a:ext cx="2067950" cy="3898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6AD107A-916C-4233-9817-55710B534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486" y="2163245"/>
            <a:ext cx="6736539" cy="255146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969094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38242-68F8-4D67-8829-FD6BAD703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45" y="1935213"/>
            <a:ext cx="7197528" cy="2722274"/>
          </a:xfrm>
          <a:prstGeom prst="rect">
            <a:avLst/>
          </a:prstGeom>
          <a:effectLst>
            <a:outerShdw blurRad="292100" dist="139700" dir="2700000" algn="ctr" rotWithShape="0">
              <a:srgbClr val="000000">
                <a:alpha val="65000"/>
              </a:srgbClr>
            </a:outerShdw>
          </a:effectLst>
        </p:spPr>
      </p:pic>
      <p:sp>
        <p:nvSpPr>
          <p:cNvPr id="3" name="Title 6"/>
          <p:cNvSpPr>
            <a:spLocks noGrp="1"/>
          </p:cNvSpPr>
          <p:nvPr>
            <p:ph type="title"/>
          </p:nvPr>
        </p:nvSpPr>
        <p:spPr/>
        <p:txBody>
          <a:bodyPr/>
          <a:lstStyle/>
          <a:p>
            <a:r>
              <a:rPr lang="en-US" dirty="0"/>
              <a:t>Test Status Code Report</a:t>
            </a:r>
          </a:p>
        </p:txBody>
      </p:sp>
      <p:sp>
        <p:nvSpPr>
          <p:cNvPr id="9" name="Rectangle 8"/>
          <p:cNvSpPr/>
          <p:nvPr/>
        </p:nvSpPr>
        <p:spPr>
          <a:xfrm>
            <a:off x="7029139" y="2807368"/>
            <a:ext cx="2195939" cy="4889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6E6D9D21-4564-49AB-A1C9-976ABC70BCF3}"/>
              </a:ext>
            </a:extLst>
          </p:cNvPr>
          <p:cNvSpPr>
            <a:spLocks noGrp="1"/>
          </p:cNvSpPr>
          <p:nvPr>
            <p:ph type="sldNum" sz="quarter" idx="10"/>
          </p:nvPr>
        </p:nvSpPr>
        <p:spPr>
          <a:xfrm>
            <a:off x="10818564" y="6507316"/>
            <a:ext cx="1064403" cy="16890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0D0161FE-F04B-4107-8CEA-F1DAE8486CAB}"/>
              </a:ext>
            </a:extLst>
          </p:cNvPr>
          <p:cNvGrpSpPr/>
          <p:nvPr/>
        </p:nvGrpSpPr>
        <p:grpSpPr>
          <a:xfrm>
            <a:off x="419213" y="1291830"/>
            <a:ext cx="3722934" cy="4474595"/>
            <a:chOff x="419213" y="1291830"/>
            <a:chExt cx="3722934" cy="4474595"/>
          </a:xfrm>
        </p:grpSpPr>
        <p:pic>
          <p:nvPicPr>
            <p:cNvPr id="15" name="Picture 14">
              <a:extLst>
                <a:ext uri="{FF2B5EF4-FFF2-40B4-BE49-F238E27FC236}">
                  <a16:creationId xmlns:a16="http://schemas.microsoft.com/office/drawing/2014/main" id="{40132F59-EDE9-4131-8AC0-821D54F80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3" y="1291830"/>
              <a:ext cx="3722934" cy="4474595"/>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AB62D1A5-A8E8-4635-BC32-080AAE2C80D7}"/>
                </a:ext>
              </a:extLst>
            </p:cNvPr>
            <p:cNvSpPr/>
            <p:nvPr/>
          </p:nvSpPr>
          <p:spPr>
            <a:xfrm>
              <a:off x="1012453" y="5092418"/>
              <a:ext cx="1666579" cy="24960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8019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a:t>
            </a:r>
          </a:p>
        </p:txBody>
      </p:sp>
      <p:sp>
        <p:nvSpPr>
          <p:cNvPr id="3" name="Slide Number Placeholder 2"/>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58</a:t>
            </a:fld>
            <a:endParaRPr lang="en-US" dirty="0"/>
          </a:p>
        </p:txBody>
      </p:sp>
      <p:pic>
        <p:nvPicPr>
          <p:cNvPr id="7" name="Picture 6">
            <a:extLst>
              <a:ext uri="{FF2B5EF4-FFF2-40B4-BE49-F238E27FC236}">
                <a16:creationId xmlns:a16="http://schemas.microsoft.com/office/drawing/2014/main" id="{679DD395-F2DD-4069-83EA-1A23272AD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4342" y="1857134"/>
            <a:ext cx="4047552" cy="314373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754113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700" y="1188964"/>
            <a:ext cx="11221203" cy="4780036"/>
          </a:xfrm>
        </p:spPr>
        <p:txBody>
          <a:bodyPr>
            <a:normAutofit fontScale="92500" lnSpcReduction="10000"/>
          </a:bodyPr>
          <a:lstStyle/>
          <a:p>
            <a:r>
              <a:rPr lang="en-US" sz="2000" dirty="0"/>
              <a:t>A non-participation event occurs when a student does not take a test as scheduled.</a:t>
            </a:r>
          </a:p>
          <a:p>
            <a:r>
              <a:rPr lang="en-US" sz="2000" dirty="0"/>
              <a:t>You must assign a code to explain the non-participation for each test a student does not participate in.</a:t>
            </a:r>
          </a:p>
          <a:p>
            <a:r>
              <a:rPr lang="en-US" sz="2000" dirty="0"/>
              <a:t>Non-participation codes persist until they are changed. </a:t>
            </a:r>
          </a:p>
          <a:p>
            <a:r>
              <a:rPr lang="en-US" sz="2000" dirty="0"/>
              <a:t>Non-participation codes may also be referred to as </a:t>
            </a:r>
            <a:r>
              <a:rPr lang="en-US" sz="2000" i="1" dirty="0"/>
              <a:t>special codes </a:t>
            </a:r>
            <a:r>
              <a:rPr lang="en-US" sz="2000" dirty="0"/>
              <a:t>or </a:t>
            </a:r>
            <a:r>
              <a:rPr lang="en-US" sz="2000" i="1" dirty="0"/>
              <a:t>reasons for non-participation</a:t>
            </a:r>
            <a:r>
              <a:rPr lang="en-US" sz="2000" dirty="0"/>
              <a:t>.</a:t>
            </a:r>
          </a:p>
          <a:p>
            <a:pPr marL="0" indent="0">
              <a:buNone/>
            </a:pPr>
            <a:r>
              <a:rPr lang="en-US" b="1" dirty="0"/>
              <a:t>Discrepancy Resolution</a:t>
            </a:r>
          </a:p>
          <a:p>
            <a:r>
              <a:rPr lang="en-US" sz="2000" dirty="0">
                <a:ea typeface="ＭＳ Ｐゴシック" pitchFamily="-48" charset="-128"/>
                <a:cs typeface="ＭＳ Ｐゴシック"/>
              </a:rPr>
              <a:t>The Discrepancy Resolution (DRS) report will become active in TIDE approximately one month prior to the close of the summative test window.</a:t>
            </a:r>
            <a:endParaRPr lang="en-US" sz="2000" i="1" dirty="0">
              <a:solidFill>
                <a:srgbClr val="FF0000"/>
              </a:solidFill>
              <a:ea typeface="ＭＳ Ｐゴシック" pitchFamily="-48" charset="-128"/>
              <a:cs typeface="ＭＳ Ｐゴシック"/>
            </a:endParaRPr>
          </a:p>
          <a:p>
            <a:r>
              <a:rPr lang="en-US" sz="2000" dirty="0">
                <a:ea typeface="ＭＳ Ｐゴシック" pitchFamily="-48" charset="-128"/>
                <a:cs typeface="ＭＳ Ｐゴシック"/>
              </a:rPr>
              <a:t>The DRS report will list all students who have not yet started their eligible summative assessment(s) </a:t>
            </a:r>
            <a:r>
              <a:rPr lang="en-US" sz="2000" b="1" u="sng" dirty="0">
                <a:ea typeface="ＭＳ Ｐゴシック" pitchFamily="-48" charset="-128"/>
                <a:cs typeface="ＭＳ Ｐゴシック"/>
              </a:rPr>
              <a:t>AND</a:t>
            </a:r>
            <a:r>
              <a:rPr lang="en-US" sz="2000" dirty="0">
                <a:ea typeface="ＭＳ Ｐゴシック" pitchFamily="-48" charset="-128"/>
                <a:cs typeface="ＭＳ Ｐゴシック"/>
              </a:rPr>
              <a:t> do not have a Non-Participation Code entered in TIDE. Once a Non-Participation Code is entered in TIDE for a student, that student will no longer be included in the school’s DRS report.</a:t>
            </a:r>
            <a:endParaRPr lang="en-US" sz="2000" dirty="0"/>
          </a:p>
        </p:txBody>
      </p:sp>
      <p:sp>
        <p:nvSpPr>
          <p:cNvPr id="3" name="Title 2"/>
          <p:cNvSpPr>
            <a:spLocks noGrp="1"/>
          </p:cNvSpPr>
          <p:nvPr>
            <p:ph type="title"/>
          </p:nvPr>
        </p:nvSpPr>
        <p:spPr/>
        <p:txBody>
          <a:bodyPr/>
          <a:lstStyle/>
          <a:p>
            <a:r>
              <a:rPr lang="en-US" dirty="0"/>
              <a:t>Non-Participation Codes</a:t>
            </a:r>
          </a:p>
        </p:txBody>
      </p:sp>
      <p:sp>
        <p:nvSpPr>
          <p:cNvPr id="4" name="Slide Number Placeholder 3"/>
          <p:cNvSpPr>
            <a:spLocks noGrp="1"/>
          </p:cNvSpPr>
          <p:nvPr>
            <p:ph type="sldNum" sz="quarter" idx="10"/>
          </p:nvPr>
        </p:nvSpPr>
        <p:spPr>
          <a:xfrm>
            <a:off x="11442431" y="6507316"/>
            <a:ext cx="440536" cy="201956"/>
          </a:xfrm>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264068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61360C-D885-447C-98F4-1C2CBB7E4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538" y="1720988"/>
            <a:ext cx="3640108" cy="2560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sp>
        <p:nvSpPr>
          <p:cNvPr id="7" name="Rectangle 6">
            <a:extLst>
              <a:ext uri="{FF2B5EF4-FFF2-40B4-BE49-F238E27FC236}">
                <a16:creationId xmlns:a16="http://schemas.microsoft.com/office/drawing/2014/main" id="{58213427-49E2-4869-9E2E-3BB0D7583688}"/>
              </a:ext>
            </a:extLst>
          </p:cNvPr>
          <p:cNvSpPr/>
          <p:nvPr/>
        </p:nvSpPr>
        <p:spPr>
          <a:xfrm>
            <a:off x="6606537" y="1720988"/>
            <a:ext cx="3640109" cy="2560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B43E60E-6BCB-4D30-B8A5-4363BE3E40FD}"/>
              </a:ext>
            </a:extLst>
          </p:cNvPr>
          <p:cNvGrpSpPr/>
          <p:nvPr/>
        </p:nvGrpSpPr>
        <p:grpSpPr>
          <a:xfrm>
            <a:off x="2034182" y="1720988"/>
            <a:ext cx="3729458" cy="3171523"/>
            <a:chOff x="1321674" y="1821196"/>
            <a:chExt cx="3729458" cy="3171523"/>
          </a:xfrm>
        </p:grpSpPr>
        <p:pic>
          <p:nvPicPr>
            <p:cNvPr id="10" name="Picture 9">
              <a:extLst>
                <a:ext uri="{FF2B5EF4-FFF2-40B4-BE49-F238E27FC236}">
                  <a16:creationId xmlns:a16="http://schemas.microsoft.com/office/drawing/2014/main" id="{A7422C3D-BEE0-4D27-9760-F84BB74DD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1674" y="1821196"/>
              <a:ext cx="3729458" cy="2560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Up 8">
              <a:extLst>
                <a:ext uri="{FF2B5EF4-FFF2-40B4-BE49-F238E27FC236}">
                  <a16:creationId xmlns:a16="http://schemas.microsoft.com/office/drawing/2014/main" id="{6DA6BF30-0629-4502-9BE1-0B80B69CA0CB}"/>
                </a:ext>
              </a:extLst>
            </p:cNvPr>
            <p:cNvSpPr/>
            <p:nvPr/>
          </p:nvSpPr>
          <p:spPr>
            <a:xfrm>
              <a:off x="2850501" y="3770312"/>
              <a:ext cx="671804" cy="12224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1244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Non-Participation</a:t>
            </a:r>
          </a:p>
        </p:txBody>
      </p:sp>
      <p:sp>
        <p:nvSpPr>
          <p:cNvPr id="3" name="Slide Number Placeholder 2"/>
          <p:cNvSpPr>
            <a:spLocks noGrp="1"/>
          </p:cNvSpPr>
          <p:nvPr>
            <p:ph type="sldNum" sz="quarter" idx="10"/>
          </p:nvPr>
        </p:nvSpPr>
        <p:spPr>
          <a:xfrm>
            <a:off x="11160087" y="6595451"/>
            <a:ext cx="797920" cy="196952"/>
          </a:xfrm>
        </p:spPr>
        <p:txBody>
          <a:bodyPr/>
          <a:lstStyle/>
          <a:p>
            <a:pPr algn="r"/>
            <a:fld id="{F3477EC8-074D-41C4-94AE-E9EA7CEEA348}" type="slidenum">
              <a:rPr lang="en-US" smtClean="0"/>
              <a:pPr algn="r"/>
              <a:t>60</a:t>
            </a:fld>
            <a:endParaRPr lang="en-US" dirty="0"/>
          </a:p>
        </p:txBody>
      </p:sp>
      <p:grpSp>
        <p:nvGrpSpPr>
          <p:cNvPr id="8" name="Group 7">
            <a:extLst>
              <a:ext uri="{FF2B5EF4-FFF2-40B4-BE49-F238E27FC236}">
                <a16:creationId xmlns:a16="http://schemas.microsoft.com/office/drawing/2014/main" id="{BF9A8D93-9D2E-4ED7-BC10-0481D32B5432}"/>
              </a:ext>
            </a:extLst>
          </p:cNvPr>
          <p:cNvGrpSpPr/>
          <p:nvPr/>
        </p:nvGrpSpPr>
        <p:grpSpPr>
          <a:xfrm>
            <a:off x="3818325" y="1413913"/>
            <a:ext cx="7923578" cy="4286848"/>
            <a:chOff x="1916269" y="1285576"/>
            <a:chExt cx="7923578" cy="4286848"/>
          </a:xfrm>
        </p:grpSpPr>
        <p:pic>
          <p:nvPicPr>
            <p:cNvPr id="7" name="Picture 6">
              <a:extLst>
                <a:ext uri="{FF2B5EF4-FFF2-40B4-BE49-F238E27FC236}">
                  <a16:creationId xmlns:a16="http://schemas.microsoft.com/office/drawing/2014/main" id="{AC6B6058-63C1-4135-8DFA-045D7405A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152" y="1285576"/>
              <a:ext cx="7487695" cy="4286848"/>
            </a:xfrm>
            <a:prstGeom prst="rect">
              <a:avLst/>
            </a:prstGeom>
            <a:effectLst>
              <a:outerShdw blurRad="292100" dist="139700" dir="2700000" algn="ctr" rotWithShape="0">
                <a:srgbClr val="000000">
                  <a:alpha val="65000"/>
                </a:srgbClr>
              </a:outerShdw>
            </a:effectLst>
          </p:spPr>
        </p:pic>
        <p:sp>
          <p:nvSpPr>
            <p:cNvPr id="9" name="Down Arrow 8"/>
            <p:cNvSpPr/>
            <p:nvPr/>
          </p:nvSpPr>
          <p:spPr>
            <a:xfrm rot="16200000">
              <a:off x="5221070" y="350330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2030602" y="485802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8BF07F7A-839F-4B99-9AA3-F3A2A1747F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6363" y="2044160"/>
            <a:ext cx="3375805" cy="262198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992322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63" y="-228959"/>
            <a:ext cx="10080052" cy="776229"/>
          </a:xfrm>
        </p:spPr>
        <p:txBody>
          <a:bodyPr/>
          <a:lstStyle/>
          <a:p>
            <a:r>
              <a:rPr lang="en-US" dirty="0"/>
              <a:t>View Reasons for Non-Participation Results</a:t>
            </a:r>
          </a:p>
        </p:txBody>
      </p:sp>
      <p:sp>
        <p:nvSpPr>
          <p:cNvPr id="3" name="Slide Number Placeholder 2"/>
          <p:cNvSpPr>
            <a:spLocks noGrp="1"/>
          </p:cNvSpPr>
          <p:nvPr>
            <p:ph type="sldNum" sz="quarter" idx="10"/>
          </p:nvPr>
        </p:nvSpPr>
        <p:spPr>
          <a:xfrm>
            <a:off x="11457542" y="6507315"/>
            <a:ext cx="425425" cy="268057"/>
          </a:xfrm>
        </p:spPr>
        <p:txBody>
          <a:bodyPr/>
          <a:lstStyle/>
          <a:p>
            <a:pPr algn="r"/>
            <a:fld id="{F3477EC8-074D-41C4-94AE-E9EA7CEEA348}" type="slidenum">
              <a:rPr lang="en-US" smtClean="0"/>
              <a:pPr algn="r"/>
              <a:t>61</a:t>
            </a:fld>
            <a:endParaRPr lang="en-US" dirty="0"/>
          </a:p>
        </p:txBody>
      </p:sp>
      <p:pic>
        <p:nvPicPr>
          <p:cNvPr id="10" name="Picture 9">
            <a:extLst>
              <a:ext uri="{FF2B5EF4-FFF2-40B4-BE49-F238E27FC236}">
                <a16:creationId xmlns:a16="http://schemas.microsoft.com/office/drawing/2014/main" id="{114920CC-9487-458C-8E2E-C9934D3648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363" y="2044160"/>
            <a:ext cx="3375805" cy="2621984"/>
          </a:xfrm>
          <a:prstGeom prst="rect">
            <a:avLst/>
          </a:prstGeom>
          <a:effectLst>
            <a:outerShdw blurRad="292100" dist="139700" dir="2700000" algn="ctr" rotWithShape="0">
              <a:srgbClr val="000000">
                <a:alpha val="65000"/>
              </a:srgbClr>
            </a:outerShdw>
          </a:effectLst>
        </p:spPr>
      </p:pic>
      <p:pic>
        <p:nvPicPr>
          <p:cNvPr id="11" name="Picture 10">
            <a:extLst>
              <a:ext uri="{FF2B5EF4-FFF2-40B4-BE49-F238E27FC236}">
                <a16:creationId xmlns:a16="http://schemas.microsoft.com/office/drawing/2014/main" id="{13FF27E0-B656-43FA-8EEA-0B58897B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301" y="1427235"/>
            <a:ext cx="6972248" cy="4003529"/>
          </a:xfrm>
          <a:prstGeom prst="rect">
            <a:avLst/>
          </a:prstGeom>
          <a:ln>
            <a:noFill/>
          </a:ln>
          <a:effectLst>
            <a:outerShdw blurRad="292100" dist="139700" dir="2700000" algn="tl" rotWithShape="0">
              <a:srgbClr val="333333">
                <a:alpha val="65000"/>
              </a:srgbClr>
            </a:outerShdw>
          </a:effectLst>
        </p:spPr>
      </p:pic>
      <p:sp>
        <p:nvSpPr>
          <p:cNvPr id="12" name="Down Arrow 11">
            <a:extLst>
              <a:ext uri="{FF2B5EF4-FFF2-40B4-BE49-F238E27FC236}">
                <a16:creationId xmlns:a16="http://schemas.microsoft.com/office/drawing/2014/main" id="{6B4BEC49-5F3E-43B5-BDBC-06AE77645E1A}"/>
              </a:ext>
            </a:extLst>
          </p:cNvPr>
          <p:cNvSpPr/>
          <p:nvPr/>
        </p:nvSpPr>
        <p:spPr>
          <a:xfrm rot="16200000">
            <a:off x="7842433" y="3832713"/>
            <a:ext cx="461984" cy="723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517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8"/>
            <a:ext cx="10966449" cy="4531947"/>
          </a:xfrm>
        </p:spPr>
        <p:txBody>
          <a:bodyPr rtlCol="0">
            <a:noAutofit/>
          </a:bodyPr>
          <a:lstStyle/>
          <a:p>
            <a:pPr marL="0" indent="0" eaLnBrk="1" fontAlgn="auto" hangingPunct="1">
              <a:buNone/>
              <a:defRPr/>
            </a:pPr>
            <a:r>
              <a:rPr lang="en-US" sz="2200" dirty="0">
                <a:solidFill>
                  <a:srgbClr val="53565A"/>
                </a:solidFill>
              </a:rPr>
              <a:t>You can contact the Help Desk for assistance with any technical issues you encounter.</a:t>
            </a:r>
          </a:p>
          <a:p>
            <a:pPr marL="0" indent="0" eaLnBrk="1" fontAlgn="auto" hangingPunct="1">
              <a:buNone/>
              <a:defRPr/>
            </a:pPr>
            <a:r>
              <a:rPr lang="en-US" sz="2200" dirty="0">
                <a:solidFill>
                  <a:srgbClr val="53565A"/>
                </a:solidFill>
              </a:rPr>
              <a:t>When contacting the Help Desk, please be ready to provide the following information:</a:t>
            </a:r>
          </a:p>
          <a:p>
            <a:pPr eaLnBrk="1" fontAlgn="auto" hangingPunct="1">
              <a:defRPr/>
            </a:pPr>
            <a:r>
              <a:rPr lang="en-US" sz="2000" dirty="0">
                <a:solidFill>
                  <a:srgbClr val="53565A"/>
                </a:solidFill>
              </a:rPr>
              <a:t>Any error messages that are appearing (including codes)</a:t>
            </a:r>
          </a:p>
          <a:p>
            <a:pPr eaLnBrk="1" fontAlgn="auto" hangingPunct="1">
              <a:defRPr/>
            </a:pPr>
            <a:r>
              <a:rPr lang="en-US" sz="2000" dirty="0">
                <a:solidFill>
                  <a:srgbClr val="53565A"/>
                </a:solidFill>
              </a:rPr>
              <a:t>Your operating system and browser information</a:t>
            </a:r>
          </a:p>
          <a:p>
            <a:pPr eaLnBrk="1" fontAlgn="auto" hangingPunct="1">
              <a:defRPr/>
            </a:pPr>
            <a:r>
              <a:rPr lang="en-US" sz="2000" dirty="0">
                <a:solidFill>
                  <a:srgbClr val="53565A"/>
                </a:solidFill>
              </a:rPr>
              <a:t>Your network configuration information</a:t>
            </a:r>
          </a:p>
          <a:p>
            <a:pPr eaLnBrk="1" fontAlgn="auto" hangingPunct="1">
              <a:defRPr/>
            </a:pPr>
            <a:r>
              <a:rPr lang="en-US" sz="2000" dirty="0">
                <a:solidFill>
                  <a:srgbClr val="53565A"/>
                </a:solidFill>
              </a:rPr>
              <a:t>Your contact information for follow-up by telephone or email</a:t>
            </a:r>
          </a:p>
          <a:p>
            <a:pPr eaLnBrk="1" fontAlgn="auto" hangingPunct="1">
              <a:defRPr/>
            </a:pPr>
            <a:r>
              <a:rPr lang="en-US" sz="2000" dirty="0">
                <a:solidFill>
                  <a:srgbClr val="53565A"/>
                </a:solidFill>
              </a:rPr>
              <a:t>Any other relevant information, such as test names or content areas, student IDs, session IDs, and search criteria</a:t>
            </a:r>
          </a:p>
          <a:p>
            <a:pPr marL="0" indent="0" eaLnBrk="1" fontAlgn="auto" hangingPunct="1">
              <a:buNone/>
              <a:defRPr/>
            </a:pPr>
            <a:r>
              <a:rPr lang="en-US" sz="2200" dirty="0">
                <a:solidFill>
                  <a:srgbClr val="53565A"/>
                </a:solidFill>
              </a:rPr>
              <a:t>For test administration or policy issues, please contact your school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6715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128" y="718700"/>
            <a:ext cx="8704965" cy="5420600"/>
          </a:xfrm>
        </p:spPr>
        <p:txBody>
          <a:bodyPr rtlCol="0">
            <a:noAutofit/>
          </a:bodyPr>
          <a:lstStyle/>
          <a:p>
            <a:pPr marL="0" indent="0" eaLnBrk="1" fontAlgn="auto" hangingPunct="1">
              <a:buNone/>
              <a:defRPr/>
            </a:pPr>
            <a:r>
              <a:rPr lang="en-US" sz="3200" b="1" dirty="0"/>
              <a:t>Further Information</a:t>
            </a:r>
          </a:p>
          <a:p>
            <a:pPr lvl="0"/>
            <a:r>
              <a:rPr lang="en-US" b="1" dirty="0"/>
              <a:t>Visit </a:t>
            </a:r>
            <a:endParaRPr lang="en-US" dirty="0"/>
          </a:p>
          <a:p>
            <a:pPr lvl="1"/>
            <a:r>
              <a:rPr lang="en-US" b="1" u="sng" dirty="0" err="1">
                <a:hlinkClick r:id="rId3"/>
              </a:rPr>
              <a:t>alohahsap.org</a:t>
            </a:r>
            <a:endParaRPr lang="en-US" b="1" dirty="0"/>
          </a:p>
          <a:p>
            <a:pPr lvl="1"/>
            <a:r>
              <a:rPr lang="en-US" b="1" dirty="0" err="1">
                <a:hlinkClick r:id="rId4"/>
              </a:rPr>
              <a:t>smarterbalanced.org</a:t>
            </a:r>
            <a:endParaRPr lang="en-US" b="1" dirty="0"/>
          </a:p>
          <a:p>
            <a:pPr lvl="0"/>
            <a:r>
              <a:rPr lang="en-US" b="1" dirty="0"/>
              <a:t>Call, fax, or email the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err="1">
                <a:hlinkClick r:id="rId5"/>
              </a:rPr>
              <a:t>HSAPHelpDesk@cambiumassessment.com</a:t>
            </a:r>
            <a:endParaRPr lang="en-US" dirty="0"/>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6D3D34AF-C3D7-4086-AD22-C06865E4833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2012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Home Page</a:t>
            </a:r>
          </a:p>
        </p:txBody>
      </p:sp>
      <p:grpSp>
        <p:nvGrpSpPr>
          <p:cNvPr id="4" name="Group 3">
            <a:extLst>
              <a:ext uri="{FF2B5EF4-FFF2-40B4-BE49-F238E27FC236}">
                <a16:creationId xmlns:a16="http://schemas.microsoft.com/office/drawing/2014/main" id="{593A3C7B-B688-4EE9-B2E0-A7C71D860EBF}"/>
              </a:ext>
            </a:extLst>
          </p:cNvPr>
          <p:cNvGrpSpPr/>
          <p:nvPr/>
        </p:nvGrpSpPr>
        <p:grpSpPr>
          <a:xfrm>
            <a:off x="1547793" y="774566"/>
            <a:ext cx="8397314" cy="5308868"/>
            <a:chOff x="1786153" y="1446838"/>
            <a:chExt cx="7684494" cy="4858217"/>
          </a:xfrm>
        </p:grpSpPr>
        <p:pic>
          <p:nvPicPr>
            <p:cNvPr id="5" name="Picture 4">
              <a:extLst>
                <a:ext uri="{FF2B5EF4-FFF2-40B4-BE49-F238E27FC236}">
                  <a16:creationId xmlns:a16="http://schemas.microsoft.com/office/drawing/2014/main" id="{7C9E7669-C1B3-42B6-98D3-21BA88FCEF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5909" y="1446838"/>
              <a:ext cx="7044738" cy="48582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420E20D-3003-4136-BA77-377E19F95F3B}"/>
                </a:ext>
              </a:extLst>
            </p:cNvPr>
            <p:cNvSpPr/>
            <p:nvPr/>
          </p:nvSpPr>
          <p:spPr>
            <a:xfrm>
              <a:off x="2425909" y="2113550"/>
              <a:ext cx="2391380" cy="4191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93CC086-4034-443F-8FE5-A53F4183132F}"/>
                </a:ext>
              </a:extLst>
            </p:cNvPr>
            <p:cNvSpPr/>
            <p:nvPr/>
          </p:nvSpPr>
          <p:spPr>
            <a:xfrm rot="10800000">
              <a:off x="1786153" y="3875946"/>
              <a:ext cx="770932" cy="37475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233404DD-3630-49C9-904D-F16DA6411E7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10856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Preparing for Testing</a:t>
            </a:r>
          </a:p>
        </p:txBody>
      </p:sp>
      <p:pic>
        <p:nvPicPr>
          <p:cNvPr id="7" name="Picture 6">
            <a:extLst>
              <a:ext uri="{FF2B5EF4-FFF2-40B4-BE49-F238E27FC236}">
                <a16:creationId xmlns:a16="http://schemas.microsoft.com/office/drawing/2014/main" id="{AF9C8698-32B7-4913-A280-12502A4E8A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1845" y="794336"/>
            <a:ext cx="7640877" cy="5269328"/>
          </a:xfrm>
          <a:prstGeom prst="rect">
            <a:avLst/>
          </a:prstGeom>
          <a:ln>
            <a:noFill/>
          </a:ln>
          <a:effectLst>
            <a:outerShdw blurRad="292100" dist="139700" dir="2700000" algn="tl" rotWithShape="0">
              <a:srgbClr val="333333">
                <a:alpha val="65000"/>
              </a:srgbClr>
            </a:outerShdw>
          </a:effectLst>
        </p:spPr>
      </p:pic>
      <p:sp>
        <p:nvSpPr>
          <p:cNvPr id="9" name="Slide Number Placeholder 3">
            <a:extLst>
              <a:ext uri="{FF2B5EF4-FFF2-40B4-BE49-F238E27FC236}">
                <a16:creationId xmlns:a16="http://schemas.microsoft.com/office/drawing/2014/main" id="{EC1C0058-E266-4BD2-AB5A-DD4260B618F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Rectangle 2">
            <a:extLst>
              <a:ext uri="{FF2B5EF4-FFF2-40B4-BE49-F238E27FC236}">
                <a16:creationId xmlns:a16="http://schemas.microsoft.com/office/drawing/2014/main" id="{71E81E34-6668-48C9-B584-8A39D52E1B68}"/>
              </a:ext>
            </a:extLst>
          </p:cNvPr>
          <p:cNvSpPr/>
          <p:nvPr/>
        </p:nvSpPr>
        <p:spPr>
          <a:xfrm>
            <a:off x="2091847" y="1515649"/>
            <a:ext cx="2580361" cy="454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4B6A56E-7A01-4AB7-BFAE-E4573D24E5A3}"/>
              </a:ext>
            </a:extLst>
          </p:cNvPr>
          <p:cNvSpPr/>
          <p:nvPr/>
        </p:nvSpPr>
        <p:spPr>
          <a:xfrm>
            <a:off x="2091845" y="2051137"/>
            <a:ext cx="739036" cy="44154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5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Administering Tests</a:t>
            </a:r>
          </a:p>
        </p:txBody>
      </p:sp>
      <p:grpSp>
        <p:nvGrpSpPr>
          <p:cNvPr id="2" name="Group 1">
            <a:extLst>
              <a:ext uri="{FF2B5EF4-FFF2-40B4-BE49-F238E27FC236}">
                <a16:creationId xmlns:a16="http://schemas.microsoft.com/office/drawing/2014/main" id="{1D219AA3-670C-4684-B724-2C9D289F7173}"/>
              </a:ext>
            </a:extLst>
          </p:cNvPr>
          <p:cNvGrpSpPr/>
          <p:nvPr/>
        </p:nvGrpSpPr>
        <p:grpSpPr>
          <a:xfrm>
            <a:off x="1972849" y="742506"/>
            <a:ext cx="7791190" cy="5372988"/>
            <a:chOff x="1972849" y="728402"/>
            <a:chExt cx="7791190" cy="5372988"/>
          </a:xfrm>
        </p:grpSpPr>
        <p:grpSp>
          <p:nvGrpSpPr>
            <p:cNvPr id="6" name="Group 5">
              <a:extLst>
                <a:ext uri="{FF2B5EF4-FFF2-40B4-BE49-F238E27FC236}">
                  <a16:creationId xmlns:a16="http://schemas.microsoft.com/office/drawing/2014/main" id="{B477E127-F8D8-461A-A849-0F88EA4B1494}"/>
                </a:ext>
              </a:extLst>
            </p:cNvPr>
            <p:cNvGrpSpPr/>
            <p:nvPr/>
          </p:nvGrpSpPr>
          <p:grpSpPr>
            <a:xfrm>
              <a:off x="1972849" y="728402"/>
              <a:ext cx="7791190" cy="5372988"/>
              <a:chOff x="1972849" y="728402"/>
              <a:chExt cx="7791190" cy="5372988"/>
            </a:xfrm>
          </p:grpSpPr>
          <p:pic>
            <p:nvPicPr>
              <p:cNvPr id="8" name="Picture 7">
                <a:extLst>
                  <a:ext uri="{FF2B5EF4-FFF2-40B4-BE49-F238E27FC236}">
                    <a16:creationId xmlns:a16="http://schemas.microsoft.com/office/drawing/2014/main" id="{74E3F199-E0B4-4DFE-BAF4-7077D09E50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2849" y="728402"/>
                <a:ext cx="7791190" cy="53729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1880CA1-2E5A-440A-B251-8662CA2E374C}"/>
                  </a:ext>
                </a:extLst>
              </p:cNvPr>
              <p:cNvSpPr/>
              <p:nvPr/>
            </p:nvSpPr>
            <p:spPr>
              <a:xfrm>
                <a:off x="4609577" y="1451441"/>
                <a:ext cx="2567837" cy="4649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own Arrow 6"/>
            <p:cNvSpPr/>
            <p:nvPr/>
          </p:nvSpPr>
          <p:spPr>
            <a:xfrm rot="16200000">
              <a:off x="4741172" y="1837512"/>
              <a:ext cx="551008" cy="8141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30808C12-BA06-49A3-BD37-73102330489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840549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3c8d6406-deae-4a0d-a95e-fe53ed4a1ace"/>
    <ds:schemaRef ds:uri="http://schemas.microsoft.com/office/2006/documentManagement/types"/>
    <ds:schemaRef ds:uri="http://purl.org/dc/terms/"/>
    <ds:schemaRef ds:uri="http://schemas.microsoft.com/office/infopath/2007/PartnerControls"/>
    <ds:schemaRef ds:uri="http://purl.org/dc/dcmitype/"/>
    <ds:schemaRef ds:uri="60b788f9-dbc8-42fd-99f2-081ed83a52d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21908</TotalTime>
  <Words>7852</Words>
  <Application>Microsoft Office PowerPoint</Application>
  <PresentationFormat>Widescreen</PresentationFormat>
  <Paragraphs>588</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Test Information Distribution Engine (TIDE)</vt:lpstr>
      <vt:lpstr>Objectives</vt:lpstr>
      <vt:lpstr>Activating Your Account</vt:lpstr>
      <vt:lpstr>Logging in to TIDE</vt:lpstr>
      <vt:lpstr>Logging in to TIDE, continued</vt:lpstr>
      <vt:lpstr>Resetting Your Password</vt:lpstr>
      <vt:lpstr>TIDE Home Page</vt:lpstr>
      <vt:lpstr>TIDE Tasks: Preparing for Testing</vt:lpstr>
      <vt:lpstr>TIDE Tasks: Administering Tests</vt:lpstr>
      <vt:lpstr>TIDE Tasks: After Testing</vt:lpstr>
      <vt:lpstr>TIDE Banner</vt:lpstr>
      <vt:lpstr>TIDE Banner: General Resources</vt:lpstr>
      <vt:lpstr>Inbox: View Documents</vt:lpstr>
      <vt:lpstr>Inbox: Sending Files</vt:lpstr>
      <vt:lpstr>TIDE Banner: Manage Account</vt:lpstr>
      <vt:lpstr>Navigation Toolbars</vt:lpstr>
      <vt:lpstr>Help Text</vt:lpstr>
      <vt:lpstr>Quick Search</vt:lpstr>
      <vt:lpstr>Roles and Permissions</vt:lpstr>
      <vt:lpstr>Users</vt:lpstr>
      <vt:lpstr>Add Users</vt:lpstr>
      <vt:lpstr>Upload Users</vt:lpstr>
      <vt:lpstr>Upload Users, continued</vt:lpstr>
      <vt:lpstr>View/Edit/Export Users</vt:lpstr>
      <vt:lpstr>View/Edit/Export User Results</vt:lpstr>
      <vt:lpstr>Students</vt:lpstr>
      <vt:lpstr>View/Edit Students</vt:lpstr>
      <vt:lpstr>View/Edit Students, continued</vt:lpstr>
      <vt:lpstr>View/Edit Students Results</vt:lpstr>
      <vt:lpstr>Frequency Distribution Reports</vt:lpstr>
      <vt:lpstr>Frequency Distribution Reports, continued</vt:lpstr>
      <vt:lpstr>Upload Student Settings</vt:lpstr>
      <vt:lpstr>Upload Student Settings, continued</vt:lpstr>
      <vt:lpstr>Test Settings and Tools</vt:lpstr>
      <vt:lpstr>View/Edit Test Settings and Tools</vt:lpstr>
      <vt:lpstr>View/Edit Test Settings and Tools Results</vt:lpstr>
      <vt:lpstr>View/Edit Test Settings and Tools Results, continued</vt:lpstr>
      <vt:lpstr>Upload Test Settings and Tools</vt:lpstr>
      <vt:lpstr>Rosters</vt:lpstr>
      <vt:lpstr>Add Roster</vt:lpstr>
      <vt:lpstr>Add Roster, continued</vt:lpstr>
      <vt:lpstr>Upload Rosters</vt:lpstr>
      <vt:lpstr>View/Edit/Export Rosters</vt:lpstr>
      <vt:lpstr>Testing Incidents</vt:lpstr>
      <vt:lpstr>Create Testing Incidents</vt:lpstr>
      <vt:lpstr>Status of Testing Incidents</vt:lpstr>
      <vt:lpstr>View Testing Incidents</vt:lpstr>
      <vt:lpstr>View Testing Incidents Results</vt:lpstr>
      <vt:lpstr>Upload Testing Incidents</vt:lpstr>
      <vt:lpstr>Monitoring Test Progress</vt:lpstr>
      <vt:lpstr>Plan and Manage Testing</vt:lpstr>
      <vt:lpstr>Plan and Manage Testing Results</vt:lpstr>
      <vt:lpstr>Plan and Manage Testing Examples</vt:lpstr>
      <vt:lpstr>Participation Report for SSID</vt:lpstr>
      <vt:lpstr>Test Session Monitoring Report</vt:lpstr>
      <vt:lpstr>Status of Students Tested</vt:lpstr>
      <vt:lpstr>Test Status Code Report</vt:lpstr>
      <vt:lpstr>Data Management</vt:lpstr>
      <vt:lpstr>Non-Participation Codes</vt:lpstr>
      <vt:lpstr>Reasons for Non-Participation</vt:lpstr>
      <vt:lpstr>View Reasons for Non-Participation Results</vt:lpstr>
      <vt:lpstr>Contact Your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Macgillivray, Emily A.</cp:lastModifiedBy>
  <cp:revision>169</cp:revision>
  <cp:lastPrinted>2017-10-19T00:36:21Z</cp:lastPrinted>
  <dcterms:created xsi:type="dcterms:W3CDTF">2020-02-03T21:37:34Z</dcterms:created>
  <dcterms:modified xsi:type="dcterms:W3CDTF">2020-08-04T22:46:07Z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