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23"/>
  </p:notesMasterIdLst>
  <p:handoutMasterIdLst>
    <p:handoutMasterId r:id="rId24"/>
  </p:handoutMasterIdLst>
  <p:sldIdLst>
    <p:sldId id="294" r:id="rId5"/>
    <p:sldId id="256" r:id="rId6"/>
    <p:sldId id="489" r:id="rId7"/>
    <p:sldId id="494" r:id="rId8"/>
    <p:sldId id="497" r:id="rId9"/>
    <p:sldId id="502" r:id="rId10"/>
    <p:sldId id="499" r:id="rId11"/>
    <p:sldId id="500" r:id="rId12"/>
    <p:sldId id="630" r:id="rId13"/>
    <p:sldId id="496" r:id="rId14"/>
    <p:sldId id="501" r:id="rId15"/>
    <p:sldId id="503" r:id="rId16"/>
    <p:sldId id="504" r:id="rId17"/>
    <p:sldId id="505" r:id="rId18"/>
    <p:sldId id="506" r:id="rId19"/>
    <p:sldId id="507" r:id="rId20"/>
    <p:sldId id="508" r:id="rId21"/>
    <p:sldId id="629" r:id="rId22"/>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89AE882-1EA1-4707-80B3-49F60B74902F}">
          <p14:sldIdLst>
            <p14:sldId id="294"/>
          </p14:sldIdLst>
        </p14:section>
        <p14:section name="Test Types" id="{66C1785F-51FE-402C-865B-4D02477C5914}">
          <p14:sldIdLst>
            <p14:sldId id="256"/>
          </p14:sldIdLst>
        </p14:section>
        <p14:section name="Dashboard View" id="{6C88ABF5-CB09-4CA4-95BE-CF68F97177AC}">
          <p14:sldIdLst>
            <p14:sldId id="489"/>
          </p14:sldIdLst>
        </p14:section>
        <p14:section name="Design of the Item-Level Report" id="{AFEE083A-92CA-4246-8DF2-2EAA7CA6528F}">
          <p14:sldIdLst>
            <p14:sldId id="494"/>
            <p14:sldId id="497"/>
            <p14:sldId id="502"/>
          </p14:sldIdLst>
        </p14:section>
        <p14:section name="How to View an Item and Student Response" id="{413F3AFC-A717-4D8D-8014-FA8BF9F98F31}">
          <p14:sldIdLst>
            <p14:sldId id="499"/>
          </p14:sldIdLst>
        </p14:section>
        <p14:section name="Item &amp; Score Tab" id="{0DE4DB49-D31B-4DE1-8EEB-EADEB26E4ED7}">
          <p14:sldIdLst>
            <p14:sldId id="500"/>
            <p14:sldId id="630"/>
          </p14:sldIdLst>
        </p14:section>
        <p14:section name="Rubric &amp; Resources Tab" id="{C6E0B56C-2D51-45DC-B908-74280E9E11BB}">
          <p14:sldIdLst>
            <p14:sldId id="496"/>
          </p14:sldIdLst>
        </p14:section>
        <p14:section name="Reports with Multiple Topic Areas" id="{16761D9E-ADE2-4996-9919-4F1D28BADACC}">
          <p14:sldIdLst>
            <p14:sldId id="501"/>
          </p14:sldIdLst>
        </p14:section>
        <p14:section name="Reports with Multiple Scoring Assertions" id="{43C09B19-6894-4244-8D81-BE8A6760EF14}">
          <p14:sldIdLst>
            <p14:sldId id="503"/>
          </p14:sldIdLst>
        </p14:section>
        <p14:section name="Use the Standards Filter" id="{BC049AEB-F022-4BDB-AA9C-E59D46B4707A}">
          <p14:sldIdLst>
            <p14:sldId id="504"/>
            <p14:sldId id="505"/>
          </p14:sldIdLst>
        </p14:section>
        <p14:section name="Assign Test Reasons" id="{8796525F-8739-4770-987A-EC4695D73D51}">
          <p14:sldIdLst>
            <p14:sldId id="506"/>
            <p14:sldId id="507"/>
          </p14:sldIdLst>
        </p14:section>
        <p14:section name="Filter by Test Reason" id="{A7FEF78F-E9EA-4356-9EF6-E41F11670134}">
          <p14:sldIdLst>
            <p14:sldId id="508"/>
          </p14:sldIdLst>
        </p14:section>
        <p14:section name="Conclusion" id="{58684AA9-9D8A-441F-97CD-3C88AE09EAB5}">
          <p14:sldIdLst>
            <p14:sldId id="62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B06D"/>
    <a:srgbClr val="005E9E"/>
    <a:srgbClr val="505A08"/>
    <a:srgbClr val="2C9ED9"/>
    <a:srgbClr val="C6E7F7"/>
    <a:srgbClr val="26ABE1"/>
    <a:srgbClr val="319EFF"/>
    <a:srgbClr val="B9BBBE"/>
    <a:srgbClr val="A8CF91"/>
    <a:srgbClr val="006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3" autoAdjust="0"/>
    <p:restoredTop sz="64812" autoAdjust="0"/>
  </p:normalViewPr>
  <p:slideViewPr>
    <p:cSldViewPr snapToGrid="0">
      <p:cViewPr varScale="1">
        <p:scale>
          <a:sx n="52" d="100"/>
          <a:sy n="52" d="100"/>
        </p:scale>
        <p:origin x="1829" y="48"/>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9AE58-3978-43C3-A49C-FDA98DFA578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E1F8563-24A2-4F7A-9ED8-C4A8AD217297}">
      <dgm:prSet phldrT="[Text]" custT="1"/>
      <dgm:spPr>
        <a:solidFill>
          <a:schemeClr val="tx2">
            <a:lumMod val="60000"/>
            <a:lumOff val="40000"/>
          </a:schemeClr>
        </a:solidFill>
        <a:ln w="38100">
          <a:solidFill>
            <a:schemeClr val="accent1">
              <a:lumMod val="50000"/>
            </a:schemeClr>
          </a:solidFill>
        </a:ln>
      </dgm:spPr>
      <dgm:t>
        <a:bodyPr/>
        <a:lstStyle/>
        <a:p>
          <a:r>
            <a:rPr lang="en-US" sz="2400" b="1" dirty="0"/>
            <a:t>Interim Assessments</a:t>
          </a:r>
        </a:p>
      </dgm:t>
    </dgm:pt>
    <dgm:pt modelId="{D94534AD-6F98-417E-B758-12FA466798CC}" type="parTrans" cxnId="{D25C0DE0-4425-48DA-B89B-47AA2757A875}">
      <dgm:prSet/>
      <dgm:spPr/>
      <dgm:t>
        <a:bodyPr/>
        <a:lstStyle/>
        <a:p>
          <a:endParaRPr lang="en-US"/>
        </a:p>
      </dgm:t>
    </dgm:pt>
    <dgm:pt modelId="{1DEBC8B5-DBF2-49A1-ADB0-C0459534183F}" type="sibTrans" cxnId="{D25C0DE0-4425-48DA-B89B-47AA2757A875}">
      <dgm:prSet/>
      <dgm:spPr/>
      <dgm:t>
        <a:bodyPr/>
        <a:lstStyle/>
        <a:p>
          <a:endParaRPr lang="en-US"/>
        </a:p>
      </dgm:t>
    </dgm:pt>
    <dgm:pt modelId="{E82B3B99-FBFB-4EF6-84B3-669AD711E739}">
      <dgm:prSet phldrT="[Text]" custT="1"/>
      <dgm:spPr>
        <a:solidFill>
          <a:schemeClr val="tx2">
            <a:lumMod val="40000"/>
            <a:lumOff val="60000"/>
          </a:schemeClr>
        </a:solidFill>
        <a:ln w="38100">
          <a:solidFill>
            <a:schemeClr val="accent1">
              <a:lumMod val="50000"/>
            </a:schemeClr>
          </a:solidFill>
        </a:ln>
      </dgm:spPr>
      <dgm:t>
        <a:bodyPr/>
        <a:lstStyle/>
        <a:p>
          <a:pPr algn="ctr">
            <a:buNone/>
          </a:pPr>
          <a:r>
            <a:rPr lang="en-US" sz="1800" b="1" dirty="0">
              <a:solidFill>
                <a:schemeClr val="accent1">
                  <a:lumMod val="50000"/>
                </a:schemeClr>
              </a:solidFill>
            </a:rPr>
            <a:t>Interim Assessment Blocks (IABs) and Focused Interim Assessment Blocks (FIABs)</a:t>
          </a:r>
          <a:endParaRPr lang="en-US" sz="1800" dirty="0">
            <a:solidFill>
              <a:schemeClr val="accent1">
                <a:lumMod val="50000"/>
              </a:schemeClr>
            </a:solidFill>
          </a:endParaRPr>
        </a:p>
        <a:p>
          <a:pPr algn="ctr"/>
          <a:r>
            <a:rPr lang="en-US" sz="1800" dirty="0">
              <a:solidFill>
                <a:schemeClr val="accent1">
                  <a:lumMod val="50000"/>
                </a:schemeClr>
              </a:solidFill>
            </a:rPr>
            <a:t>—fixed-form tests with 6-16 items within a specific topic or skill area</a:t>
          </a:r>
        </a:p>
        <a:p>
          <a:pPr algn="ctr"/>
          <a:r>
            <a:rPr lang="en-US" sz="1800" dirty="0">
              <a:solidFill>
                <a:schemeClr val="accent1">
                  <a:lumMod val="50000"/>
                </a:schemeClr>
              </a:solidFill>
            </a:rPr>
            <a:t>—users can compare item-level scores across all students</a:t>
          </a:r>
        </a:p>
      </dgm:t>
    </dgm:pt>
    <dgm:pt modelId="{1ACC7983-76C9-4065-8BC5-8926A14AB445}" type="parTrans" cxnId="{A979448D-7408-4514-AFF4-7BC0B87B7CF5}">
      <dgm:prSet/>
      <dgm:spPr>
        <a:ln w="38100">
          <a:solidFill>
            <a:schemeClr val="accent1">
              <a:lumMod val="50000"/>
            </a:schemeClr>
          </a:solidFill>
        </a:ln>
      </dgm:spPr>
      <dgm:t>
        <a:bodyPr/>
        <a:lstStyle/>
        <a:p>
          <a:endParaRPr lang="en-US"/>
        </a:p>
      </dgm:t>
    </dgm:pt>
    <dgm:pt modelId="{4C9BE9EA-66B9-4D10-ABAB-0C9621B8CB6F}" type="sibTrans" cxnId="{A979448D-7408-4514-AFF4-7BC0B87B7CF5}">
      <dgm:prSet/>
      <dgm:spPr/>
      <dgm:t>
        <a:bodyPr/>
        <a:lstStyle/>
        <a:p>
          <a:endParaRPr lang="en-US"/>
        </a:p>
      </dgm:t>
    </dgm:pt>
    <dgm:pt modelId="{71194D99-27D6-4C87-9399-0A630CF1D914}">
      <dgm:prSet phldrT="[Text]" custT="1"/>
      <dgm:spPr>
        <a:solidFill>
          <a:schemeClr val="tx2">
            <a:lumMod val="40000"/>
            <a:lumOff val="60000"/>
          </a:schemeClr>
        </a:solidFill>
        <a:ln w="38100">
          <a:solidFill>
            <a:schemeClr val="accent1">
              <a:lumMod val="50000"/>
            </a:schemeClr>
          </a:solidFill>
        </a:ln>
      </dgm:spPr>
      <dgm:t>
        <a:bodyPr/>
        <a:lstStyle/>
        <a:p>
          <a:pPr algn="ctr"/>
          <a:r>
            <a:rPr lang="en-US" sz="1800" b="1" dirty="0">
              <a:solidFill>
                <a:schemeClr val="accent1">
                  <a:lumMod val="50000"/>
                </a:schemeClr>
              </a:solidFill>
            </a:rPr>
            <a:t>Interim Comprehensive Assessments (ICAs)</a:t>
          </a:r>
        </a:p>
        <a:p>
          <a:pPr algn="l"/>
          <a:r>
            <a:rPr lang="en-US" sz="1800" b="0" dirty="0">
              <a:solidFill>
                <a:schemeClr val="accent1">
                  <a:lumMod val="50000"/>
                </a:schemeClr>
              </a:solidFill>
            </a:rPr>
            <a:t>—fixed-form tests that cover some or all of the targets students are required to learn</a:t>
          </a:r>
        </a:p>
        <a:p>
          <a:pPr algn="l"/>
          <a:r>
            <a:rPr lang="en-US" sz="1800" b="0" dirty="0">
              <a:solidFill>
                <a:schemeClr val="accent1">
                  <a:lumMod val="50000"/>
                </a:schemeClr>
              </a:solidFill>
            </a:rPr>
            <a:t>—users can see item-level scores for individual students</a:t>
          </a:r>
        </a:p>
      </dgm:t>
    </dgm:pt>
    <dgm:pt modelId="{796E606E-22AC-4734-BC2F-316B08C9F230}" type="parTrans" cxnId="{DF1D1630-6C9B-4623-9096-42BAF72C74B8}">
      <dgm:prSet/>
      <dgm:spPr>
        <a:ln w="38100">
          <a:solidFill>
            <a:schemeClr val="accent1">
              <a:lumMod val="50000"/>
            </a:schemeClr>
          </a:solidFill>
        </a:ln>
      </dgm:spPr>
      <dgm:t>
        <a:bodyPr/>
        <a:lstStyle/>
        <a:p>
          <a:endParaRPr lang="en-US"/>
        </a:p>
      </dgm:t>
    </dgm:pt>
    <dgm:pt modelId="{64BEF807-0F34-4D8E-96B6-EAF7C7F537D3}" type="sibTrans" cxnId="{DF1D1630-6C9B-4623-9096-42BAF72C74B8}">
      <dgm:prSet/>
      <dgm:spPr/>
      <dgm:t>
        <a:bodyPr/>
        <a:lstStyle/>
        <a:p>
          <a:endParaRPr lang="en-US"/>
        </a:p>
      </dgm:t>
    </dgm:pt>
    <dgm:pt modelId="{9F019D93-478B-44A2-9530-E27B32ED5860}" type="pres">
      <dgm:prSet presAssocID="{73E9AE58-3978-43C3-A49C-FDA98DFA5784}" presName="diagram" presStyleCnt="0">
        <dgm:presLayoutVars>
          <dgm:chPref val="1"/>
          <dgm:dir/>
          <dgm:animOne val="branch"/>
          <dgm:animLvl val="lvl"/>
          <dgm:resizeHandles val="exact"/>
        </dgm:presLayoutVars>
      </dgm:prSet>
      <dgm:spPr/>
    </dgm:pt>
    <dgm:pt modelId="{BF3A5B34-F456-4022-BBF4-F6854F9AAB99}" type="pres">
      <dgm:prSet presAssocID="{7E1F8563-24A2-4F7A-9ED8-C4A8AD217297}" presName="root1" presStyleCnt="0"/>
      <dgm:spPr/>
    </dgm:pt>
    <dgm:pt modelId="{FF1C2A7F-E519-4D80-A618-B7C505EDF6A4}" type="pres">
      <dgm:prSet presAssocID="{7E1F8563-24A2-4F7A-9ED8-C4A8AD217297}" presName="LevelOneTextNode" presStyleLbl="node0" presStyleIdx="0" presStyleCnt="1" custLinFactNeighborX="-3181" custLinFactNeighborY="48247">
        <dgm:presLayoutVars>
          <dgm:chPref val="3"/>
        </dgm:presLayoutVars>
      </dgm:prSet>
      <dgm:spPr/>
    </dgm:pt>
    <dgm:pt modelId="{21FC549A-1488-44E7-8747-5F753F5BD48E}" type="pres">
      <dgm:prSet presAssocID="{7E1F8563-24A2-4F7A-9ED8-C4A8AD217297}" presName="level2hierChild" presStyleCnt="0"/>
      <dgm:spPr/>
    </dgm:pt>
    <dgm:pt modelId="{0F32E70E-51D7-44E2-A75B-4912DDB4EE97}" type="pres">
      <dgm:prSet presAssocID="{1ACC7983-76C9-4065-8BC5-8926A14AB445}" presName="conn2-1" presStyleLbl="parChTrans1D2" presStyleIdx="0" presStyleCnt="2"/>
      <dgm:spPr/>
    </dgm:pt>
    <dgm:pt modelId="{637B2FE9-3CB3-4D4B-B055-2FFE1AE93FE1}" type="pres">
      <dgm:prSet presAssocID="{1ACC7983-76C9-4065-8BC5-8926A14AB445}" presName="connTx" presStyleLbl="parChTrans1D2" presStyleIdx="0" presStyleCnt="2"/>
      <dgm:spPr/>
    </dgm:pt>
    <dgm:pt modelId="{58BA9F8C-B83D-47CB-B6CC-A1E0D18C75F8}" type="pres">
      <dgm:prSet presAssocID="{E82B3B99-FBFB-4EF6-84B3-669AD711E739}" presName="root2" presStyleCnt="0"/>
      <dgm:spPr/>
    </dgm:pt>
    <dgm:pt modelId="{1BC852D1-5068-47BC-9C47-9AAB5A68E9A8}" type="pres">
      <dgm:prSet presAssocID="{E82B3B99-FBFB-4EF6-84B3-669AD711E739}" presName="LevelTwoTextNode" presStyleLbl="node2" presStyleIdx="0" presStyleCnt="2" custScaleX="182482" custScaleY="184790" custLinFactNeighborX="277" custLinFactNeighborY="34234">
        <dgm:presLayoutVars>
          <dgm:chPref val="3"/>
        </dgm:presLayoutVars>
      </dgm:prSet>
      <dgm:spPr/>
    </dgm:pt>
    <dgm:pt modelId="{BC1C8BC5-7315-4EA5-A90D-8C2DD26766BE}" type="pres">
      <dgm:prSet presAssocID="{E82B3B99-FBFB-4EF6-84B3-669AD711E739}" presName="level3hierChild" presStyleCnt="0"/>
      <dgm:spPr/>
    </dgm:pt>
    <dgm:pt modelId="{EE20E9E2-EAE9-42DF-B930-6B0B517EAE0F}" type="pres">
      <dgm:prSet presAssocID="{796E606E-22AC-4734-BC2F-316B08C9F230}" presName="conn2-1" presStyleLbl="parChTrans1D2" presStyleIdx="1" presStyleCnt="2"/>
      <dgm:spPr/>
    </dgm:pt>
    <dgm:pt modelId="{F411BE30-47AC-431E-A71D-0148F85BF44B}" type="pres">
      <dgm:prSet presAssocID="{796E606E-22AC-4734-BC2F-316B08C9F230}" presName="connTx" presStyleLbl="parChTrans1D2" presStyleIdx="1" presStyleCnt="2"/>
      <dgm:spPr/>
    </dgm:pt>
    <dgm:pt modelId="{89A6EB2A-6D6D-4EF1-ADC4-5387EAB30938}" type="pres">
      <dgm:prSet presAssocID="{71194D99-27D6-4C87-9399-0A630CF1D914}" presName="root2" presStyleCnt="0"/>
      <dgm:spPr/>
    </dgm:pt>
    <dgm:pt modelId="{C2DD025B-6295-4092-8168-F5040A124BA7}" type="pres">
      <dgm:prSet presAssocID="{71194D99-27D6-4C87-9399-0A630CF1D914}" presName="LevelTwoTextNode" presStyleLbl="node2" presStyleIdx="1" presStyleCnt="2" custScaleX="176680" custScaleY="192072" custLinFactNeighborX="4080" custLinFactNeighborY="69179">
        <dgm:presLayoutVars>
          <dgm:chPref val="3"/>
        </dgm:presLayoutVars>
      </dgm:prSet>
      <dgm:spPr/>
    </dgm:pt>
    <dgm:pt modelId="{0BB2CFDD-36BC-447C-8660-52662EDBEC52}" type="pres">
      <dgm:prSet presAssocID="{71194D99-27D6-4C87-9399-0A630CF1D914}" presName="level3hierChild" presStyleCnt="0"/>
      <dgm:spPr/>
    </dgm:pt>
  </dgm:ptLst>
  <dgm:cxnLst>
    <dgm:cxn modelId="{F6C5B724-25F5-40B4-8D7C-7B6B2BBA3EC3}" type="presOf" srcId="{71194D99-27D6-4C87-9399-0A630CF1D914}" destId="{C2DD025B-6295-4092-8168-F5040A124BA7}" srcOrd="0" destOrd="0" presId="urn:microsoft.com/office/officeart/2005/8/layout/hierarchy2"/>
    <dgm:cxn modelId="{4445802B-D2CC-4FC9-9DDF-98359CA3F29A}" type="presOf" srcId="{796E606E-22AC-4734-BC2F-316B08C9F230}" destId="{EE20E9E2-EAE9-42DF-B930-6B0B517EAE0F}" srcOrd="0" destOrd="0" presId="urn:microsoft.com/office/officeart/2005/8/layout/hierarchy2"/>
    <dgm:cxn modelId="{DF1D1630-6C9B-4623-9096-42BAF72C74B8}" srcId="{7E1F8563-24A2-4F7A-9ED8-C4A8AD217297}" destId="{71194D99-27D6-4C87-9399-0A630CF1D914}" srcOrd="1" destOrd="0" parTransId="{796E606E-22AC-4734-BC2F-316B08C9F230}" sibTransId="{64BEF807-0F34-4D8E-96B6-EAF7C7F537D3}"/>
    <dgm:cxn modelId="{8BA4A65C-4002-4F9D-A2B3-7F8AB1541D2E}" type="presOf" srcId="{1ACC7983-76C9-4065-8BC5-8926A14AB445}" destId="{637B2FE9-3CB3-4D4B-B055-2FFE1AE93FE1}" srcOrd="1" destOrd="0" presId="urn:microsoft.com/office/officeart/2005/8/layout/hierarchy2"/>
    <dgm:cxn modelId="{A15FC94E-A692-493E-8DC9-F48073EE9CD7}" type="presOf" srcId="{7E1F8563-24A2-4F7A-9ED8-C4A8AD217297}" destId="{FF1C2A7F-E519-4D80-A618-B7C505EDF6A4}" srcOrd="0" destOrd="0" presId="urn:microsoft.com/office/officeart/2005/8/layout/hierarchy2"/>
    <dgm:cxn modelId="{A979448D-7408-4514-AFF4-7BC0B87B7CF5}" srcId="{7E1F8563-24A2-4F7A-9ED8-C4A8AD217297}" destId="{E82B3B99-FBFB-4EF6-84B3-669AD711E739}" srcOrd="0" destOrd="0" parTransId="{1ACC7983-76C9-4065-8BC5-8926A14AB445}" sibTransId="{4C9BE9EA-66B9-4D10-ABAB-0C9621B8CB6F}"/>
    <dgm:cxn modelId="{AA8480A3-576D-4832-8211-4601C1BD227B}" type="presOf" srcId="{73E9AE58-3978-43C3-A49C-FDA98DFA5784}" destId="{9F019D93-478B-44A2-9530-E27B32ED5860}" srcOrd="0" destOrd="0" presId="urn:microsoft.com/office/officeart/2005/8/layout/hierarchy2"/>
    <dgm:cxn modelId="{4510A0C5-C767-4BB6-A1C4-60C334D82F73}" type="presOf" srcId="{796E606E-22AC-4734-BC2F-316B08C9F230}" destId="{F411BE30-47AC-431E-A71D-0148F85BF44B}" srcOrd="1" destOrd="0" presId="urn:microsoft.com/office/officeart/2005/8/layout/hierarchy2"/>
    <dgm:cxn modelId="{D25C0DE0-4425-48DA-B89B-47AA2757A875}" srcId="{73E9AE58-3978-43C3-A49C-FDA98DFA5784}" destId="{7E1F8563-24A2-4F7A-9ED8-C4A8AD217297}" srcOrd="0" destOrd="0" parTransId="{D94534AD-6F98-417E-B758-12FA466798CC}" sibTransId="{1DEBC8B5-DBF2-49A1-ADB0-C0459534183F}"/>
    <dgm:cxn modelId="{891F81F1-2CB6-4D28-8314-6C55CC53BE5C}" type="presOf" srcId="{1ACC7983-76C9-4065-8BC5-8926A14AB445}" destId="{0F32E70E-51D7-44E2-A75B-4912DDB4EE97}" srcOrd="0" destOrd="0" presId="urn:microsoft.com/office/officeart/2005/8/layout/hierarchy2"/>
    <dgm:cxn modelId="{03E51AFD-6E53-4E62-82AC-59AB93DFF0B2}" type="presOf" srcId="{E82B3B99-FBFB-4EF6-84B3-669AD711E739}" destId="{1BC852D1-5068-47BC-9C47-9AAB5A68E9A8}" srcOrd="0" destOrd="0" presId="urn:microsoft.com/office/officeart/2005/8/layout/hierarchy2"/>
    <dgm:cxn modelId="{27AC0754-43AD-4C11-B5DB-A95AF1A97A56}" type="presParOf" srcId="{9F019D93-478B-44A2-9530-E27B32ED5860}" destId="{BF3A5B34-F456-4022-BBF4-F6854F9AAB99}" srcOrd="0" destOrd="0" presId="urn:microsoft.com/office/officeart/2005/8/layout/hierarchy2"/>
    <dgm:cxn modelId="{9E72F636-2E58-4E6D-87E1-A790495FC280}" type="presParOf" srcId="{BF3A5B34-F456-4022-BBF4-F6854F9AAB99}" destId="{FF1C2A7F-E519-4D80-A618-B7C505EDF6A4}" srcOrd="0" destOrd="0" presId="urn:microsoft.com/office/officeart/2005/8/layout/hierarchy2"/>
    <dgm:cxn modelId="{C52AFE86-61CE-4DE3-ADC7-A509802AA02F}" type="presParOf" srcId="{BF3A5B34-F456-4022-BBF4-F6854F9AAB99}" destId="{21FC549A-1488-44E7-8747-5F753F5BD48E}" srcOrd="1" destOrd="0" presId="urn:microsoft.com/office/officeart/2005/8/layout/hierarchy2"/>
    <dgm:cxn modelId="{F4660A1A-6E30-45A2-AC6B-62741D5920C7}" type="presParOf" srcId="{21FC549A-1488-44E7-8747-5F753F5BD48E}" destId="{0F32E70E-51D7-44E2-A75B-4912DDB4EE97}" srcOrd="0" destOrd="0" presId="urn:microsoft.com/office/officeart/2005/8/layout/hierarchy2"/>
    <dgm:cxn modelId="{DC315CEA-17EE-45CE-B9C8-E6E445035E15}" type="presParOf" srcId="{0F32E70E-51D7-44E2-A75B-4912DDB4EE97}" destId="{637B2FE9-3CB3-4D4B-B055-2FFE1AE93FE1}" srcOrd="0" destOrd="0" presId="urn:microsoft.com/office/officeart/2005/8/layout/hierarchy2"/>
    <dgm:cxn modelId="{520B44A4-EA50-4599-82C9-A069471CA4F2}" type="presParOf" srcId="{21FC549A-1488-44E7-8747-5F753F5BD48E}" destId="{58BA9F8C-B83D-47CB-B6CC-A1E0D18C75F8}" srcOrd="1" destOrd="0" presId="urn:microsoft.com/office/officeart/2005/8/layout/hierarchy2"/>
    <dgm:cxn modelId="{E9A74CB1-4C5E-4128-A746-33714534B378}" type="presParOf" srcId="{58BA9F8C-B83D-47CB-B6CC-A1E0D18C75F8}" destId="{1BC852D1-5068-47BC-9C47-9AAB5A68E9A8}" srcOrd="0" destOrd="0" presId="urn:microsoft.com/office/officeart/2005/8/layout/hierarchy2"/>
    <dgm:cxn modelId="{8B241503-5AAA-403B-9008-2C8BAD462C9D}" type="presParOf" srcId="{58BA9F8C-B83D-47CB-B6CC-A1E0D18C75F8}" destId="{BC1C8BC5-7315-4EA5-A90D-8C2DD26766BE}" srcOrd="1" destOrd="0" presId="urn:microsoft.com/office/officeart/2005/8/layout/hierarchy2"/>
    <dgm:cxn modelId="{BA5EA720-74A7-461C-9A4A-67ECB36F9232}" type="presParOf" srcId="{21FC549A-1488-44E7-8747-5F753F5BD48E}" destId="{EE20E9E2-EAE9-42DF-B930-6B0B517EAE0F}" srcOrd="2" destOrd="0" presId="urn:microsoft.com/office/officeart/2005/8/layout/hierarchy2"/>
    <dgm:cxn modelId="{F4419B89-80FE-4801-9DA4-9E4AE6605B23}" type="presParOf" srcId="{EE20E9E2-EAE9-42DF-B930-6B0B517EAE0F}" destId="{F411BE30-47AC-431E-A71D-0148F85BF44B}" srcOrd="0" destOrd="0" presId="urn:microsoft.com/office/officeart/2005/8/layout/hierarchy2"/>
    <dgm:cxn modelId="{9011C5DE-3608-43FD-B04D-FCD8DE40BD55}" type="presParOf" srcId="{21FC549A-1488-44E7-8747-5F753F5BD48E}" destId="{89A6EB2A-6D6D-4EF1-ADC4-5387EAB30938}" srcOrd="3" destOrd="0" presId="urn:microsoft.com/office/officeart/2005/8/layout/hierarchy2"/>
    <dgm:cxn modelId="{0267B4DD-D6BC-44D9-ACCA-32BDF8D0D3A0}" type="presParOf" srcId="{89A6EB2A-6D6D-4EF1-ADC4-5387EAB30938}" destId="{C2DD025B-6295-4092-8168-F5040A124BA7}" srcOrd="0" destOrd="0" presId="urn:microsoft.com/office/officeart/2005/8/layout/hierarchy2"/>
    <dgm:cxn modelId="{1B72B462-B3B3-42C0-9292-C064CD7C75CB}" type="presParOf" srcId="{89A6EB2A-6D6D-4EF1-ADC4-5387EAB30938}" destId="{0BB2CFDD-36BC-447C-8660-52662EDBEC5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C2A7F-E519-4D80-A618-B7C505EDF6A4}">
      <dsp:nvSpPr>
        <dsp:cNvPr id="0" name=""/>
        <dsp:cNvSpPr/>
      </dsp:nvSpPr>
      <dsp:spPr>
        <a:xfrm>
          <a:off x="0" y="3334929"/>
          <a:ext cx="2515272" cy="1257636"/>
        </a:xfrm>
        <a:prstGeom prst="roundRect">
          <a:avLst>
            <a:gd name="adj" fmla="val 10000"/>
          </a:avLst>
        </a:prstGeom>
        <a:solidFill>
          <a:schemeClr val="tx2">
            <a:lumMod val="60000"/>
            <a:lumOff val="4000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Interim Assessments</a:t>
          </a:r>
        </a:p>
      </dsp:txBody>
      <dsp:txXfrm>
        <a:off x="36835" y="3371764"/>
        <a:ext cx="2441602" cy="1183966"/>
      </dsp:txXfrm>
    </dsp:sp>
    <dsp:sp modelId="{0F32E70E-51D7-44E2-A75B-4912DDB4EE97}">
      <dsp:nvSpPr>
        <dsp:cNvPr id="0" name=""/>
        <dsp:cNvSpPr/>
      </dsp:nvSpPr>
      <dsp:spPr>
        <a:xfrm rot="18278500">
          <a:off x="2127543" y="3207719"/>
          <a:ext cx="1796885" cy="33717"/>
        </a:xfrm>
        <a:custGeom>
          <a:avLst/>
          <a:gdLst/>
          <a:ahLst/>
          <a:cxnLst/>
          <a:rect l="0" t="0" r="0" b="0"/>
          <a:pathLst>
            <a:path>
              <a:moveTo>
                <a:pt x="0" y="16858"/>
              </a:moveTo>
              <a:lnTo>
                <a:pt x="1796885" y="16858"/>
              </a:lnTo>
            </a:path>
          </a:pathLst>
        </a:custGeom>
        <a:noFill/>
        <a:ln w="38100"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981063" y="3179655"/>
        <a:ext cx="89844" cy="89844"/>
      </dsp:txXfrm>
    </dsp:sp>
    <dsp:sp modelId="{1BC852D1-5068-47BC-9C47-9AAB5A68E9A8}">
      <dsp:nvSpPr>
        <dsp:cNvPr id="0" name=""/>
        <dsp:cNvSpPr/>
      </dsp:nvSpPr>
      <dsp:spPr>
        <a:xfrm>
          <a:off x="3536698" y="1323415"/>
          <a:ext cx="4589920" cy="2323986"/>
        </a:xfrm>
        <a:prstGeom prst="roundRect">
          <a:avLst>
            <a:gd name="adj" fmla="val 10000"/>
          </a:avLst>
        </a:prstGeom>
        <a:solidFill>
          <a:schemeClr val="tx2">
            <a:lumMod val="40000"/>
            <a:lumOff val="6000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lumMod val="50000"/>
                </a:schemeClr>
              </a:solidFill>
            </a:rPr>
            <a:t>Interim Assessment Blocks (IABs) and Focused Interim Assessment Blocks (FIABs)</a:t>
          </a:r>
          <a:endParaRPr lang="en-US" sz="1800" kern="1200" dirty="0">
            <a:solidFill>
              <a:schemeClr val="accent1">
                <a:lumMod val="50000"/>
              </a:schemeClr>
            </a:solidFill>
          </a:endParaRPr>
        </a:p>
        <a:p>
          <a:pPr marL="0" lvl="0" indent="0" algn="ctr" defTabSz="800100">
            <a:lnSpc>
              <a:spcPct val="90000"/>
            </a:lnSpc>
            <a:spcBef>
              <a:spcPct val="0"/>
            </a:spcBef>
            <a:spcAft>
              <a:spcPct val="35000"/>
            </a:spcAft>
            <a:buNone/>
          </a:pPr>
          <a:r>
            <a:rPr lang="en-US" sz="1800" kern="1200" dirty="0">
              <a:solidFill>
                <a:schemeClr val="accent1">
                  <a:lumMod val="50000"/>
                </a:schemeClr>
              </a:solidFill>
            </a:rPr>
            <a:t>—fixed-form tests with 6-16 items within a specific topic or skill area</a:t>
          </a:r>
        </a:p>
        <a:p>
          <a:pPr marL="0" lvl="0" indent="0" algn="ctr" defTabSz="800100">
            <a:lnSpc>
              <a:spcPct val="90000"/>
            </a:lnSpc>
            <a:spcBef>
              <a:spcPct val="0"/>
            </a:spcBef>
            <a:spcAft>
              <a:spcPct val="35000"/>
            </a:spcAft>
            <a:buNone/>
          </a:pPr>
          <a:r>
            <a:rPr lang="en-US" sz="1800" kern="1200" dirty="0">
              <a:solidFill>
                <a:schemeClr val="accent1">
                  <a:lumMod val="50000"/>
                </a:schemeClr>
              </a:solidFill>
            </a:rPr>
            <a:t>—users can compare item-level scores across all students</a:t>
          </a:r>
        </a:p>
      </dsp:txBody>
      <dsp:txXfrm>
        <a:off x="3604765" y="1391482"/>
        <a:ext cx="4453786" cy="2187852"/>
      </dsp:txXfrm>
    </dsp:sp>
    <dsp:sp modelId="{EE20E9E2-EAE9-42DF-B930-6B0B517EAE0F}">
      <dsp:nvSpPr>
        <dsp:cNvPr id="0" name=""/>
        <dsp:cNvSpPr/>
      </dsp:nvSpPr>
      <dsp:spPr>
        <a:xfrm rot="3220751">
          <a:off x="2130820" y="4706671"/>
          <a:ext cx="1885986" cy="33717"/>
        </a:xfrm>
        <a:custGeom>
          <a:avLst/>
          <a:gdLst/>
          <a:ahLst/>
          <a:cxnLst/>
          <a:rect l="0" t="0" r="0" b="0"/>
          <a:pathLst>
            <a:path>
              <a:moveTo>
                <a:pt x="0" y="16858"/>
              </a:moveTo>
              <a:lnTo>
                <a:pt x="1885986" y="16858"/>
              </a:lnTo>
            </a:path>
          </a:pathLst>
        </a:custGeom>
        <a:noFill/>
        <a:ln w="38100"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026663" y="4676379"/>
        <a:ext cx="94299" cy="94299"/>
      </dsp:txXfrm>
    </dsp:sp>
    <dsp:sp modelId="{C2DD025B-6295-4092-8168-F5040A124BA7}">
      <dsp:nvSpPr>
        <dsp:cNvPr id="0" name=""/>
        <dsp:cNvSpPr/>
      </dsp:nvSpPr>
      <dsp:spPr>
        <a:xfrm>
          <a:off x="3632354" y="4275528"/>
          <a:ext cx="4443984" cy="2415567"/>
        </a:xfrm>
        <a:prstGeom prst="roundRect">
          <a:avLst>
            <a:gd name="adj" fmla="val 10000"/>
          </a:avLst>
        </a:prstGeom>
        <a:solidFill>
          <a:schemeClr val="tx2">
            <a:lumMod val="40000"/>
            <a:lumOff val="6000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lumMod val="50000"/>
                </a:schemeClr>
              </a:solidFill>
            </a:rPr>
            <a:t>Interim Comprehensive Assessments (ICAs)</a:t>
          </a:r>
        </a:p>
        <a:p>
          <a:pPr marL="0" lvl="0" indent="0" algn="l" defTabSz="800100">
            <a:lnSpc>
              <a:spcPct val="90000"/>
            </a:lnSpc>
            <a:spcBef>
              <a:spcPct val="0"/>
            </a:spcBef>
            <a:spcAft>
              <a:spcPct val="35000"/>
            </a:spcAft>
            <a:buNone/>
          </a:pPr>
          <a:r>
            <a:rPr lang="en-US" sz="1800" b="0" kern="1200" dirty="0">
              <a:solidFill>
                <a:schemeClr val="accent1">
                  <a:lumMod val="50000"/>
                </a:schemeClr>
              </a:solidFill>
            </a:rPr>
            <a:t>—fixed-form tests that cover some or all of the targets students are required to learn</a:t>
          </a:r>
        </a:p>
        <a:p>
          <a:pPr marL="0" lvl="0" indent="0" algn="l" defTabSz="800100">
            <a:lnSpc>
              <a:spcPct val="90000"/>
            </a:lnSpc>
            <a:spcBef>
              <a:spcPct val="0"/>
            </a:spcBef>
            <a:spcAft>
              <a:spcPct val="35000"/>
            </a:spcAft>
            <a:buNone/>
          </a:pPr>
          <a:r>
            <a:rPr lang="en-US" sz="1800" b="0" kern="1200" dirty="0">
              <a:solidFill>
                <a:schemeClr val="accent1">
                  <a:lumMod val="50000"/>
                </a:schemeClr>
              </a:solidFill>
            </a:rPr>
            <a:t>—users can see item-level scores for individual students</a:t>
          </a:r>
        </a:p>
      </dsp:txBody>
      <dsp:txXfrm>
        <a:off x="3703104" y="4346278"/>
        <a:ext cx="4302484" cy="22740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training module #4 in the Centralized Reporting System series, </a:t>
            </a:r>
            <a:r>
              <a:rPr lang="en-US" i="1" dirty="0"/>
              <a:t>How to Analyze Item-Level Reports</a:t>
            </a:r>
            <a:r>
              <a:rPr lang="en-US" dirty="0"/>
              <a:t>. In this training module we show you the unique reporting characteristics of non-summative tests that include item-level data. We also show you how to drill down into your reports using filters and settings so that you see precisely the data you need.</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a:t>
            </a:r>
            <a:r>
              <a:rPr lang="en-US" altLang="en-US" b="0" dirty="0">
                <a:latin typeface="Arial" panose="020B0604020202020204" pitchFamily="34" charset="0"/>
                <a:cs typeface="Arial" panose="020B0604020202020204" pitchFamily="34" charset="0"/>
              </a:rPr>
              <a:t>Rubric &amp; Resources window has the same teal and gray banner features and is divided into three sections: </a:t>
            </a:r>
            <a:r>
              <a:rPr lang="en-US" altLang="en-US" b="1" dirty="0">
                <a:latin typeface="Arial" panose="020B0604020202020204" pitchFamily="34" charset="0"/>
                <a:cs typeface="Arial" panose="020B0604020202020204" pitchFamily="34" charset="0"/>
              </a:rPr>
              <a:t>(1) Details</a:t>
            </a:r>
            <a:r>
              <a:rPr lang="en-US" altLang="en-US" b="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(2) Rubric</a:t>
            </a:r>
            <a:r>
              <a:rPr lang="en-US" altLang="en-US" b="0" dirty="0">
                <a:latin typeface="Arial" panose="020B0604020202020204" pitchFamily="34" charset="0"/>
                <a:cs typeface="Arial" panose="020B0604020202020204" pitchFamily="34" charset="0"/>
              </a:rPr>
              <a:t>, and </a:t>
            </a:r>
            <a:r>
              <a:rPr lang="en-US" altLang="en-US" b="1" dirty="0">
                <a:latin typeface="Arial" panose="020B0604020202020204" pitchFamily="34" charset="0"/>
                <a:cs typeface="Arial" panose="020B0604020202020204" pitchFamily="34" charset="0"/>
              </a:rPr>
              <a:t>(3) Frequency Distribution of Student Responses</a:t>
            </a:r>
            <a:r>
              <a:rPr lang="en-US" altLang="en-US" b="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The sections are expanded and collapsed using the circled arrows to the left. The information included in each section varies, depending on the test item.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a:t>
            </a:r>
            <a:r>
              <a:rPr lang="en-US" altLang="en-US" b="1" dirty="0">
                <a:latin typeface="Arial" panose="020B0604020202020204" pitchFamily="34" charset="0"/>
                <a:cs typeface="Arial" panose="020B0604020202020204" pitchFamily="34" charset="0"/>
              </a:rPr>
              <a:t>(4) Topic </a:t>
            </a:r>
            <a:r>
              <a:rPr lang="en-US" altLang="en-US" dirty="0">
                <a:latin typeface="Arial" panose="020B0604020202020204" pitchFamily="34" charset="0"/>
                <a:cs typeface="Arial" panose="020B0604020202020204" pitchFamily="34" charset="0"/>
              </a:rPr>
              <a:t>lists the skill area to which the item belongs. The </a:t>
            </a:r>
            <a:r>
              <a:rPr lang="en-US" altLang="en-US" b="1" dirty="0">
                <a:latin typeface="Arial" panose="020B0604020202020204" pitchFamily="34" charset="0"/>
                <a:cs typeface="Arial" panose="020B0604020202020204" pitchFamily="34" charset="0"/>
              </a:rPr>
              <a:t>(5) Content Alignment </a:t>
            </a:r>
            <a:r>
              <a:rPr lang="en-US" altLang="en-US" dirty="0">
                <a:latin typeface="Arial" panose="020B0604020202020204" pitchFamily="34" charset="0"/>
                <a:cs typeface="Arial" panose="020B0604020202020204" pitchFamily="34" charset="0"/>
              </a:rPr>
              <a:t>section describes, in detail, the learning claim and target to which the item is aligned. </a:t>
            </a:r>
            <a:r>
              <a:rPr lang="en-US" u="none" dirty="0">
                <a:latin typeface="Arial" panose="020B0604020202020204" pitchFamily="34" charset="0"/>
                <a:cs typeface="Arial" panose="020B0604020202020204" pitchFamily="34" charset="0"/>
              </a:rPr>
              <a:t>The </a:t>
            </a:r>
            <a:r>
              <a:rPr lang="en-US" b="1" u="none" dirty="0">
                <a:latin typeface="Arial" panose="020B0604020202020204" pitchFamily="34" charset="0"/>
                <a:cs typeface="Arial" panose="020B0604020202020204" pitchFamily="34" charset="0"/>
              </a:rPr>
              <a:t>(2) Rubric </a:t>
            </a:r>
            <a:r>
              <a:rPr lang="en-US" u="none" dirty="0">
                <a:latin typeface="Arial" panose="020B0604020202020204" pitchFamily="34" charset="0"/>
                <a:cs typeface="Arial" panose="020B0604020202020204" pitchFamily="34" charset="0"/>
              </a:rPr>
              <a:t>displays the criteria used to score the item. </a:t>
            </a:r>
          </a:p>
          <a:p>
            <a:pPr defTabSz="952429" eaLnBrk="0" fontAlgn="base" hangingPunct="0">
              <a:spcBef>
                <a:spcPct val="30000"/>
              </a:spcBef>
              <a:spcAft>
                <a:spcPct val="0"/>
              </a:spcAft>
              <a:defRPr/>
            </a:pPr>
            <a:endParaRPr lang="en-US" u="none"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u="none" dirty="0">
                <a:latin typeface="Arial" panose="020B0604020202020204" pitchFamily="34" charset="0"/>
                <a:cs typeface="Arial" panose="020B0604020202020204" pitchFamily="34" charset="0"/>
              </a:rPr>
              <a:t>A simple correct answer may be listed, or this section may include a score breakdown, a human-readable rubric, or an exemplar, which provides an example of a response for each point value. An </a:t>
            </a:r>
            <a:r>
              <a:rPr lang="en-US" b="1" u="none" dirty="0">
                <a:latin typeface="Arial" panose="020B0604020202020204" pitchFamily="34" charset="0"/>
                <a:cs typeface="Arial" panose="020B0604020202020204" pitchFamily="34" charset="0"/>
              </a:rPr>
              <a:t>(6) example </a:t>
            </a:r>
            <a:r>
              <a:rPr lang="en-US" u="none" dirty="0">
                <a:latin typeface="Arial" panose="020B0604020202020204" pitchFamily="34" charset="0"/>
                <a:cs typeface="Arial" panose="020B0604020202020204" pitchFamily="34" charset="0"/>
              </a:rPr>
              <a:t>is shown here in the image on the right side of the slide (for a different item number and test.)</a:t>
            </a:r>
          </a:p>
          <a:p>
            <a:pPr defTabSz="952429" eaLnBrk="0" fontAlgn="base" hangingPunct="0">
              <a:spcBef>
                <a:spcPct val="30000"/>
              </a:spcBef>
              <a:spcAft>
                <a:spcPct val="0"/>
              </a:spcAft>
              <a:defRPr/>
            </a:pPr>
            <a:endParaRPr lang="en-US"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u="none" dirty="0">
                <a:latin typeface="Arial" panose="020B0604020202020204" pitchFamily="34" charset="0"/>
                <a:cs typeface="Arial" panose="020B0604020202020204" pitchFamily="34" charset="0"/>
              </a:rPr>
              <a:t>The </a:t>
            </a:r>
            <a:r>
              <a:rPr lang="en-US" b="1" u="none" dirty="0">
                <a:latin typeface="Arial" panose="020B0604020202020204" pitchFamily="34" charset="0"/>
                <a:cs typeface="Arial" panose="020B0604020202020204" pitchFamily="34" charset="0"/>
              </a:rPr>
              <a:t>(3) Frequency Distribution of Student Responses </a:t>
            </a:r>
            <a:r>
              <a:rPr lang="en-US" u="none" dirty="0">
                <a:latin typeface="Arial" panose="020B0604020202020204" pitchFamily="34" charset="0"/>
                <a:cs typeface="Arial" panose="020B0604020202020204" pitchFamily="34" charset="0"/>
              </a:rPr>
              <a:t>provides a breakdown of how many students earned each possible point value available for the item. In this example, 34 students in the school responded to item #3 on this Math interim assessment. Twenty of them answered correctly and earned one point for the item.</a:t>
            </a:r>
          </a:p>
          <a:p>
            <a:pPr defTabSz="952429" eaLnBrk="0" fontAlgn="base" hangingPunct="0">
              <a:spcBef>
                <a:spcPct val="30000"/>
              </a:spcBef>
              <a:spcAft>
                <a:spcPct val="0"/>
              </a:spcAft>
              <a:defRPr/>
            </a:pPr>
            <a:endParaRPr lang="en-US"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u="none" dirty="0">
                <a:latin typeface="Arial" panose="020B0604020202020204" pitchFamily="34" charset="0"/>
                <a:cs typeface="Arial" panose="020B0604020202020204" pitchFamily="34" charset="0"/>
              </a:rPr>
              <a:t>Now we show you a test report for a Comprehensive Interim Test with reporting categories for each skill area.</a:t>
            </a: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AD116E9-F5F5-482E-B354-EC43FA558A00}" type="slidenum">
              <a:rPr lang="en-US" smtClean="0"/>
              <a:t>10</a:t>
            </a:fld>
            <a:endParaRPr lang="en-US"/>
          </a:p>
        </p:txBody>
      </p:sp>
    </p:spTree>
    <p:extLst>
      <p:ext uri="{BB962C8B-B14F-4D97-AF65-F5344CB8AC3E}">
        <p14:creationId xmlns:p14="http://schemas.microsoft.com/office/powerpoint/2010/main" val="854688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Here is a Roster Performance on Test report for </a:t>
            </a:r>
            <a:r>
              <a:rPr lang="en-US" altLang="en-US" b="0" dirty="0">
                <a:latin typeface="Arial" panose="020B0604020202020204" pitchFamily="34" charset="0"/>
                <a:cs typeface="Arial" panose="020B0604020202020204" pitchFamily="34" charset="0"/>
              </a:rPr>
              <a:t>the Grade 5 ELA Interim Comprehensive Assessment (ICA).</a:t>
            </a:r>
          </a:p>
          <a:p>
            <a:pPr defTabSz="952429" eaLnBrk="0" fontAlgn="base" hangingPunct="0">
              <a:spcBef>
                <a:spcPct val="30000"/>
              </a:spcBef>
              <a:spcAft>
                <a:spcPct val="0"/>
              </a:spcAft>
              <a:defRPr/>
            </a:pPr>
            <a:endParaRPr lang="en-US" altLang="en-US" b="0"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b="0" dirty="0">
                <a:latin typeface="Arial" panose="020B0604020202020204" pitchFamily="34" charset="0"/>
                <a:cs typeface="Arial" panose="020B0604020202020204" pitchFamily="34" charset="0"/>
              </a:rPr>
              <a:t>Notice that the table includes </a:t>
            </a:r>
            <a:r>
              <a:rPr lang="en-US" altLang="en-US" b="1" dirty="0">
                <a:latin typeface="Arial" panose="020B0604020202020204" pitchFamily="34" charset="0"/>
                <a:cs typeface="Arial" panose="020B0604020202020204" pitchFamily="34" charset="0"/>
              </a:rPr>
              <a:t>(1) four reporting categories </a:t>
            </a:r>
            <a:r>
              <a:rPr lang="en-US" altLang="en-US" b="0" dirty="0">
                <a:latin typeface="Arial" panose="020B0604020202020204" pitchFamily="34" charset="0"/>
                <a:cs typeface="Arial" panose="020B0604020202020204" pitchFamily="34" charset="0"/>
              </a:rPr>
              <a:t>in addition to the blue Total section and the 5 Best and 5 Worst sections. The items included in each of the reporting categories are the ones that assess those skill areas. </a:t>
            </a:r>
          </a:p>
          <a:p>
            <a:pPr defTabSz="952429" eaLnBrk="0" fontAlgn="base" hangingPunct="0">
              <a:spcBef>
                <a:spcPct val="30000"/>
              </a:spcBef>
              <a:spcAft>
                <a:spcPct val="0"/>
              </a:spcAft>
              <a:defRPr/>
            </a:pPr>
            <a:endParaRPr lang="en-US" b="0"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Under each reporting category the item number displays as a </a:t>
            </a:r>
            <a:r>
              <a:rPr lang="en-US" b="1" u="none" dirty="0">
                <a:latin typeface="Arial" panose="020B0604020202020204" pitchFamily="34" charset="0"/>
                <a:cs typeface="Arial" panose="020B0604020202020204" pitchFamily="34" charset="0"/>
              </a:rPr>
              <a:t>(2) blue item link </a:t>
            </a:r>
            <a:r>
              <a:rPr lang="en-US" b="0" u="none" dirty="0">
                <a:latin typeface="Arial" panose="020B0604020202020204" pitchFamily="34" charset="0"/>
                <a:cs typeface="Arial" panose="020B0604020202020204" pitchFamily="34" charset="0"/>
              </a:rPr>
              <a:t>and the maximum points for the item displays under the link. </a:t>
            </a:r>
          </a:p>
          <a:p>
            <a:pPr defTabSz="952429" eaLnBrk="0" fontAlgn="base" hangingPunct="0">
              <a:spcBef>
                <a:spcPct val="30000"/>
              </a:spcBef>
              <a:spcAft>
                <a:spcPct val="0"/>
              </a:spcAft>
              <a:defRPr/>
            </a:pPr>
            <a:r>
              <a:rPr lang="en-US" b="0" u="sng" dirty="0">
                <a:latin typeface="Arial" panose="020B0604020202020204" pitchFamily="34" charset="0"/>
                <a:cs typeface="Arial" panose="020B0604020202020204" pitchFamily="34" charset="0"/>
              </a:rPr>
              <a:t> </a:t>
            </a: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The student responses display as blue </a:t>
            </a:r>
            <a:r>
              <a:rPr lang="en-US" b="1" u="none" dirty="0">
                <a:latin typeface="Arial" panose="020B0604020202020204" pitchFamily="34" charset="0"/>
                <a:cs typeface="Arial" panose="020B0604020202020204" pitchFamily="34" charset="0"/>
              </a:rPr>
              <a:t>(3) student score links</a:t>
            </a:r>
            <a:r>
              <a:rPr lang="en-US" b="0" u="none" dirty="0">
                <a:latin typeface="Arial" panose="020B0604020202020204" pitchFamily="34" charset="0"/>
                <a:cs typeface="Arial" panose="020B0604020202020204" pitchFamily="34" charset="0"/>
              </a:rPr>
              <a:t>. The number reflects the points earned for that item. For example, you can see that item #41 under Writing Standards is worth 6 points. Demo Student 6 earned 5 points for her answer to that item.</a:t>
            </a:r>
          </a:p>
          <a:p>
            <a:pPr defTabSz="952429" eaLnBrk="0" fontAlgn="base" hangingPunct="0">
              <a:spcBef>
                <a:spcPct val="30000"/>
              </a:spcBef>
              <a:spcAft>
                <a:spcPct val="0"/>
              </a:spcAft>
              <a:defRPr/>
            </a:pPr>
            <a:endParaRPr lang="en-US" b="0"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Every topic section in this report includes a performance column that can be sorted. Click the </a:t>
            </a:r>
            <a:r>
              <a:rPr lang="en-US" b="1" u="none" dirty="0">
                <a:latin typeface="Arial" panose="020B0604020202020204" pitchFamily="34" charset="0"/>
                <a:cs typeface="Arial" panose="020B0604020202020204" pitchFamily="34" charset="0"/>
              </a:rPr>
              <a:t>(4) up or down arrow </a:t>
            </a:r>
            <a:r>
              <a:rPr lang="en-US" b="0" u="none" dirty="0">
                <a:latin typeface="Arial" panose="020B0604020202020204" pitchFamily="34" charset="0"/>
                <a:cs typeface="Arial" panose="020B0604020202020204" pitchFamily="34" charset="0"/>
              </a:rPr>
              <a:t>next to the column header to sort in ascending or descending order. When you sort your students this way you can quickly see who needs more support in each topic area. </a:t>
            </a:r>
          </a:p>
          <a:p>
            <a:pPr defTabSz="952429" eaLnBrk="0" fontAlgn="base" hangingPunct="0">
              <a:spcBef>
                <a:spcPct val="30000"/>
              </a:spcBef>
              <a:spcAft>
                <a:spcPct val="0"/>
              </a:spcAft>
              <a:defRPr/>
            </a:pPr>
            <a:endParaRPr lang="en-US" b="0" u="none"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The </a:t>
            </a:r>
            <a:r>
              <a:rPr lang="en-US" b="1" u="none" dirty="0">
                <a:latin typeface="Arial" panose="020B0604020202020204" pitchFamily="34" charset="0"/>
                <a:cs typeface="Arial" panose="020B0604020202020204" pitchFamily="34" charset="0"/>
              </a:rPr>
              <a:t>(5) pencil icon </a:t>
            </a:r>
            <a:r>
              <a:rPr lang="en-US" b="0" u="none" dirty="0">
                <a:latin typeface="Arial" panose="020B0604020202020204" pitchFamily="34" charset="0"/>
                <a:cs typeface="Arial" panose="020B0604020202020204" pitchFamily="34" charset="0"/>
              </a:rPr>
              <a:t>next to an item number means that the score may be modified. This is covered in training module #5 of the series, </a:t>
            </a:r>
            <a:r>
              <a:rPr lang="en-US" b="0" i="1" u="none" dirty="0">
                <a:latin typeface="Arial" panose="020B0604020202020204" pitchFamily="34" charset="0"/>
                <a:cs typeface="Arial" panose="020B0604020202020204" pitchFamily="34" charset="0"/>
              </a:rPr>
              <a:t>How to Hand-Score Unscored Items and Modify Machine Scores</a:t>
            </a:r>
            <a:r>
              <a:rPr lang="en-US" b="0" u="none" dirty="0">
                <a:latin typeface="Arial" panose="020B0604020202020204" pitchFamily="34" charset="0"/>
                <a:cs typeface="Arial" panose="020B0604020202020204" pitchFamily="34" charset="0"/>
              </a:rPr>
              <a:t>. If you see a </a:t>
            </a:r>
            <a:r>
              <a:rPr lang="en-US" b="1" u="none" dirty="0">
                <a:latin typeface="Arial" panose="020B0604020202020204" pitchFamily="34" charset="0"/>
                <a:cs typeface="Arial" panose="020B0604020202020204" pitchFamily="34" charset="0"/>
              </a:rPr>
              <a:t>(6) yellow triangle </a:t>
            </a:r>
            <a:r>
              <a:rPr lang="en-US" b="0" u="none" dirty="0">
                <a:latin typeface="Arial" panose="020B0604020202020204" pitchFamily="34" charset="0"/>
                <a:cs typeface="Arial" panose="020B0604020202020204" pitchFamily="34" charset="0"/>
              </a:rPr>
              <a:t>with an exclamation point in it, that item should be reviewed by a teacher.</a:t>
            </a:r>
          </a:p>
          <a:p>
            <a:pPr defTabSz="952429" eaLnBrk="0" fontAlgn="base" hangingPunct="0">
              <a:spcBef>
                <a:spcPct val="30000"/>
              </a:spcBef>
              <a:spcAft>
                <a:spcPct val="0"/>
              </a:spcAft>
              <a:defRPr/>
            </a:pPr>
            <a:endParaRPr lang="en-US" b="0"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You may sometimes see “n/a” instead of a score for an item. It means that the student did not respond to the item, or the item was not included in that form of the test.</a:t>
            </a:r>
          </a:p>
          <a:p>
            <a:pPr defTabSz="952429" eaLnBrk="0" fontAlgn="base" hangingPunct="0">
              <a:spcBef>
                <a:spcPct val="30000"/>
              </a:spcBef>
              <a:spcAft>
                <a:spcPct val="0"/>
              </a:spcAft>
              <a:defRPr/>
            </a:pPr>
            <a:endParaRPr lang="en-US" b="0" u="none"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Now we show you a report for a test that features multiple scoring assertions.</a:t>
            </a:r>
          </a:p>
        </p:txBody>
      </p:sp>
      <p:sp>
        <p:nvSpPr>
          <p:cNvPr id="4" name="Slide Number Placeholder 3"/>
          <p:cNvSpPr>
            <a:spLocks noGrp="1"/>
          </p:cNvSpPr>
          <p:nvPr>
            <p:ph type="sldNum" sz="quarter" idx="5"/>
          </p:nvPr>
        </p:nvSpPr>
        <p:spPr/>
        <p:txBody>
          <a:bodyPr/>
          <a:lstStyle/>
          <a:p>
            <a:fld id="{4AD116E9-F5F5-482E-B354-EC43FA558A00}" type="slidenum">
              <a:rPr lang="en-US" smtClean="0"/>
              <a:t>11</a:t>
            </a:fld>
            <a:endParaRPr lang="en-US"/>
          </a:p>
        </p:txBody>
      </p:sp>
    </p:spTree>
    <p:extLst>
      <p:ext uri="{BB962C8B-B14F-4D97-AF65-F5344CB8AC3E}">
        <p14:creationId xmlns:p14="http://schemas.microsoft.com/office/powerpoint/2010/main" val="3057147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report shown here is for a Middle School Life Science Interim Assessment. </a:t>
            </a:r>
          </a:p>
          <a:p>
            <a:endParaRPr lang="en-US"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test items are designed as clusters with </a:t>
            </a:r>
            <a:r>
              <a:rPr lang="en-US" b="0" dirty="0">
                <a:latin typeface="Arial" panose="020B0604020202020204" pitchFamily="34" charset="0"/>
                <a:cs typeface="Arial" panose="020B0604020202020204" pitchFamily="34" charset="0"/>
              </a:rPr>
              <a:t>multiple scoring assertions</a:t>
            </a:r>
            <a:r>
              <a:rPr lang="en-US" dirty="0">
                <a:latin typeface="Arial" panose="020B0604020202020204" pitchFamily="34" charset="0"/>
                <a:cs typeface="Arial" panose="020B0604020202020204" pitchFamily="34" charset="0"/>
              </a:rPr>
              <a:t>. For example, item #1 is worth eight points. Each point is associated with a sub-item, listed as 1-1, 1-2, 1-3, and so on. Cluster items usually feature a reading passage, along with graphic images like maps, tables, and illustrations. Several test items are associated with the passage and images. Students are instructed to use what they have learned from the stimuli to perform the associated sub-item tasks. You can see that Demo Student 2, answered 1-5, 1-6, and 1-7 correctly. She earned three of the possible eight points.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(1) information button </a:t>
            </a:r>
            <a:r>
              <a:rPr lang="en-US" dirty="0">
                <a:latin typeface="Arial" panose="020B0604020202020204" pitchFamily="34" charset="0"/>
                <a:cs typeface="Arial" panose="020B0604020202020204" pitchFamily="34" charset="0"/>
              </a:rPr>
              <a:t>displays the </a:t>
            </a:r>
            <a:r>
              <a:rPr lang="en-US" b="1" dirty="0">
                <a:latin typeface="Arial" panose="020B0604020202020204" pitchFamily="34" charset="0"/>
                <a:cs typeface="Arial" panose="020B0604020202020204" pitchFamily="34" charset="0"/>
              </a:rPr>
              <a:t>(2) scoring assertions </a:t>
            </a:r>
            <a:r>
              <a:rPr lang="en-US" dirty="0">
                <a:latin typeface="Arial" panose="020B0604020202020204" pitchFamily="34" charset="0"/>
                <a:cs typeface="Arial" panose="020B0604020202020204" pitchFamily="34" charset="0"/>
              </a:rPr>
              <a:t>associated with each of the sub-items. The legend displayed here is from item 1-5.</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you click on the </a:t>
            </a:r>
            <a:r>
              <a:rPr lang="en-US" b="1" dirty="0">
                <a:latin typeface="Arial" panose="020B0604020202020204" pitchFamily="34" charset="0"/>
                <a:cs typeface="Arial" panose="020B0604020202020204" pitchFamily="34" charset="0"/>
              </a:rPr>
              <a:t>(3) student’s score link</a:t>
            </a:r>
            <a:r>
              <a:rPr lang="en-US"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(4) Item &amp; Score tab </a:t>
            </a:r>
            <a:r>
              <a:rPr lang="en-US" dirty="0">
                <a:latin typeface="Arial" panose="020B0604020202020204" pitchFamily="34" charset="0"/>
                <a:cs typeface="Arial" panose="020B0604020202020204" pitchFamily="34" charset="0"/>
              </a:rPr>
              <a:t>of the item-view window shows all eight scoring assertions listed in that section of the page. The student outcomes for each sub-item are indicated.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 the bottom left, you will see a screenshot of </a:t>
            </a:r>
            <a:r>
              <a:rPr lang="en-US" b="1" dirty="0">
                <a:latin typeface="Arial" panose="020B0604020202020204" pitchFamily="34" charset="0"/>
                <a:cs typeface="Arial" panose="020B0604020202020204" pitchFamily="34" charset="0"/>
              </a:rPr>
              <a:t>(5) actual scoring assertions </a:t>
            </a:r>
            <a:r>
              <a:rPr lang="en-US" dirty="0">
                <a:latin typeface="Arial" panose="020B0604020202020204" pitchFamily="34" charset="0"/>
                <a:cs typeface="Arial" panose="020B0604020202020204" pitchFamily="34" charset="0"/>
              </a:rPr>
              <a:t>from an NGSS Training Test. </a:t>
            </a:r>
          </a:p>
          <a:p>
            <a:endParaRPr lang="en-US" u="sng" dirty="0">
              <a:latin typeface="Arial" panose="020B0604020202020204" pitchFamily="34" charset="0"/>
              <a:cs typeface="Arial" panose="020B0604020202020204" pitchFamily="34" charset="0"/>
            </a:endParaRPr>
          </a:p>
          <a:p>
            <a:r>
              <a:rPr lang="en-US" u="none" dirty="0">
                <a:latin typeface="Arial" panose="020B0604020202020204" pitchFamily="34" charset="0"/>
                <a:cs typeface="Arial" panose="020B0604020202020204" pitchFamily="34" charset="0"/>
              </a:rPr>
              <a:t>We now show you how to filter your item-level data by standard and how to assign test reasons to your item-level tests and how to filter by test reason.</a:t>
            </a:r>
            <a:endParaRPr lang="en-US" u="none" dirty="0"/>
          </a:p>
        </p:txBody>
      </p:sp>
      <p:sp>
        <p:nvSpPr>
          <p:cNvPr id="4" name="Slide Number Placeholder 3"/>
          <p:cNvSpPr>
            <a:spLocks noGrp="1"/>
          </p:cNvSpPr>
          <p:nvPr>
            <p:ph type="sldNum" sz="quarter" idx="5"/>
          </p:nvPr>
        </p:nvSpPr>
        <p:spPr/>
        <p:txBody>
          <a:bodyPr/>
          <a:lstStyle/>
          <a:p>
            <a:fld id="{4AD116E9-F5F5-482E-B354-EC43FA558A00}" type="slidenum">
              <a:rPr lang="en-US" smtClean="0"/>
              <a:t>12</a:t>
            </a:fld>
            <a:endParaRPr lang="en-US"/>
          </a:p>
        </p:txBody>
      </p:sp>
    </p:spTree>
    <p:extLst>
      <p:ext uri="{BB962C8B-B14F-4D97-AF65-F5344CB8AC3E}">
        <p14:creationId xmlns:p14="http://schemas.microsoft.com/office/powerpoint/2010/main" val="1263660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it is helpful to use the Standards filter to trim an Interim Comprehensive Assessment so that you can focus on the students’ performance in a single claim or assessment target.</a:t>
            </a:r>
            <a:endParaRPr lang="en-US" u="none" dirty="0"/>
          </a:p>
          <a:p>
            <a:endParaRPr lang="en-US" u="sng" dirty="0"/>
          </a:p>
          <a:p>
            <a:r>
              <a:rPr lang="en-US" u="none" dirty="0"/>
              <a:t>There are 30 items on this Interim Comprehensive Assessment (ICA) in Grade 6 math. The items are associated with three topic areas, also known as domains or reporting categories: Communicating Reasoning in purple; Concepts and Procedures in blue; and Problem Solving and Modeling &amp; Data Analysis in green.</a:t>
            </a:r>
          </a:p>
          <a:p>
            <a:endParaRPr lang="en-US" u="none" dirty="0"/>
          </a:p>
          <a:p>
            <a:r>
              <a:rPr lang="en-US" u="none" dirty="0"/>
              <a:t>Open the Filters panel by clicking the </a:t>
            </a:r>
            <a:r>
              <a:rPr lang="en-US" b="1" u="none" dirty="0"/>
              <a:t>(1) expansion arrow </a:t>
            </a:r>
            <a:r>
              <a:rPr lang="en-US" u="none" dirty="0"/>
              <a:t>or on the standards icon. Use the drop-down list under Standards to </a:t>
            </a:r>
            <a:r>
              <a:rPr lang="en-US" b="1" u="none" dirty="0"/>
              <a:t>(2) select a claim</a:t>
            </a:r>
            <a:r>
              <a:rPr lang="en-US" u="none" dirty="0"/>
              <a:t>. Here we have selected Concepts and Procedures. </a:t>
            </a:r>
          </a:p>
          <a:p>
            <a:endParaRPr lang="en-US" u="none" dirty="0"/>
          </a:p>
          <a:p>
            <a:r>
              <a:rPr lang="en-US" u="none" dirty="0"/>
              <a:t>Keep making selections from the drop-down lists as they appear. In this example, we chose the content category “1P: Priority.” Then, we selected “Target Set 1.” Then, we selected “Apply and extend previous understandings of arithmetic to algebraic expressions” as our assessment target. Click </a:t>
            </a:r>
            <a:r>
              <a:rPr lang="en-US" b="1" u="none" dirty="0"/>
              <a:t>(3) Apply </a:t>
            </a:r>
            <a:r>
              <a:rPr lang="en-US" u="none" dirty="0"/>
              <a:t>to update the report.</a:t>
            </a:r>
          </a:p>
          <a:p>
            <a:endParaRPr lang="en-US" u="none" dirty="0"/>
          </a:p>
          <a:p>
            <a:r>
              <a:rPr lang="en-US" u="none" dirty="0"/>
              <a:t>The </a:t>
            </a:r>
            <a:r>
              <a:rPr lang="en-US" b="1" u="none" dirty="0"/>
              <a:t>(4) table header </a:t>
            </a:r>
            <a:r>
              <a:rPr lang="en-US" u="none" dirty="0"/>
              <a:t>updates to show the assessment target selected. </a:t>
            </a:r>
          </a:p>
          <a:p>
            <a:endParaRPr lang="en-US" u="none" dirty="0"/>
          </a:p>
          <a:p>
            <a:r>
              <a:rPr lang="en-US" u="none" dirty="0"/>
              <a:t>The filtered report shows only the items associated with the standard selected. You can see that </a:t>
            </a:r>
            <a:r>
              <a:rPr lang="en-US" b="1" u="none" dirty="0"/>
              <a:t>(5) Item #5 </a:t>
            </a:r>
            <a:r>
              <a:rPr lang="en-US" u="none" dirty="0"/>
              <a:t>was the only item on the test to assess this target. You can see that there are no items listed under the first or third topic areas, Communicating Reasoning and Problem Solving and Modeling &amp; Data Analysis, meaning that the items belonging to that category tested other targets, not the one we filtered for. </a:t>
            </a:r>
          </a:p>
          <a:p>
            <a:endParaRPr lang="en-US" u="none" dirty="0"/>
          </a:p>
          <a:p>
            <a:r>
              <a:rPr lang="en-US" u="none" dirty="0"/>
              <a:t>You can compare the results of the schools in your complex from this District Performance on Test Report. Please note that the Centralized system will refer to districts throughout some of this process, while the actual report breaks the scores down by complex area and complex. The average points earned for Item 5 is listed for each of the schools in the complex.</a:t>
            </a:r>
          </a:p>
          <a:p>
            <a:endParaRPr lang="en-US" u="none" dirty="0"/>
          </a:p>
          <a:p>
            <a:r>
              <a:rPr lang="en-US" u="none" dirty="0"/>
              <a:t>You can look at another claim and target by changing the selections in the drop-down filter options, or you can clear filters and click Apply.</a:t>
            </a:r>
          </a:p>
          <a:p>
            <a:r>
              <a:rPr lang="en-US" u="none" dirty="0"/>
              <a:t>On the next slide we show you the Roster Performance on Test report, which displays each student’s score link to the item.</a:t>
            </a:r>
          </a:p>
        </p:txBody>
      </p:sp>
      <p:sp>
        <p:nvSpPr>
          <p:cNvPr id="4" name="Slide Number Placeholder 3"/>
          <p:cNvSpPr>
            <a:spLocks noGrp="1"/>
          </p:cNvSpPr>
          <p:nvPr>
            <p:ph type="sldNum" sz="quarter" idx="5"/>
          </p:nvPr>
        </p:nvSpPr>
        <p:spPr/>
        <p:txBody>
          <a:bodyPr/>
          <a:lstStyle/>
          <a:p>
            <a:fld id="{4AD116E9-F5F5-482E-B354-EC43FA558A00}" type="slidenum">
              <a:rPr lang="en-US" smtClean="0"/>
              <a:t>13</a:t>
            </a:fld>
            <a:endParaRPr lang="en-US"/>
          </a:p>
        </p:txBody>
      </p:sp>
    </p:spTree>
    <p:extLst>
      <p:ext uri="{BB962C8B-B14F-4D97-AF65-F5344CB8AC3E}">
        <p14:creationId xmlns:p14="http://schemas.microsoft.com/office/powerpoint/2010/main" val="1220534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a:t>
            </a:r>
            <a:r>
              <a:rPr lang="en-US" u="none" dirty="0"/>
              <a:t>Interim Comprehensive Assessment (ICA) in Grade 6 math</a:t>
            </a:r>
            <a:r>
              <a:rPr lang="en-US" dirty="0"/>
              <a:t> showing six sample students on a roster. You can click on the student score link to open the Item-View Window for Item #5.</a:t>
            </a:r>
          </a:p>
          <a:p>
            <a:endParaRPr lang="en-US" u="sng" dirty="0"/>
          </a:p>
          <a:p>
            <a:r>
              <a:rPr lang="en-US" u="none" dirty="0"/>
              <a:t>Now we explain the Test Reason Manager and the Test Reason filter. These are two options that apply only to interim and benchmark tests.</a:t>
            </a:r>
          </a:p>
        </p:txBody>
      </p:sp>
      <p:sp>
        <p:nvSpPr>
          <p:cNvPr id="4" name="Slide Number Placeholder 3"/>
          <p:cNvSpPr>
            <a:spLocks noGrp="1"/>
          </p:cNvSpPr>
          <p:nvPr>
            <p:ph type="sldNum" sz="quarter" idx="5"/>
          </p:nvPr>
        </p:nvSpPr>
        <p:spPr/>
        <p:txBody>
          <a:bodyPr/>
          <a:lstStyle/>
          <a:p>
            <a:fld id="{4AD116E9-F5F5-482E-B354-EC43FA558A00}" type="slidenum">
              <a:rPr lang="en-US" smtClean="0"/>
              <a:t>14</a:t>
            </a:fld>
            <a:endParaRPr lang="en-US"/>
          </a:p>
        </p:txBody>
      </p:sp>
    </p:spTree>
    <p:extLst>
      <p:ext uri="{BB962C8B-B14F-4D97-AF65-F5344CB8AC3E}">
        <p14:creationId xmlns:p14="http://schemas.microsoft.com/office/powerpoint/2010/main" val="1566256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 Test reasons </a:t>
            </a:r>
            <a:r>
              <a:rPr lang="en-US" sz="1200" kern="1200" dirty="0">
                <a:solidFill>
                  <a:schemeClr val="tx1"/>
                </a:solidFill>
                <a:effectLst/>
                <a:latin typeface="+mn-lt"/>
                <a:ea typeface="+mn-ea"/>
                <a:cs typeface="+mn-cs"/>
              </a:rPr>
              <a:t>are categories used to classify test opportunities for reporting purposes.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typically indicate a numbered opportunity, a timeframe in which tests were taken, or a category like “Pre-test”, and they’re a good way to organize tests into groups.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Test reasons should ideally be assigned in the Test Administration Site at the time of testing. However, you can use the Test Reason Manager in the Centralized Reporting System to assign a different test reason to an interim or benchmark test opportunity after the test is completed. </a:t>
            </a:r>
          </a:p>
          <a:p>
            <a:endParaRPr lang="en-US" dirty="0"/>
          </a:p>
          <a:p>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(2) My Settings </a:t>
            </a:r>
            <a:r>
              <a:rPr lang="en-US" dirty="0">
                <a:latin typeface="Arial" panose="020B0604020202020204" pitchFamily="34" charset="0"/>
                <a:cs typeface="Arial" panose="020B0604020202020204" pitchFamily="34" charset="0"/>
              </a:rPr>
              <a:t>drop-down menu in the banner, select </a:t>
            </a:r>
            <a:r>
              <a:rPr lang="en-US" b="1" dirty="0">
                <a:latin typeface="Arial" panose="020B0604020202020204" pitchFamily="34" charset="0"/>
                <a:cs typeface="Arial" panose="020B0604020202020204" pitchFamily="34" charset="0"/>
              </a:rPr>
              <a:t>(3) Manage Test Reasons</a:t>
            </a:r>
            <a:r>
              <a:rPr lang="en-US"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(4) Test Reason Manager </a:t>
            </a:r>
            <a:r>
              <a:rPr lang="en-US" dirty="0">
                <a:latin typeface="Arial" panose="020B0604020202020204" pitchFamily="34" charset="0"/>
                <a:cs typeface="Arial" panose="020B0604020202020204" pitchFamily="34" charset="0"/>
              </a:rPr>
              <a:t>window opens.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search for test opportunities to categorize, do either of the following:</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In the </a:t>
            </a:r>
            <a:r>
              <a:rPr lang="en-US" b="0" dirty="0">
                <a:latin typeface="Arial" panose="020B0604020202020204" pitchFamily="34" charset="0"/>
                <a:cs typeface="Arial" panose="020B0604020202020204" pitchFamily="34" charset="0"/>
              </a:rPr>
              <a:t>Session ID field</a:t>
            </a:r>
            <a:r>
              <a:rPr lang="en-US" dirty="0">
                <a:latin typeface="Arial" panose="020B0604020202020204" pitchFamily="34" charset="0"/>
                <a:cs typeface="Arial" panose="020B0604020202020204" pitchFamily="34" charset="0"/>
              </a:rPr>
              <a:t>, enter the session ID in which the opportunities were completed in the test delivery system or (TDS).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Or </a:t>
            </a:r>
            <a:r>
              <a:rPr lang="en-US" b="0" dirty="0">
                <a:latin typeface="Arial" panose="020B0604020202020204" pitchFamily="34" charset="0"/>
                <a:cs typeface="Arial" panose="020B0604020202020204" pitchFamily="34" charset="0"/>
              </a:rPr>
              <a:t>select a test reason </a:t>
            </a:r>
            <a:r>
              <a:rPr lang="en-US" dirty="0">
                <a:latin typeface="Arial" panose="020B0604020202020204" pitchFamily="34" charset="0"/>
                <a:cs typeface="Arial" panose="020B0604020202020204" pitchFamily="34" charset="0"/>
              </a:rPr>
              <a:t>associated with the opportunities you want to edit. </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Then select a </a:t>
            </a:r>
            <a:r>
              <a:rPr lang="en-US" b="0" dirty="0">
                <a:latin typeface="Arial" panose="020B0604020202020204" pitchFamily="34" charset="0"/>
                <a:cs typeface="Arial" panose="020B0604020202020204" pitchFamily="34" charset="0"/>
              </a:rPr>
              <a:t>range of dates </a:t>
            </a:r>
            <a:r>
              <a:rPr lang="en-US" dirty="0">
                <a:latin typeface="Arial" panose="020B0604020202020204" pitchFamily="34" charset="0"/>
                <a:cs typeface="Arial" panose="020B0604020202020204" pitchFamily="34" charset="0"/>
              </a:rPr>
              <a:t>during which the test session was administered. The range cannot exceed seven days. Then click </a:t>
            </a:r>
            <a:r>
              <a:rPr lang="en-US" b="1" dirty="0">
                <a:latin typeface="Arial" panose="020B0604020202020204" pitchFamily="34" charset="0"/>
                <a:cs typeface="Arial" panose="020B0604020202020204" pitchFamily="34" charset="0"/>
              </a:rPr>
              <a:t>(5) Search</a:t>
            </a:r>
            <a:r>
              <a:rPr lang="en-US" b="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4AD116E9-F5F5-482E-B354-EC43FA558A00}" type="slidenum">
              <a:rPr lang="en-US" smtClean="0"/>
              <a:t>15</a:t>
            </a:fld>
            <a:endParaRPr lang="en-US"/>
          </a:p>
        </p:txBody>
      </p:sp>
    </p:spTree>
    <p:extLst>
      <p:ext uri="{BB962C8B-B14F-4D97-AF65-F5344CB8AC3E}">
        <p14:creationId xmlns:p14="http://schemas.microsoft.com/office/powerpoint/2010/main" val="1430792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 list of retrieved test sessions appears in the section </a:t>
            </a:r>
            <a:r>
              <a:rPr lang="en-US" b="1" dirty="0">
                <a:latin typeface="Arial" panose="020B0604020202020204" pitchFamily="34" charset="0"/>
                <a:cs typeface="Arial" panose="020B0604020202020204" pitchFamily="34" charset="0"/>
              </a:rPr>
              <a:t>(1) Select Test Opportunities</a:t>
            </a:r>
            <a:r>
              <a:rPr lang="en-US" b="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Click the </a:t>
            </a:r>
            <a:r>
              <a:rPr lang="en-US" b="1" dirty="0">
                <a:latin typeface="Arial" panose="020B0604020202020204" pitchFamily="34" charset="0"/>
                <a:cs typeface="Arial" panose="020B0604020202020204" pitchFamily="34" charset="0"/>
              </a:rPr>
              <a:t>(2) + button(s) </a:t>
            </a:r>
            <a:r>
              <a:rPr lang="en-US" dirty="0">
                <a:latin typeface="Arial" panose="020B0604020202020204" pitchFamily="34" charset="0"/>
                <a:cs typeface="Arial" panose="020B0604020202020204" pitchFamily="34" charset="0"/>
              </a:rPr>
              <a:t>to expand the </a:t>
            </a:r>
            <a:r>
              <a:rPr lang="en-US" b="1" dirty="0">
                <a:latin typeface="Arial" panose="020B0604020202020204" pitchFamily="34" charset="0"/>
                <a:cs typeface="Arial" panose="020B0604020202020204" pitchFamily="34" charset="0"/>
              </a:rPr>
              <a:t>(3) list of tests </a:t>
            </a:r>
            <a:r>
              <a:rPr lang="en-US" dirty="0">
                <a:latin typeface="Arial" panose="020B0604020202020204" pitchFamily="34" charset="0"/>
                <a:cs typeface="Arial" panose="020B0604020202020204" pitchFamily="34" charset="0"/>
              </a:rPr>
              <a:t>in each session and the list of students who took each test opens. </a:t>
            </a:r>
            <a:r>
              <a:rPr lang="en-US" b="0" dirty="0">
                <a:latin typeface="Arial" panose="020B0604020202020204" pitchFamily="34" charset="0"/>
                <a:cs typeface="Arial" panose="020B0604020202020204" pitchFamily="34" charset="0"/>
              </a:rPr>
              <a:t>Mark the checkboxes for each </a:t>
            </a:r>
            <a:r>
              <a:rPr lang="en-US" dirty="0">
                <a:latin typeface="Arial" panose="020B0604020202020204" pitchFamily="34" charset="0"/>
                <a:cs typeface="Arial" panose="020B0604020202020204" pitchFamily="34" charset="0"/>
              </a:rPr>
              <a:t>session, test, or opportunity that requires a test reason. </a:t>
            </a:r>
            <a:r>
              <a:rPr lang="en-US" b="0"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(4) Assign Test Reasons</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(5) confirmation window</a:t>
            </a:r>
            <a:r>
              <a:rPr lang="en-US"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select a </a:t>
            </a:r>
            <a:r>
              <a:rPr lang="en-US" b="1" dirty="0">
                <a:latin typeface="Arial" panose="020B0604020202020204" pitchFamily="34" charset="0"/>
                <a:cs typeface="Arial" panose="020B0604020202020204" pitchFamily="34" charset="0"/>
              </a:rPr>
              <a:t>(6) new test reason </a:t>
            </a:r>
            <a:r>
              <a:rPr lang="en-US" dirty="0">
                <a:latin typeface="Arial" panose="020B0604020202020204" pitchFamily="34" charset="0"/>
                <a:cs typeface="Arial" panose="020B0604020202020204" pitchFamily="34" charset="0"/>
              </a:rPr>
              <a:t>to assign to the selected opportunities and click </a:t>
            </a:r>
            <a:r>
              <a:rPr lang="en-US" b="1" dirty="0">
                <a:latin typeface="Arial" panose="020B0604020202020204" pitchFamily="34" charset="0"/>
                <a:cs typeface="Arial" panose="020B0604020202020204" pitchFamily="34" charset="0"/>
              </a:rPr>
              <a:t>(7) Confirm</a:t>
            </a:r>
            <a:r>
              <a:rPr lang="en-US" b="0" dirty="0">
                <a:latin typeface="Arial" panose="020B0604020202020204" pitchFamily="34" charset="0"/>
                <a:cs typeface="Arial" panose="020B0604020202020204" pitchFamily="34" charset="0"/>
              </a:rPr>
              <a:t>. </a:t>
            </a:r>
          </a:p>
          <a:p>
            <a:endParaRPr lang="en-US" b="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Assigning or reassigning test reasons will make the filter by test reason option more useful. We explain why on the next slide.</a:t>
            </a:r>
          </a:p>
          <a:p>
            <a:endParaRPr lang="en-US" dirty="0"/>
          </a:p>
        </p:txBody>
      </p:sp>
      <p:sp>
        <p:nvSpPr>
          <p:cNvPr id="4" name="Slide Number Placeholder 3"/>
          <p:cNvSpPr>
            <a:spLocks noGrp="1"/>
          </p:cNvSpPr>
          <p:nvPr>
            <p:ph type="sldNum" sz="quarter" idx="5"/>
          </p:nvPr>
        </p:nvSpPr>
        <p:spPr/>
        <p:txBody>
          <a:bodyPr/>
          <a:lstStyle/>
          <a:p>
            <a:fld id="{4AD116E9-F5F5-482E-B354-EC43FA558A00}" type="slidenum">
              <a:rPr lang="en-US" smtClean="0"/>
              <a:t>16</a:t>
            </a:fld>
            <a:endParaRPr lang="en-US"/>
          </a:p>
        </p:txBody>
      </p:sp>
    </p:spTree>
    <p:extLst>
      <p:ext uri="{BB962C8B-B14F-4D97-AF65-F5344CB8AC3E}">
        <p14:creationId xmlns:p14="http://schemas.microsoft.com/office/powerpoint/2010/main" val="3491914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your test opportunities have test reasons, you can filter reports by a single test reason.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you may want to filter by Pre-Test and look at ELA performance, then filter by Test One and see if students have improved on ELA material. If you don’t filter, you’ll see data for all different test reasons. Filtering allows you to view a single test reason instead of multiple test reasons side by side. You may find reports easier to understand when you’re viewing only a single test reason. The </a:t>
            </a:r>
            <a:r>
              <a:rPr lang="en-US" sz="1200" b="1" kern="1200" dirty="0">
                <a:solidFill>
                  <a:schemeClr val="tx1"/>
                </a:solidFill>
                <a:effectLst/>
                <a:latin typeface="+mn-lt"/>
                <a:ea typeface="+mn-ea"/>
                <a:cs typeface="+mn-cs"/>
              </a:rPr>
              <a:t>(1) test reasons filter </a:t>
            </a:r>
            <a:r>
              <a:rPr lang="en-US" sz="1200" kern="1200" dirty="0">
                <a:solidFill>
                  <a:schemeClr val="tx1"/>
                </a:solidFill>
                <a:effectLst/>
                <a:latin typeface="+mn-lt"/>
                <a:ea typeface="+mn-ea"/>
                <a:cs typeface="+mn-cs"/>
              </a:rPr>
              <a:t>is available on the dashboards for teachers as well as school- and complex-level users. On the left side of the dashboard, click the </a:t>
            </a:r>
            <a:r>
              <a:rPr lang="en-US" sz="1200" b="1" kern="1200" dirty="0">
                <a:solidFill>
                  <a:schemeClr val="tx1"/>
                </a:solidFill>
                <a:effectLst/>
                <a:latin typeface="+mn-lt"/>
                <a:ea typeface="+mn-ea"/>
                <a:cs typeface="+mn-cs"/>
              </a:rPr>
              <a:t>(2) Test Reason </a:t>
            </a:r>
            <a:r>
              <a:rPr lang="en-US" sz="1200" kern="1200" dirty="0">
                <a:solidFill>
                  <a:schemeClr val="tx1"/>
                </a:solidFill>
                <a:effectLst/>
                <a:latin typeface="+mn-lt"/>
                <a:ea typeface="+mn-ea"/>
                <a:cs typeface="+mn-cs"/>
              </a:rPr>
              <a:t>button to display the drop-down list of test reasons. Make a selection from the drop-down list and click </a:t>
            </a:r>
            <a:r>
              <a:rPr lang="en-US" sz="1200" b="1" kern="1200" dirty="0">
                <a:solidFill>
                  <a:schemeClr val="tx1"/>
                </a:solidFill>
                <a:effectLst/>
                <a:latin typeface="+mn-lt"/>
                <a:ea typeface="+mn-ea"/>
                <a:cs typeface="+mn-cs"/>
              </a:rPr>
              <a:t>(3) Apply</a:t>
            </a:r>
            <a:r>
              <a:rPr lang="en-US" sz="1200" kern="1200" dirty="0">
                <a:solidFill>
                  <a:schemeClr val="tx1"/>
                </a:solidFill>
                <a:effectLst/>
                <a:latin typeface="+mn-lt"/>
                <a:ea typeface="+mn-ea"/>
                <a:cs typeface="+mn-cs"/>
              </a:rPr>
              <a:t>. For our example we selected the Pre-Test reason.</a:t>
            </a:r>
          </a:p>
          <a:p>
            <a:endParaRPr lang="en-US" dirty="0"/>
          </a:p>
          <a:p>
            <a:r>
              <a:rPr lang="en-US" dirty="0"/>
              <a:t>The </a:t>
            </a:r>
            <a:r>
              <a:rPr lang="en-US" b="1" dirty="0"/>
              <a:t>(4) filtered report </a:t>
            </a:r>
            <a:r>
              <a:rPr lang="en-US" dirty="0"/>
              <a:t>displays with an updated table header. You see only the tests identified with that reason in your results. </a:t>
            </a:r>
            <a:r>
              <a:rPr lang="en-US" u="none" dirty="0"/>
              <a:t>You can return to the Filters drop-down menu and select another reason to make comparisons.</a:t>
            </a:r>
          </a:p>
        </p:txBody>
      </p:sp>
      <p:sp>
        <p:nvSpPr>
          <p:cNvPr id="4" name="Slide Number Placeholder 3"/>
          <p:cNvSpPr>
            <a:spLocks noGrp="1"/>
          </p:cNvSpPr>
          <p:nvPr>
            <p:ph type="sldNum" sz="quarter" idx="5"/>
          </p:nvPr>
        </p:nvSpPr>
        <p:spPr/>
        <p:txBody>
          <a:bodyPr/>
          <a:lstStyle/>
          <a:p>
            <a:fld id="{4AD116E9-F5F5-482E-B354-EC43FA558A00}" type="slidenum">
              <a:rPr lang="en-US" smtClean="0"/>
              <a:t>17</a:t>
            </a:fld>
            <a:endParaRPr lang="en-US"/>
          </a:p>
        </p:txBody>
      </p:sp>
    </p:spTree>
    <p:extLst>
      <p:ext uri="{BB962C8B-B14F-4D97-AF65-F5344CB8AC3E}">
        <p14:creationId xmlns:p14="http://schemas.microsoft.com/office/powerpoint/2010/main" val="3116409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Thank you for viewing this training module on analyzing item-level reports. More training modules are posted on the Aloha HSAP online portal. You may also consult the </a:t>
            </a:r>
            <a:r>
              <a:rPr lang="en-US" i="1" dirty="0"/>
              <a:t>Centralized Reporting System User Guide</a:t>
            </a:r>
            <a:r>
              <a:rPr lang="en-US" dirty="0"/>
              <a:t>.</a:t>
            </a:r>
          </a:p>
        </p:txBody>
      </p:sp>
      <p:sp>
        <p:nvSpPr>
          <p:cNvPr id="4" name="Slide Number Placeholder 3"/>
          <p:cNvSpPr>
            <a:spLocks noGrp="1"/>
          </p:cNvSpPr>
          <p:nvPr>
            <p:ph type="sldNum" sz="quarter" idx="10"/>
          </p:nvPr>
        </p:nvSpPr>
        <p:spPr/>
        <p:txBody>
          <a:bodyPr/>
          <a:lstStyle/>
          <a:p>
            <a:pPr marL="0" marR="0" lvl="0" indent="0" algn="r" defTabSz="914372"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7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436563" y="709613"/>
            <a:ext cx="6319837" cy="3554412"/>
          </a:xfrm>
        </p:spPr>
      </p:sp>
    </p:spTree>
    <p:extLst>
      <p:ext uri="{BB962C8B-B14F-4D97-AF65-F5344CB8AC3E}">
        <p14:creationId xmlns:p14="http://schemas.microsoft.com/office/powerpoint/2010/main" val="4190410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this training module will be on interim test reports that contain item-level data, access to the items themselves and access to student responses to the items. This chart shows how tests in Centralized Reporting can be categorized. </a:t>
            </a:r>
          </a:p>
          <a:p>
            <a:endParaRPr lang="en-US" u="sng" dirty="0"/>
          </a:p>
          <a:p>
            <a:r>
              <a:rPr lang="en-US" dirty="0"/>
              <a:t>Interim Assessment Blocks (IABs) and Focused</a:t>
            </a:r>
            <a:r>
              <a:rPr lang="en-US" baseline="0" dirty="0"/>
              <a:t> Interim Assessment Blocks (FIABs)</a:t>
            </a:r>
            <a:r>
              <a:rPr lang="en-US" dirty="0"/>
              <a:t> are small, single-skill-area tests with non-secure items. Users can compare item-level scores and the items themselves, for all their students. </a:t>
            </a:r>
          </a:p>
          <a:p>
            <a:endParaRPr lang="en-US" dirty="0"/>
          </a:p>
          <a:p>
            <a:r>
              <a:rPr lang="en-US" dirty="0"/>
              <a:t>Interims Comprehensive Assessments are larger than IABs and address more standards within them. Many ICAs will report item-level data, depending on the type of test and state policies.</a:t>
            </a:r>
          </a:p>
          <a:p>
            <a:endParaRPr lang="en-US" dirty="0"/>
          </a:p>
          <a:p>
            <a:r>
              <a:rPr lang="en-US" dirty="0"/>
              <a:t>We’ll show you how to analyze the item-level data on these reports. Then, we will show you how to trim your reports by using settings and filter options that apply specifically to item-level data.</a:t>
            </a:r>
          </a:p>
          <a:p>
            <a:endParaRPr lang="en-US" dirty="0"/>
          </a:p>
        </p:txBody>
      </p:sp>
      <p:sp>
        <p:nvSpPr>
          <p:cNvPr id="4" name="Slide Number Placeholder 3"/>
          <p:cNvSpPr>
            <a:spLocks noGrp="1"/>
          </p:cNvSpPr>
          <p:nvPr>
            <p:ph type="sldNum" sz="quarter" idx="5"/>
          </p:nvPr>
        </p:nvSpPr>
        <p:spPr/>
        <p:txBody>
          <a:bodyPr/>
          <a:lstStyle/>
          <a:p>
            <a:fld id="{4AD116E9-F5F5-482E-B354-EC43FA558A00}" type="slidenum">
              <a:rPr lang="en-US" smtClean="0"/>
              <a:t>2</a:t>
            </a:fld>
            <a:endParaRPr lang="en-US"/>
          </a:p>
        </p:txBody>
      </p:sp>
    </p:spTree>
    <p:extLst>
      <p:ext uri="{BB962C8B-B14F-4D97-AF65-F5344CB8AC3E}">
        <p14:creationId xmlns:p14="http://schemas.microsoft.com/office/powerpoint/2010/main" val="253834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We start by showing you an unfiltered dashboard for a school-level user in Centralized Reporting. </a:t>
            </a:r>
            <a:r>
              <a:rPr lang="en-US" dirty="0"/>
              <a:t>You see ten </a:t>
            </a:r>
            <a:r>
              <a:rPr lang="en-US" b="1" dirty="0"/>
              <a:t>(1) interim tests </a:t>
            </a:r>
            <a:r>
              <a:rPr lang="en-US" dirty="0"/>
              <a:t>listed on the school user dashboard, shown here. </a:t>
            </a:r>
          </a:p>
          <a:p>
            <a:endParaRPr lang="en-US" dirty="0"/>
          </a:p>
          <a:p>
            <a:r>
              <a:rPr lang="en-US" dirty="0"/>
              <a:t>You also see the</a:t>
            </a:r>
            <a:r>
              <a:rPr lang="en-US" b="1" dirty="0"/>
              <a:t> (2) filters panel </a:t>
            </a:r>
            <a:r>
              <a:rPr lang="en-US" dirty="0"/>
              <a:t>expanded on the left. The test groups are listed by type of test, subject, and grade. You can use this filter to trim the number of reports listed on your dashboard.</a:t>
            </a:r>
          </a:p>
          <a:p>
            <a:endParaRPr lang="en-US" dirty="0"/>
          </a:p>
          <a:p>
            <a:r>
              <a:rPr lang="en-US" dirty="0"/>
              <a:t>Test items can be analyzed to provide a clear view of the student’s reasoning and subsequent performance on the test.  </a:t>
            </a:r>
          </a:p>
          <a:p>
            <a:r>
              <a:rPr lang="en-US" dirty="0"/>
              <a:t>The first report we show you is a report for an interim assessment that tests a single standard with more than ten items on the test.</a:t>
            </a:r>
          </a:p>
        </p:txBody>
      </p:sp>
      <p:sp>
        <p:nvSpPr>
          <p:cNvPr id="4" name="Slide Number Placeholder 3"/>
          <p:cNvSpPr>
            <a:spLocks noGrp="1"/>
          </p:cNvSpPr>
          <p:nvPr>
            <p:ph type="sldNum" sz="quarter" idx="5"/>
          </p:nvPr>
        </p:nvSpPr>
        <p:spPr/>
        <p:txBody>
          <a:bodyPr/>
          <a:lstStyle/>
          <a:p>
            <a:fld id="{4AD116E9-F5F5-482E-B354-EC43FA558A00}" type="slidenum">
              <a:rPr lang="en-US" smtClean="0"/>
              <a:t>3</a:t>
            </a:fld>
            <a:endParaRPr lang="en-US"/>
          </a:p>
        </p:txBody>
      </p:sp>
    </p:spTree>
    <p:extLst>
      <p:ext uri="{BB962C8B-B14F-4D97-AF65-F5344CB8AC3E}">
        <p14:creationId xmlns:p14="http://schemas.microsoft.com/office/powerpoint/2010/main" val="357136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roster report for seven demo students who took the Grade 6 Math IAB on Ratios and Proportional Relationships. This is a benchmark test assessing a single skill, also called a topic area or reporting category. </a:t>
            </a:r>
          </a:p>
          <a:p>
            <a:endParaRPr lang="en-US" dirty="0"/>
          </a:p>
          <a:p>
            <a:r>
              <a:rPr lang="en-US" dirty="0"/>
              <a:t>The colored sections in the table include a </a:t>
            </a:r>
            <a:r>
              <a:rPr lang="en-US" b="1" dirty="0"/>
              <a:t>(1) Total </a:t>
            </a:r>
            <a:r>
              <a:rPr lang="en-US" dirty="0"/>
              <a:t>performance measurement section in blue, a green section for the </a:t>
            </a:r>
            <a:r>
              <a:rPr lang="en-US" b="1" dirty="0"/>
              <a:t>(2) 5 Items on which Students Performed the Best</a:t>
            </a:r>
            <a:r>
              <a:rPr lang="en-US" dirty="0"/>
              <a:t>, an orange section for the </a:t>
            </a:r>
            <a:r>
              <a:rPr lang="en-US" b="1" dirty="0"/>
              <a:t>(3) 5 Items on which Students Performed the Worst</a:t>
            </a:r>
            <a:r>
              <a:rPr lang="en-US" dirty="0"/>
              <a:t>, and a purple section for </a:t>
            </a:r>
            <a:r>
              <a:rPr lang="en-US" b="1" dirty="0"/>
              <a:t>(4) Total Items</a:t>
            </a:r>
            <a:r>
              <a:rPr lang="en-US" dirty="0"/>
              <a:t>. You can expand or collapse the columns by clicking on the </a:t>
            </a:r>
            <a:r>
              <a:rPr lang="en-US" b="1" dirty="0"/>
              <a:t>(5) + and – signs</a:t>
            </a:r>
            <a:r>
              <a:rPr lang="en-US" dirty="0"/>
              <a:t> at the top of the column.</a:t>
            </a:r>
          </a:p>
          <a:p>
            <a:endParaRPr lang="en-US" u="sng" dirty="0"/>
          </a:p>
          <a:p>
            <a:r>
              <a:rPr lang="en-US" u="none" dirty="0"/>
              <a:t>To advance further into the purple section, click the green, </a:t>
            </a:r>
            <a:r>
              <a:rPr lang="en-US" b="1" u="none" dirty="0"/>
              <a:t>(6) circled arrow </a:t>
            </a:r>
            <a:r>
              <a:rPr lang="en-US" u="none" dirty="0"/>
              <a:t>at the right side of the slide. You can see the state, complex area, complex, and school </a:t>
            </a:r>
            <a:r>
              <a:rPr lang="en-US" b="1" u="none" dirty="0"/>
              <a:t>(7) aggregates </a:t>
            </a:r>
            <a:r>
              <a:rPr lang="en-US" u="none" dirty="0"/>
              <a:t>displayed above the list of student results. You can click on the </a:t>
            </a:r>
            <a:r>
              <a:rPr lang="en-US" b="1" u="none" dirty="0"/>
              <a:t>(8) information button</a:t>
            </a:r>
            <a:r>
              <a:rPr lang="en-US" u="none" dirty="0"/>
              <a:t> to display the </a:t>
            </a:r>
            <a:r>
              <a:rPr lang="en-US" b="1" u="none" dirty="0"/>
              <a:t>(9) legend </a:t>
            </a:r>
            <a:r>
              <a:rPr lang="en-US" u="none" dirty="0"/>
              <a:t>for the performance levels.</a:t>
            </a:r>
          </a:p>
          <a:p>
            <a:endParaRPr lang="en-US" u="sng" dirty="0"/>
          </a:p>
          <a:p>
            <a:r>
              <a:rPr lang="en-US" u="none" dirty="0"/>
              <a:t>To show you how to analyze your results, we will focus first on the orange section, showing the 5 items on which students performed the worst.</a:t>
            </a:r>
          </a:p>
        </p:txBody>
      </p:sp>
      <p:sp>
        <p:nvSpPr>
          <p:cNvPr id="4" name="Slide Number Placeholder 3"/>
          <p:cNvSpPr>
            <a:spLocks noGrp="1"/>
          </p:cNvSpPr>
          <p:nvPr>
            <p:ph type="sldNum" sz="quarter" idx="5"/>
          </p:nvPr>
        </p:nvSpPr>
        <p:spPr/>
        <p:txBody>
          <a:bodyPr/>
          <a:lstStyle/>
          <a:p>
            <a:fld id="{4AD116E9-F5F5-482E-B354-EC43FA558A00}" type="slidenum">
              <a:rPr lang="en-US" smtClean="0"/>
              <a:t>4</a:t>
            </a:fld>
            <a:endParaRPr lang="en-US"/>
          </a:p>
        </p:txBody>
      </p:sp>
    </p:spTree>
    <p:extLst>
      <p:ext uri="{BB962C8B-B14F-4D97-AF65-F5344CB8AC3E}">
        <p14:creationId xmlns:p14="http://schemas.microsoft.com/office/powerpoint/2010/main" val="426637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two rows under the section header, 5 Items on which Students Performed the Worst, list the item number and the number of points assigned to the item. </a:t>
            </a:r>
            <a:r>
              <a:rPr lang="en-US" u="none" dirty="0"/>
              <a:t>The students on this roster performed the worst on items #2, 3, 11, 12, and 13. </a:t>
            </a:r>
          </a:p>
          <a:p>
            <a:endParaRPr lang="en-US" u="sng" dirty="0"/>
          </a:p>
          <a:p>
            <a:r>
              <a:rPr lang="en-US" u="none" dirty="0"/>
              <a:t>For example, the results for item #11 show that students at the aggregate state level earned an average of .31 of a point. The complex area average is .38 of a point, the complex average is .56 of a point, and the students in the school averaged .56 of a point. Students in this demo class scored an average of .53 of a point. Of the seven demo students in the table, students 2, 3, 4, 6 and 7 answered that item correctly and earned 1 point. </a:t>
            </a:r>
          </a:p>
          <a:p>
            <a:endParaRPr lang="en-US" u="none" dirty="0"/>
          </a:p>
          <a:p>
            <a:r>
              <a:rPr lang="en-US" u="none" dirty="0"/>
              <a:t>Now we show you a report with fewer than ten items on it.</a:t>
            </a:r>
          </a:p>
        </p:txBody>
      </p:sp>
      <p:sp>
        <p:nvSpPr>
          <p:cNvPr id="4" name="Slide Number Placeholder 3"/>
          <p:cNvSpPr>
            <a:spLocks noGrp="1"/>
          </p:cNvSpPr>
          <p:nvPr>
            <p:ph type="sldNum" sz="quarter" idx="5"/>
          </p:nvPr>
        </p:nvSpPr>
        <p:spPr/>
        <p:txBody>
          <a:bodyPr/>
          <a:lstStyle/>
          <a:p>
            <a:fld id="{4AD116E9-F5F5-482E-B354-EC43FA558A00}" type="slidenum">
              <a:rPr lang="en-US" smtClean="0"/>
              <a:t>5</a:t>
            </a:fld>
            <a:endParaRPr lang="en-US"/>
          </a:p>
        </p:txBody>
      </p:sp>
    </p:spTree>
    <p:extLst>
      <p:ext uri="{BB962C8B-B14F-4D97-AF65-F5344CB8AC3E}">
        <p14:creationId xmlns:p14="http://schemas.microsoft.com/office/powerpoint/2010/main" val="834526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Item-level reports with fewer than ten items do not display with the 5 Best and 5 Worst sections. You see a Total Items section, as shown here in green on the Elementary School Earth Space Science – Weather and Climate Interim Assessment.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Now we show you how to access the item and the student’s response to it.</a:t>
            </a:r>
          </a:p>
        </p:txBody>
      </p:sp>
      <p:sp>
        <p:nvSpPr>
          <p:cNvPr id="4" name="Slide Number Placeholder 3"/>
          <p:cNvSpPr>
            <a:spLocks noGrp="1"/>
          </p:cNvSpPr>
          <p:nvPr>
            <p:ph type="sldNum" sz="quarter" idx="5"/>
          </p:nvPr>
        </p:nvSpPr>
        <p:spPr/>
        <p:txBody>
          <a:bodyPr/>
          <a:lstStyle/>
          <a:p>
            <a:fld id="{4AD116E9-F5F5-482E-B354-EC43FA558A00}" type="slidenum">
              <a:rPr lang="en-US" smtClean="0"/>
              <a:t>6</a:t>
            </a:fld>
            <a:endParaRPr lang="en-US"/>
          </a:p>
        </p:txBody>
      </p:sp>
    </p:spTree>
    <p:extLst>
      <p:ext uri="{BB962C8B-B14F-4D97-AF65-F5344CB8AC3E}">
        <p14:creationId xmlns:p14="http://schemas.microsoft.com/office/powerpoint/2010/main" val="40116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To view a test item in the blank state, click the </a:t>
            </a:r>
            <a:r>
              <a:rPr lang="en-US" b="1" u="none" dirty="0"/>
              <a:t>(1) item number link </a:t>
            </a:r>
            <a:r>
              <a:rPr lang="en-US" u="none" dirty="0"/>
              <a:t>in the first row of the report table. The </a:t>
            </a:r>
            <a:r>
              <a:rPr lang="en-US" b="1" u="none" dirty="0"/>
              <a:t>(2) item-view window </a:t>
            </a:r>
            <a:r>
              <a:rPr lang="en-US" u="none" dirty="0"/>
              <a:t>displays the test question as it appeared on the assessment in the Student Testing Site. </a:t>
            </a:r>
          </a:p>
          <a:p>
            <a:r>
              <a:rPr lang="en-US" u="none" dirty="0"/>
              <a:t>To view the student’s response to the item, find that student’s name in the Student column on the left. Then click the </a:t>
            </a:r>
            <a:r>
              <a:rPr lang="en-US" b="1" u="none" dirty="0"/>
              <a:t>(3) blue student score link </a:t>
            </a:r>
            <a:r>
              <a:rPr lang="en-US" u="none" dirty="0"/>
              <a:t>under the numbered item. In this example we look at item #3 for Demo Student 1.</a:t>
            </a:r>
          </a:p>
          <a:p>
            <a:r>
              <a:rPr lang="en-US" u="none" dirty="0"/>
              <a:t>The </a:t>
            </a:r>
            <a:r>
              <a:rPr lang="en-US" b="1" u="none" dirty="0"/>
              <a:t>(4) item-view window </a:t>
            </a:r>
            <a:r>
              <a:rPr lang="en-US" u="none" dirty="0"/>
              <a:t>displays the question along with the answer provided by Demo Student 1.</a:t>
            </a:r>
          </a:p>
          <a:p>
            <a:endParaRPr lang="en-US" u="sng" dirty="0"/>
          </a:p>
          <a:p>
            <a:r>
              <a:rPr lang="en-US" u="none" dirty="0"/>
              <a:t>We will explain the features of the item-view window on the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75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You can see the </a:t>
            </a:r>
            <a:r>
              <a:rPr lang="en-US" altLang="en-US" b="1" dirty="0">
                <a:latin typeface="Arial" panose="020B0604020202020204" pitchFamily="34" charset="0"/>
                <a:cs typeface="Arial" panose="020B0604020202020204" pitchFamily="34" charset="0"/>
              </a:rPr>
              <a:t>(1) current item number </a:t>
            </a:r>
            <a:r>
              <a:rPr lang="en-US" altLang="en-US" dirty="0">
                <a:latin typeface="Arial" panose="020B0604020202020204" pitchFamily="34" charset="0"/>
                <a:cs typeface="Arial" panose="020B0604020202020204" pitchFamily="34" charset="0"/>
              </a:rPr>
              <a:t>and the </a:t>
            </a:r>
            <a:r>
              <a:rPr lang="en-US" altLang="en-US" b="1" dirty="0">
                <a:latin typeface="Arial" panose="020B0604020202020204" pitchFamily="34" charset="0"/>
                <a:cs typeface="Arial" panose="020B0604020202020204" pitchFamily="34" charset="0"/>
              </a:rPr>
              <a:t>(2) score </a:t>
            </a:r>
            <a:r>
              <a:rPr lang="en-US" altLang="en-US" dirty="0">
                <a:latin typeface="Arial" panose="020B0604020202020204" pitchFamily="34" charset="0"/>
                <a:cs typeface="Arial" panose="020B0604020202020204" pitchFamily="34" charset="0"/>
              </a:rPr>
              <a:t>for that item in the gray bar in the banner. The student answered correctly with a score of 1 out of 1 point on item #3.</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Moving to the right in the gray bar you see two tabs, </a:t>
            </a:r>
            <a:r>
              <a:rPr lang="en-US" altLang="en-US" b="1" dirty="0">
                <a:latin typeface="Arial" panose="020B0604020202020204" pitchFamily="34" charset="0"/>
                <a:cs typeface="Arial" panose="020B0604020202020204" pitchFamily="34" charset="0"/>
              </a:rPr>
              <a:t>(3) Item &amp; Score </a:t>
            </a:r>
            <a:r>
              <a:rPr lang="en-US" altLang="en-US" dirty="0">
                <a:latin typeface="Arial" panose="020B0604020202020204" pitchFamily="34" charset="0"/>
                <a:cs typeface="Arial" panose="020B0604020202020204" pitchFamily="34" charset="0"/>
              </a:rPr>
              <a:t>and </a:t>
            </a:r>
            <a:r>
              <a:rPr lang="en-US" altLang="en-US" b="1" dirty="0">
                <a:latin typeface="Arial" panose="020B0604020202020204" pitchFamily="34" charset="0"/>
                <a:cs typeface="Arial" panose="020B0604020202020204" pitchFamily="34" charset="0"/>
              </a:rPr>
              <a:t>(4) Rubric &amp; Resources</a:t>
            </a:r>
            <a:r>
              <a:rPr lang="en-US" altLang="en-US" dirty="0">
                <a:latin typeface="Arial" panose="020B0604020202020204" pitchFamily="34" charset="0"/>
                <a:cs typeface="Arial" panose="020B0604020202020204" pitchFamily="34" charset="0"/>
              </a:rPr>
              <a:t>. You can toggle between these tabs to display associated content. The Item &amp; Score tab is open in the top image and the Rubric &amp; Resources tab is open in the bottom image.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In the teal-colored bar at the top of the window are three navigation tools to help you move between students and items without returning to the report. The name of the </a:t>
            </a:r>
            <a:r>
              <a:rPr lang="en-US" altLang="en-US" b="1" dirty="0">
                <a:latin typeface="Arial" panose="020B0604020202020204" pitchFamily="34" charset="0"/>
                <a:cs typeface="Arial" panose="020B0604020202020204" pitchFamily="34" charset="0"/>
              </a:rPr>
              <a:t>(5) selected student </a:t>
            </a:r>
            <a:r>
              <a:rPr lang="en-US" altLang="en-US" dirty="0">
                <a:latin typeface="Arial" panose="020B0604020202020204" pitchFamily="34" charset="0"/>
                <a:cs typeface="Arial" panose="020B0604020202020204" pitchFamily="34" charset="0"/>
              </a:rPr>
              <a:t>displays in the middle box. You can click the </a:t>
            </a:r>
            <a:r>
              <a:rPr lang="en-US" altLang="en-US" b="1" dirty="0">
                <a:latin typeface="Arial" panose="020B0604020202020204" pitchFamily="34" charset="0"/>
                <a:cs typeface="Arial" panose="020B0604020202020204" pitchFamily="34" charset="0"/>
              </a:rPr>
              <a:t>(6) arrows </a:t>
            </a:r>
            <a:r>
              <a:rPr lang="en-US" altLang="en-US" b="0" dirty="0">
                <a:latin typeface="Arial" panose="020B0604020202020204" pitchFamily="34" charset="0"/>
                <a:cs typeface="Arial" panose="020B0604020202020204" pitchFamily="34" charset="0"/>
              </a:rPr>
              <a:t>to navigate to different students and their responses to that item. Clicking the down arrow </a:t>
            </a:r>
            <a:r>
              <a:rPr lang="en-US" altLang="en-US" dirty="0">
                <a:latin typeface="Arial" panose="020B0604020202020204" pitchFamily="34" charset="0"/>
                <a:cs typeface="Arial" panose="020B0604020202020204" pitchFamily="34" charset="0"/>
              </a:rPr>
              <a:t>takes you to the next student listed in the report table. Clicking the up arrow takes you to the previous student. The </a:t>
            </a:r>
            <a:r>
              <a:rPr lang="en-US" altLang="en-US" b="1" dirty="0">
                <a:latin typeface="Arial" panose="020B0604020202020204" pitchFamily="34" charset="0"/>
                <a:cs typeface="Arial" panose="020B0604020202020204" pitchFamily="34" charset="0"/>
              </a:rPr>
              <a:t>(7) navigation tool </a:t>
            </a:r>
            <a:r>
              <a:rPr lang="en-US" altLang="en-US" dirty="0">
                <a:latin typeface="Arial" panose="020B0604020202020204" pitchFamily="34" charset="0"/>
                <a:cs typeface="Arial" panose="020B0604020202020204" pitchFamily="34" charset="0"/>
              </a:rPr>
              <a:t>on the left moves you to the previous item. The </a:t>
            </a:r>
            <a:r>
              <a:rPr lang="en-US" altLang="en-US" b="1" dirty="0">
                <a:latin typeface="Arial" panose="020B0604020202020204" pitchFamily="34" charset="0"/>
                <a:cs typeface="Arial" panose="020B0604020202020204" pitchFamily="34" charset="0"/>
              </a:rPr>
              <a:t>(8) navigation tool </a:t>
            </a:r>
            <a:r>
              <a:rPr lang="en-US" altLang="en-US" dirty="0">
                <a:latin typeface="Arial" panose="020B0604020202020204" pitchFamily="34" charset="0"/>
                <a:cs typeface="Arial" panose="020B0604020202020204" pitchFamily="34" charset="0"/>
              </a:rPr>
              <a:t>on the right takes you to the next item. Because we opened Item #3 from the 5 Worst section on the report, Item 11 displays as the next item listed under the 5 Worst column.</a:t>
            </a:r>
            <a:endParaRPr lang="en-US" altLang="en-US"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endParaRPr lang="en-US" altLang="en-US" b="0"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Underneath the teal and gray banners, the </a:t>
            </a:r>
            <a:r>
              <a:rPr lang="en-US" altLang="en-US" b="0" dirty="0">
                <a:latin typeface="Arial" panose="020B0604020202020204" pitchFamily="34" charset="0"/>
                <a:cs typeface="Arial" panose="020B0604020202020204" pitchFamily="34" charset="0"/>
              </a:rPr>
              <a:t>Scoring Assertion </a:t>
            </a:r>
            <a:r>
              <a:rPr lang="en-US" altLang="en-US" dirty="0">
                <a:latin typeface="Arial" panose="020B0604020202020204" pitchFamily="34" charset="0"/>
                <a:cs typeface="Arial" panose="020B0604020202020204" pitchFamily="34" charset="0"/>
              </a:rPr>
              <a:t>and the </a:t>
            </a:r>
            <a:r>
              <a:rPr lang="en-US" altLang="en-US" b="0" dirty="0">
                <a:latin typeface="Arial" panose="020B0604020202020204" pitchFamily="34" charset="0"/>
                <a:cs typeface="Arial" panose="020B0604020202020204" pitchFamily="34" charset="0"/>
              </a:rPr>
              <a:t>Outcome</a:t>
            </a:r>
            <a:r>
              <a:rPr lang="en-US" altLang="en-US" dirty="0">
                <a:latin typeface="Arial" panose="020B0604020202020204" pitchFamily="34" charset="0"/>
                <a:cs typeface="Arial" panose="020B0604020202020204" pitchFamily="34" charset="0"/>
              </a:rPr>
              <a:t> for the test item are displayed. </a:t>
            </a:r>
          </a:p>
          <a:p>
            <a:pPr defTabSz="952429" eaLnBrk="0" fontAlgn="base" hangingPunct="0">
              <a:spcBef>
                <a:spcPct val="30000"/>
              </a:spcBef>
              <a:spcAft>
                <a:spcPct val="0"/>
              </a:spcAft>
              <a:defRPr/>
            </a:pPr>
            <a:r>
              <a:rPr lang="en-US" altLang="en-US" u="sng" dirty="0">
                <a:latin typeface="Arial" panose="020B0604020202020204" pitchFamily="34" charset="0"/>
                <a:cs typeface="Arial" panose="020B0604020202020204" pitchFamily="34" charset="0"/>
              </a:rPr>
              <a:t> </a:t>
            </a: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a:t>
            </a:r>
            <a:r>
              <a:rPr lang="en-US" altLang="en-US" b="0" dirty="0">
                <a:latin typeface="Arial" panose="020B0604020202020204" pitchFamily="34" charset="0"/>
                <a:cs typeface="Arial" panose="020B0604020202020204" pitchFamily="34" charset="0"/>
              </a:rPr>
              <a:t>Scoring Assertion </a:t>
            </a:r>
            <a:r>
              <a:rPr lang="en-US" altLang="en-US" dirty="0">
                <a:latin typeface="Arial" panose="020B0604020202020204" pitchFamily="34" charset="0"/>
                <a:cs typeface="Arial" panose="020B0604020202020204" pitchFamily="34" charset="0"/>
              </a:rPr>
              <a:t>states exactly what the student must do to earn the point value for the item. The</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Outcome </a:t>
            </a:r>
            <a:r>
              <a:rPr lang="en-US" altLang="en-US" dirty="0">
                <a:latin typeface="Arial" panose="020B0604020202020204" pitchFamily="34" charset="0"/>
                <a:cs typeface="Arial" panose="020B0604020202020204" pitchFamily="34" charset="0"/>
              </a:rPr>
              <a:t>box shows a </a:t>
            </a:r>
            <a:r>
              <a:rPr lang="en-US" altLang="en-US" b="0" dirty="0">
                <a:latin typeface="Arial" panose="020B0604020202020204" pitchFamily="34" charset="0"/>
                <a:cs typeface="Arial" panose="020B0604020202020204" pitchFamily="34" charset="0"/>
              </a:rPr>
              <a:t>checkmark</a:t>
            </a:r>
            <a:r>
              <a:rPr lang="en-US" altLang="en-US" dirty="0">
                <a:latin typeface="Arial" panose="020B0604020202020204" pitchFamily="34" charset="0"/>
                <a:cs typeface="Arial" panose="020B0604020202020204" pitchFamily="34" charset="0"/>
              </a:rPr>
              <a:t> for a correct answer, or an X for each incorrect answer. Some windows display “Scoring Criteria” instead of “Scoring Assertion.”</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test item is displayed below along with the student’s response to it. Reviewing a student’s response in this window provides important clues into the struggles experienced by the student.</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You can show or hide a student’s visual settings, like large fonts, different color contrasts, or Spanish, on a per-item basis. To do so, click the toggle labeled student settings at the upper right of the item you are viewing to ON.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We explain the Rubric &amp; Resources tab on the next slide.</a:t>
            </a:r>
          </a:p>
          <a:p>
            <a:endParaRPr lang="en-US" dirty="0"/>
          </a:p>
        </p:txBody>
      </p:sp>
      <p:sp>
        <p:nvSpPr>
          <p:cNvPr id="4" name="Slide Number Placeholder 3"/>
          <p:cNvSpPr>
            <a:spLocks noGrp="1"/>
          </p:cNvSpPr>
          <p:nvPr>
            <p:ph type="sldNum" sz="quarter" idx="5"/>
          </p:nvPr>
        </p:nvSpPr>
        <p:spPr/>
        <p:txBody>
          <a:bodyPr/>
          <a:lstStyle/>
          <a:p>
            <a:fld id="{4AD116E9-F5F5-482E-B354-EC43FA558A00}" type="slidenum">
              <a:rPr lang="en-US" smtClean="0"/>
              <a:t>8</a:t>
            </a:fld>
            <a:endParaRPr lang="en-US"/>
          </a:p>
        </p:txBody>
      </p:sp>
    </p:spTree>
    <p:extLst>
      <p:ext uri="{BB962C8B-B14F-4D97-AF65-F5344CB8AC3E}">
        <p14:creationId xmlns:p14="http://schemas.microsoft.com/office/powerpoint/2010/main" val="2249714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Underneath the teal and gray banners, the </a:t>
            </a:r>
            <a:r>
              <a:rPr lang="en-US" altLang="en-US" b="1" dirty="0">
                <a:latin typeface="Arial" panose="020B0604020202020204" pitchFamily="34" charset="0"/>
                <a:cs typeface="Arial" panose="020B0604020202020204" pitchFamily="34" charset="0"/>
              </a:rPr>
              <a:t>(1) Scoring Assertion </a:t>
            </a:r>
            <a:r>
              <a:rPr lang="en-US" altLang="en-US" dirty="0">
                <a:latin typeface="Arial" panose="020B0604020202020204" pitchFamily="34" charset="0"/>
                <a:cs typeface="Arial" panose="020B0604020202020204" pitchFamily="34" charset="0"/>
              </a:rPr>
              <a:t>and the </a:t>
            </a:r>
            <a:r>
              <a:rPr lang="en-US" altLang="en-US" b="1" dirty="0">
                <a:latin typeface="Arial" panose="020B0604020202020204" pitchFamily="34" charset="0"/>
                <a:cs typeface="Arial" panose="020B0604020202020204" pitchFamily="34" charset="0"/>
              </a:rPr>
              <a:t>(2) Outcome </a:t>
            </a:r>
            <a:r>
              <a:rPr lang="en-US" altLang="en-US" dirty="0">
                <a:latin typeface="Arial" panose="020B0604020202020204" pitchFamily="34" charset="0"/>
                <a:cs typeface="Arial" panose="020B0604020202020204" pitchFamily="34" charset="0"/>
              </a:rPr>
              <a:t>for the test item are displayed. </a:t>
            </a:r>
          </a:p>
          <a:p>
            <a:pPr defTabSz="952429" eaLnBrk="0" fontAlgn="base" hangingPunct="0">
              <a:spcBef>
                <a:spcPct val="30000"/>
              </a:spcBef>
              <a:spcAft>
                <a:spcPct val="0"/>
              </a:spcAft>
              <a:defRPr/>
            </a:pPr>
            <a:r>
              <a:rPr lang="en-US" altLang="en-US" u="sng" dirty="0">
                <a:latin typeface="Arial" panose="020B0604020202020204" pitchFamily="34" charset="0"/>
                <a:cs typeface="Arial" panose="020B0604020202020204" pitchFamily="34" charset="0"/>
              </a:rPr>
              <a:t> </a:t>
            </a: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a:t>
            </a:r>
            <a:r>
              <a:rPr lang="en-US" altLang="en-US" b="0" dirty="0">
                <a:latin typeface="Arial" panose="020B0604020202020204" pitchFamily="34" charset="0"/>
                <a:cs typeface="Arial" panose="020B0604020202020204" pitchFamily="34" charset="0"/>
              </a:rPr>
              <a:t>Scoring Assertion </a:t>
            </a:r>
            <a:r>
              <a:rPr lang="en-US" altLang="en-US" dirty="0">
                <a:latin typeface="Arial" panose="020B0604020202020204" pitchFamily="34" charset="0"/>
                <a:cs typeface="Arial" panose="020B0604020202020204" pitchFamily="34" charset="0"/>
              </a:rPr>
              <a:t>states exactly what the student must do to earn the point value for the item. The</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Outcome </a:t>
            </a:r>
            <a:r>
              <a:rPr lang="en-US" altLang="en-US" dirty="0">
                <a:latin typeface="Arial" panose="020B0604020202020204" pitchFamily="34" charset="0"/>
                <a:cs typeface="Arial" panose="020B0604020202020204" pitchFamily="34" charset="0"/>
              </a:rPr>
              <a:t>box shows a </a:t>
            </a:r>
            <a:r>
              <a:rPr lang="en-US" altLang="en-US" b="0" dirty="0">
                <a:latin typeface="Arial" panose="020B0604020202020204" pitchFamily="34" charset="0"/>
                <a:cs typeface="Arial" panose="020B0604020202020204" pitchFamily="34" charset="0"/>
              </a:rPr>
              <a:t>checkmark</a:t>
            </a:r>
            <a:r>
              <a:rPr lang="en-US" altLang="en-US" dirty="0">
                <a:latin typeface="Arial" panose="020B0604020202020204" pitchFamily="34" charset="0"/>
                <a:cs typeface="Arial" panose="020B0604020202020204" pitchFamily="34" charset="0"/>
              </a:rPr>
              <a:t> for a correct answer, or an X for each incorrect answer. Some windows display “Scoring Criteria” instead of “Scoring Assertion.”</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a:t>
            </a:r>
            <a:r>
              <a:rPr lang="en-US" altLang="en-US" b="1" dirty="0">
                <a:latin typeface="Arial" panose="020B0604020202020204" pitchFamily="34" charset="0"/>
                <a:cs typeface="Arial" panose="020B0604020202020204" pitchFamily="34" charset="0"/>
              </a:rPr>
              <a:t>(3) test item </a:t>
            </a:r>
            <a:r>
              <a:rPr lang="en-US" altLang="en-US" dirty="0">
                <a:latin typeface="Arial" panose="020B0604020202020204" pitchFamily="34" charset="0"/>
                <a:cs typeface="Arial" panose="020B0604020202020204" pitchFamily="34" charset="0"/>
              </a:rPr>
              <a:t>is displayed below along with the student’s response to it. Reviewing a student’s response in this window provides important clues into the struggles experienced by the student.</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You can show or hide a student’s visual settings, like large fonts, different color contrasts, or Spanish, on a per-item basis. To do so, click the toggle labeled </a:t>
            </a:r>
            <a:r>
              <a:rPr lang="en-US" altLang="en-US" b="1" dirty="0">
                <a:latin typeface="Arial" panose="020B0604020202020204" pitchFamily="34" charset="0"/>
                <a:cs typeface="Arial" panose="020B0604020202020204" pitchFamily="34" charset="0"/>
              </a:rPr>
              <a:t>(4) student settings </a:t>
            </a:r>
            <a:r>
              <a:rPr lang="en-US" altLang="en-US" dirty="0">
                <a:latin typeface="Arial" panose="020B0604020202020204" pitchFamily="34" charset="0"/>
                <a:cs typeface="Arial" panose="020B0604020202020204" pitchFamily="34" charset="0"/>
              </a:rPr>
              <a:t>at the upper right of the item you are viewing to ON.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We explain the Rubric &amp; Resources tab on the next slide.</a:t>
            </a:r>
          </a:p>
          <a:p>
            <a:endParaRPr lang="en-US" dirty="0"/>
          </a:p>
        </p:txBody>
      </p:sp>
      <p:sp>
        <p:nvSpPr>
          <p:cNvPr id="4" name="Slide Number Placeholder 3"/>
          <p:cNvSpPr>
            <a:spLocks noGrp="1"/>
          </p:cNvSpPr>
          <p:nvPr>
            <p:ph type="sldNum" sz="quarter" idx="5"/>
          </p:nvPr>
        </p:nvSpPr>
        <p:spPr/>
        <p:txBody>
          <a:bodyPr/>
          <a:lstStyle/>
          <a:p>
            <a:fld id="{4AD116E9-F5F5-482E-B354-EC43FA558A00}" type="slidenum">
              <a:rPr lang="en-US" smtClean="0"/>
              <a:t>9</a:t>
            </a:fld>
            <a:endParaRPr lang="en-US"/>
          </a:p>
        </p:txBody>
      </p:sp>
    </p:spTree>
    <p:extLst>
      <p:ext uri="{BB962C8B-B14F-4D97-AF65-F5344CB8AC3E}">
        <p14:creationId xmlns:p14="http://schemas.microsoft.com/office/powerpoint/2010/main" val="1274447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B4F8A-8194-42A5-9442-8D367F445EE8}"/>
              </a:ext>
            </a:extLst>
          </p:cNvPr>
          <p:cNvSpPr>
            <a:spLocks noGrp="1"/>
          </p:cNvSpPr>
          <p:nvPr>
            <p:ph type="dt" sz="half" idx="10"/>
          </p:nvPr>
        </p:nvSpPr>
        <p:spPr/>
        <p:txBody>
          <a:bodyPr/>
          <a:lstStyle/>
          <a:p>
            <a:fld id="{4CD54F66-3AB0-4807-9829-4AB6B4D122BE}" type="datetimeFigureOut">
              <a:rPr lang="en-US" smtClean="0"/>
              <a:t>5/14/2020</a:t>
            </a:fld>
            <a:endParaRPr lang="en-US"/>
          </a:p>
        </p:txBody>
      </p:sp>
      <p:sp>
        <p:nvSpPr>
          <p:cNvPr id="3" name="Footer Placeholder 2">
            <a:extLst>
              <a:ext uri="{FF2B5EF4-FFF2-40B4-BE49-F238E27FC236}">
                <a16:creationId xmlns:a16="http://schemas.microsoft.com/office/drawing/2014/main" id="{0155E14A-765A-49AD-8485-1F67585946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83AA52-0CB2-4745-80CD-8119BE64B330}"/>
              </a:ext>
            </a:extLst>
          </p:cNvPr>
          <p:cNvSpPr>
            <a:spLocks noGrp="1"/>
          </p:cNvSpPr>
          <p:nvPr>
            <p:ph type="sldNum" sz="quarter" idx="12"/>
          </p:nvPr>
        </p:nvSpPr>
        <p:spPr/>
        <p:txBody>
          <a:bodyPr/>
          <a:lstStyle/>
          <a:p>
            <a:fld id="{A0AC21AC-97DB-427B-9481-C0AEF7CFC94D}" type="slidenum">
              <a:rPr lang="en-US" smtClean="0"/>
              <a:t>‹#›</a:t>
            </a:fld>
            <a:endParaRPr lang="en-US"/>
          </a:p>
        </p:txBody>
      </p:sp>
    </p:spTree>
    <p:extLst>
      <p:ext uri="{BB962C8B-B14F-4D97-AF65-F5344CB8AC3E}">
        <p14:creationId xmlns:p14="http://schemas.microsoft.com/office/powerpoint/2010/main" val="1550570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0388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1" y="2304538"/>
            <a:ext cx="8540496" cy="1124462"/>
          </a:xfrm>
        </p:spPr>
        <p:txBody>
          <a:bodyPr>
            <a:normAutofit fontScale="90000"/>
          </a:bodyPr>
          <a:lstStyle/>
          <a:p>
            <a:pPr algn="l"/>
            <a:r>
              <a:rPr lang="en-US" cap="none" dirty="0"/>
              <a:t>How to Analyze Item-Level Reports</a:t>
            </a:r>
          </a:p>
        </p:txBody>
      </p:sp>
      <p:sp>
        <p:nvSpPr>
          <p:cNvPr id="3" name="Subtitle 2"/>
          <p:cNvSpPr>
            <a:spLocks noGrp="1"/>
          </p:cNvSpPr>
          <p:nvPr>
            <p:ph type="subTitle" idx="1"/>
          </p:nvPr>
        </p:nvSpPr>
        <p:spPr>
          <a:xfrm>
            <a:off x="2589490" y="3173755"/>
            <a:ext cx="8935759" cy="445746"/>
          </a:xfrm>
        </p:spPr>
        <p:txBody>
          <a:bodyPr>
            <a:noAutofit/>
          </a:bodyPr>
          <a:lstStyle/>
          <a:p>
            <a:pPr algn="l"/>
            <a:r>
              <a:rPr lang="en-US" sz="2800" cap="none" dirty="0"/>
              <a:t>Centralized Reporting System Training Module Series #4</a:t>
            </a:r>
          </a:p>
        </p:txBody>
      </p:sp>
      <p:sp>
        <p:nvSpPr>
          <p:cNvPr id="2" name="Rectangle 1">
            <a:extLst>
              <a:ext uri="{FF2B5EF4-FFF2-40B4-BE49-F238E27FC236}">
                <a16:creationId xmlns:a16="http://schemas.microsoft.com/office/drawing/2014/main" id="{8B420651-B147-4DF6-AF47-456D03F2BF5B}"/>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a:t>
            </a:r>
            <a:r>
              <a:rPr lang="en-US" sz="800">
                <a:solidFill>
                  <a:schemeClr val="bg1"/>
                </a:solidFill>
              </a:rPr>
              <a:t>© 2020 </a:t>
            </a:r>
            <a:r>
              <a:rPr lang="en-US" sz="800" dirty="0">
                <a:solidFill>
                  <a:schemeClr val="bg1"/>
                </a:solidFill>
              </a:rPr>
              <a:t>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512D36-33C0-491B-BF4F-FD6139E52865}"/>
              </a:ext>
            </a:extLst>
          </p:cNvPr>
          <p:cNvPicPr>
            <a:picLocks noChangeAspect="1"/>
          </p:cNvPicPr>
          <p:nvPr/>
        </p:nvPicPr>
        <p:blipFill>
          <a:blip r:embed="rId3"/>
          <a:stretch>
            <a:fillRect/>
          </a:stretch>
        </p:blipFill>
        <p:spPr>
          <a:xfrm>
            <a:off x="8607287" y="3429000"/>
            <a:ext cx="2458917" cy="3291680"/>
          </a:xfrm>
          <a:prstGeom prst="rect">
            <a:avLst/>
          </a:prstGeom>
          <a:ln w="38100">
            <a:solidFill>
              <a:schemeClr val="accent1">
                <a:lumMod val="50000"/>
              </a:schemeClr>
            </a:solidFill>
          </a:ln>
        </p:spPr>
      </p:pic>
      <p:pic>
        <p:nvPicPr>
          <p:cNvPr id="6" name="Picture 5">
            <a:extLst>
              <a:ext uri="{FF2B5EF4-FFF2-40B4-BE49-F238E27FC236}">
                <a16:creationId xmlns:a16="http://schemas.microsoft.com/office/drawing/2014/main" id="{C015BC43-3561-43CC-8468-5E76EEDC3438}"/>
              </a:ext>
            </a:extLst>
          </p:cNvPr>
          <p:cNvPicPr>
            <a:picLocks noChangeAspect="1"/>
          </p:cNvPicPr>
          <p:nvPr/>
        </p:nvPicPr>
        <p:blipFill rotWithShape="1">
          <a:blip r:embed="rId4"/>
          <a:srcRect r="152" b="29064"/>
          <a:stretch/>
        </p:blipFill>
        <p:spPr>
          <a:xfrm>
            <a:off x="145130" y="161672"/>
            <a:ext cx="10921074" cy="2961671"/>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2" name="Flowchart: Connector 1">
            <a:extLst>
              <a:ext uri="{FF2B5EF4-FFF2-40B4-BE49-F238E27FC236}">
                <a16:creationId xmlns:a16="http://schemas.microsoft.com/office/drawing/2014/main" id="{1C7F6E81-5278-4EC2-9BB4-5F692D30DA2D}"/>
              </a:ext>
            </a:extLst>
          </p:cNvPr>
          <p:cNvSpPr/>
          <p:nvPr/>
        </p:nvSpPr>
        <p:spPr>
          <a:xfrm>
            <a:off x="145130" y="770561"/>
            <a:ext cx="286385" cy="25685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76B3457-69D4-44DD-8767-1DE4D2816526}"/>
              </a:ext>
            </a:extLst>
          </p:cNvPr>
          <p:cNvPicPr>
            <a:picLocks noChangeAspect="1"/>
          </p:cNvPicPr>
          <p:nvPr/>
        </p:nvPicPr>
        <p:blipFill rotWithShape="1">
          <a:blip r:embed="rId5"/>
          <a:srcRect l="1221" t="1460"/>
          <a:stretch/>
        </p:blipFill>
        <p:spPr>
          <a:xfrm>
            <a:off x="145130" y="3373533"/>
            <a:ext cx="3829331" cy="1304647"/>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cxnSp>
        <p:nvCxnSpPr>
          <p:cNvPr id="11" name="Straight Arrow Connector 10">
            <a:extLst>
              <a:ext uri="{FF2B5EF4-FFF2-40B4-BE49-F238E27FC236}">
                <a16:creationId xmlns:a16="http://schemas.microsoft.com/office/drawing/2014/main" id="{FE3163ED-CBCD-4726-9EBB-90DF0F50D607}"/>
              </a:ext>
            </a:extLst>
          </p:cNvPr>
          <p:cNvCxnSpPr>
            <a:cxnSpLocks/>
          </p:cNvCxnSpPr>
          <p:nvPr/>
        </p:nvCxnSpPr>
        <p:spPr>
          <a:xfrm flipV="1">
            <a:off x="1236617" y="1524001"/>
            <a:ext cx="0" cy="18058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DB2EED61-CD20-4A54-8637-7E2A7903D1FD}"/>
              </a:ext>
            </a:extLst>
          </p:cNvPr>
          <p:cNvSpPr/>
          <p:nvPr/>
        </p:nvSpPr>
        <p:spPr>
          <a:xfrm>
            <a:off x="759501" y="687747"/>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a:t>
            </a:r>
          </a:p>
        </p:txBody>
      </p:sp>
      <p:sp>
        <p:nvSpPr>
          <p:cNvPr id="20" name="Flowchart: Connector 19">
            <a:extLst>
              <a:ext uri="{FF2B5EF4-FFF2-40B4-BE49-F238E27FC236}">
                <a16:creationId xmlns:a16="http://schemas.microsoft.com/office/drawing/2014/main" id="{B2E663DE-DEBE-47A4-AA57-216E0887D3E8}"/>
              </a:ext>
            </a:extLst>
          </p:cNvPr>
          <p:cNvSpPr/>
          <p:nvPr/>
        </p:nvSpPr>
        <p:spPr>
          <a:xfrm>
            <a:off x="669410" y="1735710"/>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a:t>
            </a:r>
          </a:p>
        </p:txBody>
      </p:sp>
      <p:sp>
        <p:nvSpPr>
          <p:cNvPr id="21" name="Flowchart: Connector 20">
            <a:extLst>
              <a:ext uri="{FF2B5EF4-FFF2-40B4-BE49-F238E27FC236}">
                <a16:creationId xmlns:a16="http://schemas.microsoft.com/office/drawing/2014/main" id="{18AD545A-75D1-44FE-B620-40241B150AA7}"/>
              </a:ext>
            </a:extLst>
          </p:cNvPr>
          <p:cNvSpPr/>
          <p:nvPr/>
        </p:nvSpPr>
        <p:spPr>
          <a:xfrm>
            <a:off x="2328105" y="2075379"/>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a:t>
            </a:r>
          </a:p>
        </p:txBody>
      </p:sp>
      <p:sp>
        <p:nvSpPr>
          <p:cNvPr id="22" name="Flowchart: Connector 21">
            <a:extLst>
              <a:ext uri="{FF2B5EF4-FFF2-40B4-BE49-F238E27FC236}">
                <a16:creationId xmlns:a16="http://schemas.microsoft.com/office/drawing/2014/main" id="{D66DB486-F6E9-4571-9322-1536FD20CCC8}"/>
              </a:ext>
            </a:extLst>
          </p:cNvPr>
          <p:cNvSpPr/>
          <p:nvPr/>
        </p:nvSpPr>
        <p:spPr>
          <a:xfrm>
            <a:off x="852557" y="3831637"/>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a:t>
            </a:r>
          </a:p>
        </p:txBody>
      </p:sp>
      <p:sp>
        <p:nvSpPr>
          <p:cNvPr id="23" name="Flowchart: Connector 22">
            <a:extLst>
              <a:ext uri="{FF2B5EF4-FFF2-40B4-BE49-F238E27FC236}">
                <a16:creationId xmlns:a16="http://schemas.microsoft.com/office/drawing/2014/main" id="{3308D797-127E-4A54-BEAA-ADE2CE0CE111}"/>
              </a:ext>
            </a:extLst>
          </p:cNvPr>
          <p:cNvSpPr/>
          <p:nvPr/>
        </p:nvSpPr>
        <p:spPr>
          <a:xfrm>
            <a:off x="3608166" y="1158452"/>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5</a:t>
            </a:r>
          </a:p>
        </p:txBody>
      </p:sp>
      <p:sp>
        <p:nvSpPr>
          <p:cNvPr id="24" name="Flowchart: Connector 23">
            <a:extLst>
              <a:ext uri="{FF2B5EF4-FFF2-40B4-BE49-F238E27FC236}">
                <a16:creationId xmlns:a16="http://schemas.microsoft.com/office/drawing/2014/main" id="{AF64BFE5-29A6-4733-931B-A50EE3200BF0}"/>
              </a:ext>
            </a:extLst>
          </p:cNvPr>
          <p:cNvSpPr/>
          <p:nvPr/>
        </p:nvSpPr>
        <p:spPr>
          <a:xfrm>
            <a:off x="8034393" y="3429000"/>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6</a:t>
            </a:r>
          </a:p>
        </p:txBody>
      </p:sp>
    </p:spTree>
    <p:extLst>
      <p:ext uri="{BB962C8B-B14F-4D97-AF65-F5344CB8AC3E}">
        <p14:creationId xmlns:p14="http://schemas.microsoft.com/office/powerpoint/2010/main" val="549954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7AA829-B2F6-4BA8-99EE-C0ADDD89CAB9}"/>
              </a:ext>
            </a:extLst>
          </p:cNvPr>
          <p:cNvPicPr>
            <a:picLocks noChangeAspect="1"/>
          </p:cNvPicPr>
          <p:nvPr/>
        </p:nvPicPr>
        <p:blipFill>
          <a:blip r:embed="rId3"/>
          <a:stretch>
            <a:fillRect/>
          </a:stretch>
        </p:blipFill>
        <p:spPr>
          <a:xfrm>
            <a:off x="357255" y="307803"/>
            <a:ext cx="11477489" cy="5038897"/>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6" name="Oval 5">
            <a:extLst>
              <a:ext uri="{FF2B5EF4-FFF2-40B4-BE49-F238E27FC236}">
                <a16:creationId xmlns:a16="http://schemas.microsoft.com/office/drawing/2014/main" id="{F7982632-D6EC-43FE-9CEF-746BE1BD2A28}"/>
              </a:ext>
            </a:extLst>
          </p:cNvPr>
          <p:cNvSpPr/>
          <p:nvPr/>
        </p:nvSpPr>
        <p:spPr>
          <a:xfrm>
            <a:off x="10856684" y="5032801"/>
            <a:ext cx="627797" cy="3138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0D747BC-0FC6-475A-9E76-DFDB5801315F}"/>
              </a:ext>
            </a:extLst>
          </p:cNvPr>
          <p:cNvSpPr/>
          <p:nvPr/>
        </p:nvSpPr>
        <p:spPr>
          <a:xfrm>
            <a:off x="10856684" y="1460500"/>
            <a:ext cx="627797" cy="4472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4313C1C-52FD-47C7-8100-42B7836222C9}"/>
              </a:ext>
            </a:extLst>
          </p:cNvPr>
          <p:cNvCxnSpPr>
            <a:cxnSpLocks/>
          </p:cNvCxnSpPr>
          <p:nvPr/>
        </p:nvCxnSpPr>
        <p:spPr>
          <a:xfrm>
            <a:off x="11173772" y="5385473"/>
            <a:ext cx="0" cy="656966"/>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36078C2-E4C7-4B43-9C8E-B37F03B53DB8}"/>
              </a:ext>
            </a:extLst>
          </p:cNvPr>
          <p:cNvPicPr>
            <a:picLocks noChangeAspect="1"/>
          </p:cNvPicPr>
          <p:nvPr/>
        </p:nvPicPr>
        <p:blipFill>
          <a:blip r:embed="rId4"/>
          <a:stretch>
            <a:fillRect/>
          </a:stretch>
        </p:blipFill>
        <p:spPr>
          <a:xfrm>
            <a:off x="10203794" y="6158982"/>
            <a:ext cx="1933575" cy="400050"/>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8" name="Oval 7">
            <a:extLst>
              <a:ext uri="{FF2B5EF4-FFF2-40B4-BE49-F238E27FC236}">
                <a16:creationId xmlns:a16="http://schemas.microsoft.com/office/drawing/2014/main" id="{A73718DD-57D4-492D-B1DF-EEA807961E4A}"/>
              </a:ext>
            </a:extLst>
          </p:cNvPr>
          <p:cNvSpPr/>
          <p:nvPr/>
        </p:nvSpPr>
        <p:spPr>
          <a:xfrm>
            <a:off x="8127999" y="1460500"/>
            <a:ext cx="266701" cy="2211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076A8E1-AE85-4980-8AB2-F90D08C9F094}"/>
              </a:ext>
            </a:extLst>
          </p:cNvPr>
          <p:cNvPicPr>
            <a:picLocks noChangeAspect="1"/>
          </p:cNvPicPr>
          <p:nvPr/>
        </p:nvPicPr>
        <p:blipFill>
          <a:blip r:embed="rId5"/>
          <a:stretch>
            <a:fillRect/>
          </a:stretch>
        </p:blipFill>
        <p:spPr>
          <a:xfrm>
            <a:off x="4289246" y="5562288"/>
            <a:ext cx="1266602" cy="119338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B2DC6963-8DA6-4EB5-AB16-746A250A9E1D}"/>
              </a:ext>
            </a:extLst>
          </p:cNvPr>
          <p:cNvSpPr/>
          <p:nvPr/>
        </p:nvSpPr>
        <p:spPr>
          <a:xfrm>
            <a:off x="2590249" y="5562288"/>
            <a:ext cx="1562582" cy="836241"/>
          </a:xfrm>
          <a:prstGeom prst="rect">
            <a:avLst/>
          </a:prstGeom>
          <a:solidFill>
            <a:srgbClr val="FBFBFB"/>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Four Reporting Categories</a:t>
            </a:r>
          </a:p>
        </p:txBody>
      </p:sp>
      <p:cxnSp>
        <p:nvCxnSpPr>
          <p:cNvPr id="10" name="Straight Arrow Connector 9">
            <a:extLst>
              <a:ext uri="{FF2B5EF4-FFF2-40B4-BE49-F238E27FC236}">
                <a16:creationId xmlns:a16="http://schemas.microsoft.com/office/drawing/2014/main" id="{69368638-60F0-4E0D-AE52-EBEE4F7BF61E}"/>
              </a:ext>
            </a:extLst>
          </p:cNvPr>
          <p:cNvCxnSpPr/>
          <p:nvPr/>
        </p:nvCxnSpPr>
        <p:spPr>
          <a:xfrm flipV="1">
            <a:off x="5555848" y="4768770"/>
            <a:ext cx="810228" cy="12736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3B64B10-AB7F-484C-B300-3DC2801A12B4}"/>
              </a:ext>
            </a:extLst>
          </p:cNvPr>
          <p:cNvPicPr>
            <a:picLocks noChangeAspect="1"/>
          </p:cNvPicPr>
          <p:nvPr/>
        </p:nvPicPr>
        <p:blipFill rotWithShape="1">
          <a:blip r:embed="rId6"/>
          <a:srcRect t="5065" r="5312" b="2679"/>
          <a:stretch/>
        </p:blipFill>
        <p:spPr>
          <a:xfrm>
            <a:off x="8658960" y="377744"/>
            <a:ext cx="667400" cy="58876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cxnSp>
        <p:nvCxnSpPr>
          <p:cNvPr id="20" name="Straight Arrow Connector 19">
            <a:extLst>
              <a:ext uri="{FF2B5EF4-FFF2-40B4-BE49-F238E27FC236}">
                <a16:creationId xmlns:a16="http://schemas.microsoft.com/office/drawing/2014/main" id="{6EBA9FA2-CBB0-49B8-B029-8E8E61C112B6}"/>
              </a:ext>
            </a:extLst>
          </p:cNvPr>
          <p:cNvCxnSpPr>
            <a:cxnSpLocks/>
          </p:cNvCxnSpPr>
          <p:nvPr/>
        </p:nvCxnSpPr>
        <p:spPr>
          <a:xfrm>
            <a:off x="8923895" y="966504"/>
            <a:ext cx="0" cy="6045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010A092-E1EF-4C58-9399-4659E7B1250B}"/>
              </a:ext>
            </a:extLst>
          </p:cNvPr>
          <p:cNvSpPr/>
          <p:nvPr/>
        </p:nvSpPr>
        <p:spPr>
          <a:xfrm>
            <a:off x="9411629" y="356839"/>
            <a:ext cx="843776" cy="631902"/>
          </a:xfrm>
          <a:prstGeom prst="rect">
            <a:avLst/>
          </a:prstGeom>
          <a:solidFill>
            <a:srgbClr val="FBFBF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Item Link</a:t>
            </a:r>
          </a:p>
        </p:txBody>
      </p:sp>
      <p:pic>
        <p:nvPicPr>
          <p:cNvPr id="22" name="Picture 21">
            <a:extLst>
              <a:ext uri="{FF2B5EF4-FFF2-40B4-BE49-F238E27FC236}">
                <a16:creationId xmlns:a16="http://schemas.microsoft.com/office/drawing/2014/main" id="{4B54708A-95D8-41DC-A144-E8E69658B80E}"/>
              </a:ext>
            </a:extLst>
          </p:cNvPr>
          <p:cNvPicPr>
            <a:picLocks noChangeAspect="1"/>
          </p:cNvPicPr>
          <p:nvPr/>
        </p:nvPicPr>
        <p:blipFill>
          <a:blip r:embed="rId7"/>
          <a:stretch>
            <a:fillRect/>
          </a:stretch>
        </p:blipFill>
        <p:spPr>
          <a:xfrm>
            <a:off x="8259156" y="5718624"/>
            <a:ext cx="647700" cy="44767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cxnSp>
        <p:nvCxnSpPr>
          <p:cNvPr id="23" name="Straight Arrow Connector 22">
            <a:extLst>
              <a:ext uri="{FF2B5EF4-FFF2-40B4-BE49-F238E27FC236}">
                <a16:creationId xmlns:a16="http://schemas.microsoft.com/office/drawing/2014/main" id="{047CB268-C78E-4120-B7C9-9A3F15F79370}"/>
              </a:ext>
            </a:extLst>
          </p:cNvPr>
          <p:cNvCxnSpPr>
            <a:cxnSpLocks/>
          </p:cNvCxnSpPr>
          <p:nvPr/>
        </p:nvCxnSpPr>
        <p:spPr>
          <a:xfrm flipV="1">
            <a:off x="8555413" y="5289047"/>
            <a:ext cx="0" cy="4055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0C854A6-A102-46F4-B2D4-96B3279AE110}"/>
              </a:ext>
            </a:extLst>
          </p:cNvPr>
          <p:cNvSpPr/>
          <p:nvPr/>
        </p:nvSpPr>
        <p:spPr>
          <a:xfrm>
            <a:off x="6683672" y="5704690"/>
            <a:ext cx="1429651" cy="693840"/>
          </a:xfrm>
          <a:prstGeom prst="rect">
            <a:avLst/>
          </a:prstGeom>
          <a:solidFill>
            <a:srgbClr val="FBFBFB"/>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Student Score Link</a:t>
            </a:r>
          </a:p>
        </p:txBody>
      </p:sp>
      <p:sp>
        <p:nvSpPr>
          <p:cNvPr id="26" name="Flowchart: Connector 25">
            <a:extLst>
              <a:ext uri="{FF2B5EF4-FFF2-40B4-BE49-F238E27FC236}">
                <a16:creationId xmlns:a16="http://schemas.microsoft.com/office/drawing/2014/main" id="{57C665A8-D743-4C8B-9857-0F774C82B3B2}"/>
              </a:ext>
            </a:extLst>
          </p:cNvPr>
          <p:cNvSpPr/>
          <p:nvPr/>
        </p:nvSpPr>
        <p:spPr>
          <a:xfrm>
            <a:off x="2115441" y="5577078"/>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a:t>
            </a:r>
          </a:p>
        </p:txBody>
      </p:sp>
      <p:sp>
        <p:nvSpPr>
          <p:cNvPr id="27" name="Flowchart: Connector 26">
            <a:extLst>
              <a:ext uri="{FF2B5EF4-FFF2-40B4-BE49-F238E27FC236}">
                <a16:creationId xmlns:a16="http://schemas.microsoft.com/office/drawing/2014/main" id="{CC62AE26-8345-45FF-A479-EF2EB9475D10}"/>
              </a:ext>
            </a:extLst>
          </p:cNvPr>
          <p:cNvSpPr/>
          <p:nvPr/>
        </p:nvSpPr>
        <p:spPr>
          <a:xfrm>
            <a:off x="8231446" y="352032"/>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a:t>
            </a:r>
          </a:p>
        </p:txBody>
      </p:sp>
      <p:sp>
        <p:nvSpPr>
          <p:cNvPr id="28" name="Flowchart: Connector 27">
            <a:extLst>
              <a:ext uri="{FF2B5EF4-FFF2-40B4-BE49-F238E27FC236}">
                <a16:creationId xmlns:a16="http://schemas.microsoft.com/office/drawing/2014/main" id="{C5143630-3E2D-42AE-9E4D-5331CECA4DD8}"/>
              </a:ext>
            </a:extLst>
          </p:cNvPr>
          <p:cNvSpPr/>
          <p:nvPr/>
        </p:nvSpPr>
        <p:spPr>
          <a:xfrm>
            <a:off x="9005882" y="5696800"/>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a:t>
            </a:r>
          </a:p>
        </p:txBody>
      </p:sp>
      <p:sp>
        <p:nvSpPr>
          <p:cNvPr id="29" name="Flowchart: Connector 28">
            <a:extLst>
              <a:ext uri="{FF2B5EF4-FFF2-40B4-BE49-F238E27FC236}">
                <a16:creationId xmlns:a16="http://schemas.microsoft.com/office/drawing/2014/main" id="{3CB95053-CF58-4C6C-A8A0-D97855CCCDA7}"/>
              </a:ext>
            </a:extLst>
          </p:cNvPr>
          <p:cNvSpPr/>
          <p:nvPr/>
        </p:nvSpPr>
        <p:spPr>
          <a:xfrm>
            <a:off x="7774354" y="1158292"/>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a:t>
            </a:r>
          </a:p>
        </p:txBody>
      </p:sp>
      <p:sp>
        <p:nvSpPr>
          <p:cNvPr id="35" name="Flowchart: Connector 34">
            <a:extLst>
              <a:ext uri="{FF2B5EF4-FFF2-40B4-BE49-F238E27FC236}">
                <a16:creationId xmlns:a16="http://schemas.microsoft.com/office/drawing/2014/main" id="{DC9A0BC0-A9B5-4EF8-BA68-A56F98B831EB}"/>
              </a:ext>
            </a:extLst>
          </p:cNvPr>
          <p:cNvSpPr/>
          <p:nvPr/>
        </p:nvSpPr>
        <p:spPr>
          <a:xfrm>
            <a:off x="11318276" y="1120831"/>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5</a:t>
            </a:r>
          </a:p>
        </p:txBody>
      </p:sp>
      <p:sp>
        <p:nvSpPr>
          <p:cNvPr id="36" name="Flowchart: Connector 35">
            <a:extLst>
              <a:ext uri="{FF2B5EF4-FFF2-40B4-BE49-F238E27FC236}">
                <a16:creationId xmlns:a16="http://schemas.microsoft.com/office/drawing/2014/main" id="{C5E44016-0509-4839-A933-9AF91BDCC9FF}"/>
              </a:ext>
            </a:extLst>
          </p:cNvPr>
          <p:cNvSpPr/>
          <p:nvPr/>
        </p:nvSpPr>
        <p:spPr>
          <a:xfrm>
            <a:off x="11301333" y="5696799"/>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6</a:t>
            </a:r>
          </a:p>
        </p:txBody>
      </p:sp>
    </p:spTree>
    <p:extLst>
      <p:ext uri="{BB962C8B-B14F-4D97-AF65-F5344CB8AC3E}">
        <p14:creationId xmlns:p14="http://schemas.microsoft.com/office/powerpoint/2010/main" val="98680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1F57273-D6D7-4FD4-ABA1-145E82351926}"/>
              </a:ext>
            </a:extLst>
          </p:cNvPr>
          <p:cNvPicPr>
            <a:picLocks noChangeAspect="1"/>
          </p:cNvPicPr>
          <p:nvPr/>
        </p:nvPicPr>
        <p:blipFill>
          <a:blip r:embed="rId3"/>
          <a:stretch>
            <a:fillRect/>
          </a:stretch>
        </p:blipFill>
        <p:spPr>
          <a:xfrm>
            <a:off x="5498717" y="3237177"/>
            <a:ext cx="6453097" cy="2474347"/>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3E35EE5C-EAB6-4DCB-AF1F-197BC5A25CEC}"/>
              </a:ext>
            </a:extLst>
          </p:cNvPr>
          <p:cNvPicPr>
            <a:picLocks noChangeAspect="1"/>
          </p:cNvPicPr>
          <p:nvPr/>
        </p:nvPicPr>
        <p:blipFill>
          <a:blip r:embed="rId4"/>
          <a:stretch>
            <a:fillRect/>
          </a:stretch>
        </p:blipFill>
        <p:spPr>
          <a:xfrm>
            <a:off x="300941" y="320550"/>
            <a:ext cx="8077998" cy="2688868"/>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8" name="Oval 7">
            <a:extLst>
              <a:ext uri="{FF2B5EF4-FFF2-40B4-BE49-F238E27FC236}">
                <a16:creationId xmlns:a16="http://schemas.microsoft.com/office/drawing/2014/main" id="{E772DF7B-9F11-4E4B-97F7-2F5D20575F2D}"/>
              </a:ext>
            </a:extLst>
          </p:cNvPr>
          <p:cNvSpPr/>
          <p:nvPr/>
        </p:nvSpPr>
        <p:spPr>
          <a:xfrm>
            <a:off x="3171950" y="1089157"/>
            <a:ext cx="350231" cy="3524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737DBA5-3453-40B8-89BA-4541D3622653}"/>
              </a:ext>
            </a:extLst>
          </p:cNvPr>
          <p:cNvSpPr/>
          <p:nvPr/>
        </p:nvSpPr>
        <p:spPr>
          <a:xfrm>
            <a:off x="10870440" y="3712338"/>
            <a:ext cx="996286" cy="18191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screenshot of a cell phone&#10;&#10;Description automatically generated">
            <a:extLst>
              <a:ext uri="{FF2B5EF4-FFF2-40B4-BE49-F238E27FC236}">
                <a16:creationId xmlns:a16="http://schemas.microsoft.com/office/drawing/2014/main" id="{FD6F9864-3D7C-4B1D-B611-C38F30CA5F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48" t="13445" r="3214"/>
          <a:stretch/>
        </p:blipFill>
        <p:spPr>
          <a:xfrm>
            <a:off x="240186" y="4621892"/>
            <a:ext cx="4882800" cy="2179263"/>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FCC844AB-F9EC-4710-918E-D55EC4660A7C}"/>
              </a:ext>
            </a:extLst>
          </p:cNvPr>
          <p:cNvPicPr>
            <a:picLocks noChangeAspect="1"/>
          </p:cNvPicPr>
          <p:nvPr/>
        </p:nvPicPr>
        <p:blipFill>
          <a:blip r:embed="rId6"/>
          <a:stretch>
            <a:fillRect/>
          </a:stretch>
        </p:blipFill>
        <p:spPr>
          <a:xfrm>
            <a:off x="8963928" y="625997"/>
            <a:ext cx="535529" cy="463160"/>
          </a:xfrm>
          <a:prstGeom prst="rect">
            <a:avLst/>
          </a:prstGeom>
          <a:ln w="38100">
            <a:solidFill>
              <a:schemeClr val="accent1">
                <a:lumMod val="50000"/>
              </a:schemeClr>
            </a:solidFill>
          </a:ln>
        </p:spPr>
      </p:pic>
      <p:cxnSp>
        <p:nvCxnSpPr>
          <p:cNvPr id="5" name="Straight Arrow Connector 4">
            <a:extLst>
              <a:ext uri="{FF2B5EF4-FFF2-40B4-BE49-F238E27FC236}">
                <a16:creationId xmlns:a16="http://schemas.microsoft.com/office/drawing/2014/main" id="{6F044530-F158-4A77-ADB0-27931F79F8DE}"/>
              </a:ext>
            </a:extLst>
          </p:cNvPr>
          <p:cNvCxnSpPr>
            <a:cxnSpLocks/>
            <a:stCxn id="3" idx="1"/>
          </p:cNvCxnSpPr>
          <p:nvPr/>
        </p:nvCxnSpPr>
        <p:spPr>
          <a:xfrm flipH="1">
            <a:off x="5498717" y="857577"/>
            <a:ext cx="3465211" cy="3524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EE12AD2-C508-4044-B403-A55E3823396E}"/>
              </a:ext>
            </a:extLst>
          </p:cNvPr>
          <p:cNvSpPr txBox="1"/>
          <p:nvPr/>
        </p:nvSpPr>
        <p:spPr>
          <a:xfrm>
            <a:off x="8963928" y="1209980"/>
            <a:ext cx="1550730" cy="646331"/>
          </a:xfrm>
          <a:prstGeom prst="rect">
            <a:avLst/>
          </a:prstGeom>
          <a:solidFill>
            <a:srgbClr val="FBFBFB"/>
          </a:solidFill>
          <a:ln w="38100">
            <a:solidFill>
              <a:srgbClr val="043364"/>
            </a:solidFill>
          </a:ln>
        </p:spPr>
        <p:txBody>
          <a:bodyPr wrap="square" rtlCol="0">
            <a:spAutoFit/>
          </a:bodyPr>
          <a:lstStyle/>
          <a:p>
            <a:pPr algn="ctr"/>
            <a:r>
              <a:rPr lang="en-US" b="1" dirty="0"/>
              <a:t>Information Button</a:t>
            </a:r>
          </a:p>
        </p:txBody>
      </p:sp>
      <p:sp>
        <p:nvSpPr>
          <p:cNvPr id="12" name="Flowchart: Connector 11">
            <a:extLst>
              <a:ext uri="{FF2B5EF4-FFF2-40B4-BE49-F238E27FC236}">
                <a16:creationId xmlns:a16="http://schemas.microsoft.com/office/drawing/2014/main" id="{A50511E8-CFA4-4209-8CBA-E7518AD2FD98}"/>
              </a:ext>
            </a:extLst>
          </p:cNvPr>
          <p:cNvSpPr/>
          <p:nvPr/>
        </p:nvSpPr>
        <p:spPr>
          <a:xfrm>
            <a:off x="8491676" y="1010272"/>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Flowchart: Connector 14">
            <a:extLst>
              <a:ext uri="{FF2B5EF4-FFF2-40B4-BE49-F238E27FC236}">
                <a16:creationId xmlns:a16="http://schemas.microsoft.com/office/drawing/2014/main" id="{A2F1FB2A-DB83-4E57-BAA5-42A801AE9233}"/>
              </a:ext>
            </a:extLst>
          </p:cNvPr>
          <p:cNvSpPr/>
          <p:nvPr/>
        </p:nvSpPr>
        <p:spPr>
          <a:xfrm>
            <a:off x="7051564" y="1507729"/>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7" name="TextBox 16">
            <a:extLst>
              <a:ext uri="{FF2B5EF4-FFF2-40B4-BE49-F238E27FC236}">
                <a16:creationId xmlns:a16="http://schemas.microsoft.com/office/drawing/2014/main" id="{916746FF-EA61-4ADA-A7F1-7CE0CB8AFFF7}"/>
              </a:ext>
            </a:extLst>
          </p:cNvPr>
          <p:cNvSpPr txBox="1"/>
          <p:nvPr/>
        </p:nvSpPr>
        <p:spPr>
          <a:xfrm>
            <a:off x="2043616" y="3366899"/>
            <a:ext cx="1550730" cy="646331"/>
          </a:xfrm>
          <a:prstGeom prst="rect">
            <a:avLst/>
          </a:prstGeom>
          <a:solidFill>
            <a:srgbClr val="FBFBFB"/>
          </a:solidFill>
          <a:ln w="38100">
            <a:solidFill>
              <a:srgbClr val="043364"/>
            </a:solidFill>
          </a:ln>
        </p:spPr>
        <p:txBody>
          <a:bodyPr wrap="square" rtlCol="0">
            <a:spAutoFit/>
          </a:bodyPr>
          <a:lstStyle/>
          <a:p>
            <a:pPr algn="ctr"/>
            <a:r>
              <a:rPr lang="en-US" b="1" dirty="0"/>
              <a:t>Student Score Link</a:t>
            </a:r>
          </a:p>
        </p:txBody>
      </p:sp>
      <p:cxnSp>
        <p:nvCxnSpPr>
          <p:cNvPr id="4" name="Straight Arrow Connector 3">
            <a:extLst>
              <a:ext uri="{FF2B5EF4-FFF2-40B4-BE49-F238E27FC236}">
                <a16:creationId xmlns:a16="http://schemas.microsoft.com/office/drawing/2014/main" id="{EEEC5C49-AFB7-4E91-8429-60F1F20FE23B}"/>
              </a:ext>
            </a:extLst>
          </p:cNvPr>
          <p:cNvCxnSpPr>
            <a:cxnSpLocks/>
            <a:stCxn id="6" idx="0"/>
          </p:cNvCxnSpPr>
          <p:nvPr/>
        </p:nvCxnSpPr>
        <p:spPr>
          <a:xfrm flipH="1" flipV="1">
            <a:off x="3368072" y="2892220"/>
            <a:ext cx="709106" cy="5968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Flowchart: Connector 17">
            <a:extLst>
              <a:ext uri="{FF2B5EF4-FFF2-40B4-BE49-F238E27FC236}">
                <a16:creationId xmlns:a16="http://schemas.microsoft.com/office/drawing/2014/main" id="{09D788D9-0630-4568-B250-5E8420227A1F}"/>
              </a:ext>
            </a:extLst>
          </p:cNvPr>
          <p:cNvSpPr/>
          <p:nvPr/>
        </p:nvSpPr>
        <p:spPr>
          <a:xfrm>
            <a:off x="3342423" y="3149201"/>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pic>
        <p:nvPicPr>
          <p:cNvPr id="6" name="Picture 5">
            <a:extLst>
              <a:ext uri="{FF2B5EF4-FFF2-40B4-BE49-F238E27FC236}">
                <a16:creationId xmlns:a16="http://schemas.microsoft.com/office/drawing/2014/main" id="{1AF17B0B-31B9-41A1-9836-9CC8895A154D}"/>
              </a:ext>
            </a:extLst>
          </p:cNvPr>
          <p:cNvPicPr>
            <a:picLocks noChangeAspect="1"/>
          </p:cNvPicPr>
          <p:nvPr/>
        </p:nvPicPr>
        <p:blipFill>
          <a:blip r:embed="rId7"/>
          <a:stretch>
            <a:fillRect/>
          </a:stretch>
        </p:blipFill>
        <p:spPr>
          <a:xfrm>
            <a:off x="3743803" y="3489118"/>
            <a:ext cx="666750" cy="48577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cxnSp>
        <p:nvCxnSpPr>
          <p:cNvPr id="20" name="Straight Arrow Connector 19">
            <a:extLst>
              <a:ext uri="{FF2B5EF4-FFF2-40B4-BE49-F238E27FC236}">
                <a16:creationId xmlns:a16="http://schemas.microsoft.com/office/drawing/2014/main" id="{374B4F21-2A7A-47F2-9125-8E46E339AF86}"/>
              </a:ext>
            </a:extLst>
          </p:cNvPr>
          <p:cNvCxnSpPr>
            <a:cxnSpLocks/>
            <a:stCxn id="6" idx="3"/>
          </p:cNvCxnSpPr>
          <p:nvPr/>
        </p:nvCxnSpPr>
        <p:spPr>
          <a:xfrm>
            <a:off x="4410553" y="3732006"/>
            <a:ext cx="10881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Flowchart: Connector 22">
            <a:extLst>
              <a:ext uri="{FF2B5EF4-FFF2-40B4-BE49-F238E27FC236}">
                <a16:creationId xmlns:a16="http://schemas.microsoft.com/office/drawing/2014/main" id="{D0A832CA-86D2-42E3-81DA-2B7A7F51BFF2}"/>
              </a:ext>
            </a:extLst>
          </p:cNvPr>
          <p:cNvSpPr/>
          <p:nvPr/>
        </p:nvSpPr>
        <p:spPr>
          <a:xfrm>
            <a:off x="5015885" y="3230799"/>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4" name="Flowchart: Connector 23">
            <a:extLst>
              <a:ext uri="{FF2B5EF4-FFF2-40B4-BE49-F238E27FC236}">
                <a16:creationId xmlns:a16="http://schemas.microsoft.com/office/drawing/2014/main" id="{C00A361D-A0D9-4AC5-9B3C-FE91DAA5E000}"/>
              </a:ext>
            </a:extLst>
          </p:cNvPr>
          <p:cNvSpPr/>
          <p:nvPr/>
        </p:nvSpPr>
        <p:spPr>
          <a:xfrm>
            <a:off x="240186" y="4125768"/>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4221992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0F2C84-0CE6-44CE-B58F-A59C22435E3E}"/>
              </a:ext>
            </a:extLst>
          </p:cNvPr>
          <p:cNvPicPr>
            <a:picLocks noChangeAspect="1"/>
          </p:cNvPicPr>
          <p:nvPr/>
        </p:nvPicPr>
        <p:blipFill>
          <a:blip r:embed="rId3"/>
          <a:stretch>
            <a:fillRect/>
          </a:stretch>
        </p:blipFill>
        <p:spPr>
          <a:xfrm>
            <a:off x="428426" y="638765"/>
            <a:ext cx="11640078" cy="4810503"/>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21" name="Oval 20">
            <a:extLst>
              <a:ext uri="{FF2B5EF4-FFF2-40B4-BE49-F238E27FC236}">
                <a16:creationId xmlns:a16="http://schemas.microsoft.com/office/drawing/2014/main" id="{222C7162-B5DE-4C79-B5C4-7D99360BA0C0}"/>
              </a:ext>
            </a:extLst>
          </p:cNvPr>
          <p:cNvSpPr/>
          <p:nvPr/>
        </p:nvSpPr>
        <p:spPr>
          <a:xfrm>
            <a:off x="7514705" y="1296785"/>
            <a:ext cx="1288474" cy="25852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91ED66C-BF97-472C-9F8D-B1F6AAA46352}"/>
              </a:ext>
            </a:extLst>
          </p:cNvPr>
          <p:cNvSpPr/>
          <p:nvPr/>
        </p:nvSpPr>
        <p:spPr>
          <a:xfrm>
            <a:off x="3710451" y="965378"/>
            <a:ext cx="1622747" cy="2653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E29EDD1-BE72-46A1-A1A2-E4F503D4BB55}"/>
              </a:ext>
            </a:extLst>
          </p:cNvPr>
          <p:cNvSpPr/>
          <p:nvPr/>
        </p:nvSpPr>
        <p:spPr>
          <a:xfrm>
            <a:off x="428426" y="872836"/>
            <a:ext cx="1550004" cy="45764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B0DF9CE-DC48-4B44-8F3C-775F0B01DD83}"/>
              </a:ext>
            </a:extLst>
          </p:cNvPr>
          <p:cNvSpPr/>
          <p:nvPr/>
        </p:nvSpPr>
        <p:spPr>
          <a:xfrm>
            <a:off x="1645653" y="741747"/>
            <a:ext cx="458508" cy="4472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58EED26A-F11F-44F9-A032-397BAB12E6AE}"/>
              </a:ext>
            </a:extLst>
          </p:cNvPr>
          <p:cNvSpPr/>
          <p:nvPr/>
        </p:nvSpPr>
        <p:spPr>
          <a:xfrm>
            <a:off x="1207388" y="882166"/>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Flowchart: Connector 7">
            <a:extLst>
              <a:ext uri="{FF2B5EF4-FFF2-40B4-BE49-F238E27FC236}">
                <a16:creationId xmlns:a16="http://schemas.microsoft.com/office/drawing/2014/main" id="{811A9F02-FA3E-47B1-9382-8A448E15BE98}"/>
              </a:ext>
            </a:extLst>
          </p:cNvPr>
          <p:cNvSpPr/>
          <p:nvPr/>
        </p:nvSpPr>
        <p:spPr>
          <a:xfrm>
            <a:off x="446673" y="4964544"/>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Flowchart: Connector 8">
            <a:extLst>
              <a:ext uri="{FF2B5EF4-FFF2-40B4-BE49-F238E27FC236}">
                <a16:creationId xmlns:a16="http://schemas.microsoft.com/office/drawing/2014/main" id="{3FB4905E-3782-4ACA-9114-3D19A2EE05CE}"/>
              </a:ext>
            </a:extLst>
          </p:cNvPr>
          <p:cNvSpPr/>
          <p:nvPr/>
        </p:nvSpPr>
        <p:spPr>
          <a:xfrm>
            <a:off x="248668" y="1544874"/>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 name="Flowchart: Connector 9">
            <a:extLst>
              <a:ext uri="{FF2B5EF4-FFF2-40B4-BE49-F238E27FC236}">
                <a16:creationId xmlns:a16="http://schemas.microsoft.com/office/drawing/2014/main" id="{7D56DAEF-48FA-4830-82BD-0130E0BB9D88}"/>
              </a:ext>
            </a:extLst>
          </p:cNvPr>
          <p:cNvSpPr/>
          <p:nvPr/>
        </p:nvSpPr>
        <p:spPr>
          <a:xfrm>
            <a:off x="5166325" y="882166"/>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 name="Flowchart: Connector 10">
            <a:extLst>
              <a:ext uri="{FF2B5EF4-FFF2-40B4-BE49-F238E27FC236}">
                <a16:creationId xmlns:a16="http://schemas.microsoft.com/office/drawing/2014/main" id="{A705166C-1913-4C39-A125-CAB4C1AD1D30}"/>
              </a:ext>
            </a:extLst>
          </p:cNvPr>
          <p:cNvSpPr/>
          <p:nvPr/>
        </p:nvSpPr>
        <p:spPr>
          <a:xfrm>
            <a:off x="7979184" y="1122494"/>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217770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4D0EE88-A974-4C99-BEBA-44B4D14B2B43}"/>
              </a:ext>
            </a:extLst>
          </p:cNvPr>
          <p:cNvPicPr>
            <a:picLocks noChangeAspect="1"/>
          </p:cNvPicPr>
          <p:nvPr/>
        </p:nvPicPr>
        <p:blipFill>
          <a:blip r:embed="rId3"/>
          <a:stretch>
            <a:fillRect/>
          </a:stretch>
        </p:blipFill>
        <p:spPr>
          <a:xfrm>
            <a:off x="296575" y="315333"/>
            <a:ext cx="11598849" cy="4965215"/>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21" name="Oval 20">
            <a:extLst>
              <a:ext uri="{FF2B5EF4-FFF2-40B4-BE49-F238E27FC236}">
                <a16:creationId xmlns:a16="http://schemas.microsoft.com/office/drawing/2014/main" id="{F5F3165B-521C-4187-AEB8-B70E4CD3486A}"/>
              </a:ext>
            </a:extLst>
          </p:cNvPr>
          <p:cNvSpPr/>
          <p:nvPr/>
        </p:nvSpPr>
        <p:spPr>
          <a:xfrm>
            <a:off x="8916287" y="1099083"/>
            <a:ext cx="1937982" cy="4067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7788B7A-65B4-46DD-B6A3-2B9B3FB3E398}"/>
              </a:ext>
            </a:extLst>
          </p:cNvPr>
          <p:cNvSpPr txBox="1"/>
          <p:nvPr/>
        </p:nvSpPr>
        <p:spPr>
          <a:xfrm>
            <a:off x="9109913" y="5950110"/>
            <a:ext cx="1550730" cy="646331"/>
          </a:xfrm>
          <a:prstGeom prst="rect">
            <a:avLst/>
          </a:prstGeom>
          <a:solidFill>
            <a:srgbClr val="FBFBFB"/>
          </a:solidFill>
          <a:ln w="38100">
            <a:solidFill>
              <a:srgbClr val="043364"/>
            </a:solidFill>
          </a:ln>
        </p:spPr>
        <p:txBody>
          <a:bodyPr wrap="square" rtlCol="0">
            <a:spAutoFit/>
          </a:bodyPr>
          <a:lstStyle/>
          <a:p>
            <a:pPr algn="ctr"/>
            <a:r>
              <a:rPr lang="en-US" b="1" dirty="0"/>
              <a:t>Student Score Link</a:t>
            </a:r>
          </a:p>
        </p:txBody>
      </p:sp>
      <p:cxnSp>
        <p:nvCxnSpPr>
          <p:cNvPr id="3" name="Straight Arrow Connector 2">
            <a:extLst>
              <a:ext uri="{FF2B5EF4-FFF2-40B4-BE49-F238E27FC236}">
                <a16:creationId xmlns:a16="http://schemas.microsoft.com/office/drawing/2014/main" id="{CAA38236-B8A9-46A8-A25D-074223C25F79}"/>
              </a:ext>
            </a:extLst>
          </p:cNvPr>
          <p:cNvCxnSpPr>
            <a:cxnSpLocks/>
          </p:cNvCxnSpPr>
          <p:nvPr/>
        </p:nvCxnSpPr>
        <p:spPr>
          <a:xfrm flipV="1">
            <a:off x="9885278" y="5166360"/>
            <a:ext cx="0" cy="7837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25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0593937-0B1D-4149-BC66-C71F16828AA1}"/>
              </a:ext>
            </a:extLst>
          </p:cNvPr>
          <p:cNvPicPr>
            <a:picLocks noChangeAspect="1"/>
          </p:cNvPicPr>
          <p:nvPr/>
        </p:nvPicPr>
        <p:blipFill>
          <a:blip r:embed="rId3"/>
          <a:stretch>
            <a:fillRect/>
          </a:stretch>
        </p:blipFill>
        <p:spPr>
          <a:xfrm>
            <a:off x="210457" y="249878"/>
            <a:ext cx="11771086" cy="5144673"/>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D1688D91-049C-42CC-B811-307F6B8A70A5}"/>
              </a:ext>
            </a:extLst>
          </p:cNvPr>
          <p:cNvPicPr>
            <a:picLocks noChangeAspect="1"/>
          </p:cNvPicPr>
          <p:nvPr/>
        </p:nvPicPr>
        <p:blipFill>
          <a:blip r:embed="rId4"/>
          <a:stretch>
            <a:fillRect/>
          </a:stretch>
        </p:blipFill>
        <p:spPr>
          <a:xfrm>
            <a:off x="5367383" y="4831695"/>
            <a:ext cx="6614160" cy="1869401"/>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cxnSp>
        <p:nvCxnSpPr>
          <p:cNvPr id="4" name="Straight Arrow Connector 3">
            <a:extLst>
              <a:ext uri="{FF2B5EF4-FFF2-40B4-BE49-F238E27FC236}">
                <a16:creationId xmlns:a16="http://schemas.microsoft.com/office/drawing/2014/main" id="{F783E722-4396-4D10-8A36-E437315FBB0E}"/>
              </a:ext>
            </a:extLst>
          </p:cNvPr>
          <p:cNvCxnSpPr>
            <a:cxnSpLocks/>
          </p:cNvCxnSpPr>
          <p:nvPr/>
        </p:nvCxnSpPr>
        <p:spPr>
          <a:xfrm>
            <a:off x="10442252" y="1556423"/>
            <a:ext cx="0" cy="344991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CE3E6245-5B92-4972-9FD8-034A157EFE3D}"/>
              </a:ext>
            </a:extLst>
          </p:cNvPr>
          <p:cNvSpPr/>
          <p:nvPr/>
        </p:nvSpPr>
        <p:spPr>
          <a:xfrm>
            <a:off x="4207763" y="1463449"/>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Flowchart: Connector 5">
            <a:extLst>
              <a:ext uri="{FF2B5EF4-FFF2-40B4-BE49-F238E27FC236}">
                <a16:creationId xmlns:a16="http://schemas.microsoft.com/office/drawing/2014/main" id="{83871D35-55CD-4837-B854-3C39EBE894C5}"/>
              </a:ext>
            </a:extLst>
          </p:cNvPr>
          <p:cNvSpPr/>
          <p:nvPr/>
        </p:nvSpPr>
        <p:spPr>
          <a:xfrm>
            <a:off x="10694287" y="471929"/>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Flowchart: Connector 8">
            <a:extLst>
              <a:ext uri="{FF2B5EF4-FFF2-40B4-BE49-F238E27FC236}">
                <a16:creationId xmlns:a16="http://schemas.microsoft.com/office/drawing/2014/main" id="{114F4F01-4443-4A59-8585-A8D0493B3CA2}"/>
              </a:ext>
            </a:extLst>
          </p:cNvPr>
          <p:cNvSpPr/>
          <p:nvPr/>
        </p:nvSpPr>
        <p:spPr>
          <a:xfrm>
            <a:off x="11261024" y="1114867"/>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Flowchart: Connector 9">
            <a:extLst>
              <a:ext uri="{FF2B5EF4-FFF2-40B4-BE49-F238E27FC236}">
                <a16:creationId xmlns:a16="http://schemas.microsoft.com/office/drawing/2014/main" id="{1ADFD7C9-CFF7-4F83-BB43-AD91560D80C3}"/>
              </a:ext>
            </a:extLst>
          </p:cNvPr>
          <p:cNvSpPr/>
          <p:nvPr/>
        </p:nvSpPr>
        <p:spPr>
          <a:xfrm>
            <a:off x="5046007" y="4831695"/>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 name="Flowchart: Connector 10">
            <a:extLst>
              <a:ext uri="{FF2B5EF4-FFF2-40B4-BE49-F238E27FC236}">
                <a16:creationId xmlns:a16="http://schemas.microsoft.com/office/drawing/2014/main" id="{E2684E15-05E7-4B6E-B5F5-C5EA873E69D9}"/>
              </a:ext>
            </a:extLst>
          </p:cNvPr>
          <p:cNvSpPr/>
          <p:nvPr/>
        </p:nvSpPr>
        <p:spPr>
          <a:xfrm>
            <a:off x="9103612" y="6259540"/>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7" name="Rectangle 6">
            <a:extLst>
              <a:ext uri="{FF2B5EF4-FFF2-40B4-BE49-F238E27FC236}">
                <a16:creationId xmlns:a16="http://schemas.microsoft.com/office/drawing/2014/main" id="{B7CB7B20-F30D-4326-A1E3-19208C4F5F89}"/>
              </a:ext>
            </a:extLst>
          </p:cNvPr>
          <p:cNvSpPr/>
          <p:nvPr/>
        </p:nvSpPr>
        <p:spPr>
          <a:xfrm>
            <a:off x="210457" y="249878"/>
            <a:ext cx="507173" cy="570633"/>
          </a:xfrm>
          <a:prstGeom prst="rect">
            <a:avLst/>
          </a:prstGeom>
          <a:solidFill>
            <a:srgbClr val="ECB0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4782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st Reason Manager window with Select Test Opportunities section listing sessions, tests, and students">
            <a:extLst>
              <a:ext uri="{FF2B5EF4-FFF2-40B4-BE49-F238E27FC236}">
                <a16:creationId xmlns:a16="http://schemas.microsoft.com/office/drawing/2014/main" id="{69E14E4A-6473-4657-8125-DDB7C81A4CEA}"/>
              </a:ext>
            </a:extLst>
          </p:cNvPr>
          <p:cNvPicPr/>
          <p:nvPr/>
        </p:nvPicPr>
        <p:blipFill rotWithShape="1">
          <a:blip r:embed="rId3">
            <a:extLst>
              <a:ext uri="{28A0092B-C50C-407E-A947-70E740481C1C}">
                <a14:useLocalDpi xmlns:a14="http://schemas.microsoft.com/office/drawing/2010/main" val="0"/>
              </a:ext>
            </a:extLst>
          </a:blip>
          <a:srcRect l="2797" t="3462" r="2619" b="3646"/>
          <a:stretch/>
        </p:blipFill>
        <p:spPr>
          <a:xfrm>
            <a:off x="1690200" y="300575"/>
            <a:ext cx="6170744" cy="4803687"/>
          </a:xfrm>
          <a:prstGeom prst="rect">
            <a:avLst/>
          </a:prstGeom>
          <a:ln w="38100">
            <a:solidFill>
              <a:schemeClr val="accent1">
                <a:lumMod val="50000"/>
              </a:schemeClr>
            </a:solidFill>
          </a:ln>
        </p:spPr>
      </p:pic>
      <p:pic>
        <p:nvPicPr>
          <p:cNvPr id="5" name="Picture 4" descr="Confirm Test Reason and Assign Opportunities window">
            <a:extLst>
              <a:ext uri="{FF2B5EF4-FFF2-40B4-BE49-F238E27FC236}">
                <a16:creationId xmlns:a16="http://schemas.microsoft.com/office/drawing/2014/main" id="{A5C5BE93-9449-48AB-A4D9-6911CD8BAC0F}"/>
              </a:ext>
            </a:extLst>
          </p:cNvPr>
          <p:cNvPicPr/>
          <p:nvPr/>
        </p:nvPicPr>
        <p:blipFill rotWithShape="1">
          <a:blip r:embed="rId4">
            <a:extLst>
              <a:ext uri="{28A0092B-C50C-407E-A947-70E740481C1C}">
                <a14:useLocalDpi xmlns:a14="http://schemas.microsoft.com/office/drawing/2010/main" val="0"/>
              </a:ext>
            </a:extLst>
          </a:blip>
          <a:srcRect l="17681" t="35071" r="16812" b="34819"/>
          <a:stretch/>
        </p:blipFill>
        <p:spPr>
          <a:xfrm>
            <a:off x="6565770" y="4735540"/>
            <a:ext cx="5427139" cy="1975513"/>
          </a:xfrm>
          <a:prstGeom prst="rect">
            <a:avLst/>
          </a:prstGeom>
          <a:ln w="38100">
            <a:solidFill>
              <a:schemeClr val="accent1">
                <a:lumMod val="50000"/>
              </a:schemeClr>
            </a:solidFill>
          </a:ln>
        </p:spPr>
      </p:pic>
      <p:sp>
        <p:nvSpPr>
          <p:cNvPr id="2" name="Arrow: Right 1">
            <a:extLst>
              <a:ext uri="{FF2B5EF4-FFF2-40B4-BE49-F238E27FC236}">
                <a16:creationId xmlns:a16="http://schemas.microsoft.com/office/drawing/2014/main" id="{2D4EE775-F683-44E7-9541-F350B020EDC4}"/>
              </a:ext>
            </a:extLst>
          </p:cNvPr>
          <p:cNvSpPr/>
          <p:nvPr/>
        </p:nvSpPr>
        <p:spPr>
          <a:xfrm>
            <a:off x="1040547" y="2210937"/>
            <a:ext cx="649653" cy="3548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EFEC595-500B-4934-BD5C-6EA363603E4B}"/>
              </a:ext>
            </a:extLst>
          </p:cNvPr>
          <p:cNvSpPr/>
          <p:nvPr/>
        </p:nvSpPr>
        <p:spPr>
          <a:xfrm>
            <a:off x="7368670" y="4954833"/>
            <a:ext cx="2412041" cy="4132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86B01A4D-3AEB-4CDB-8129-32D870D5B7F8}"/>
              </a:ext>
            </a:extLst>
          </p:cNvPr>
          <p:cNvSpPr/>
          <p:nvPr/>
        </p:nvSpPr>
        <p:spPr>
          <a:xfrm>
            <a:off x="1040546" y="2620370"/>
            <a:ext cx="649653" cy="3548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26B4F16B-F434-4C97-93CA-B1F8967EF156}"/>
              </a:ext>
            </a:extLst>
          </p:cNvPr>
          <p:cNvSpPr/>
          <p:nvPr/>
        </p:nvSpPr>
        <p:spPr>
          <a:xfrm>
            <a:off x="1406316" y="3261814"/>
            <a:ext cx="649653" cy="3548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4CD52F88-D1E2-4BA3-A856-76C16D7FC33F}"/>
              </a:ext>
            </a:extLst>
          </p:cNvPr>
          <p:cNvSpPr/>
          <p:nvPr/>
        </p:nvSpPr>
        <p:spPr>
          <a:xfrm>
            <a:off x="3638542" y="4708476"/>
            <a:ext cx="649653" cy="3548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458ABDB-098C-4092-80BD-11C7F1287986}"/>
              </a:ext>
            </a:extLst>
          </p:cNvPr>
          <p:cNvSpPr/>
          <p:nvPr/>
        </p:nvSpPr>
        <p:spPr>
          <a:xfrm>
            <a:off x="7576156" y="6267159"/>
            <a:ext cx="649653" cy="3548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C0DAA192-79CA-4CFC-A211-E1BDB91E3A2A}"/>
              </a:ext>
            </a:extLst>
          </p:cNvPr>
          <p:cNvSpPr/>
          <p:nvPr/>
        </p:nvSpPr>
        <p:spPr>
          <a:xfrm>
            <a:off x="582364" y="2217197"/>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2" name="Flowchart: Connector 11">
            <a:extLst>
              <a:ext uri="{FF2B5EF4-FFF2-40B4-BE49-F238E27FC236}">
                <a16:creationId xmlns:a16="http://schemas.microsoft.com/office/drawing/2014/main" id="{33EBB1BE-BBE8-4580-BA4A-5BBD0D78E83E}"/>
              </a:ext>
            </a:extLst>
          </p:cNvPr>
          <p:cNvSpPr/>
          <p:nvPr/>
        </p:nvSpPr>
        <p:spPr>
          <a:xfrm>
            <a:off x="582364" y="2626630"/>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Flowchart: Connector 12">
            <a:extLst>
              <a:ext uri="{FF2B5EF4-FFF2-40B4-BE49-F238E27FC236}">
                <a16:creationId xmlns:a16="http://schemas.microsoft.com/office/drawing/2014/main" id="{C4D59369-6EE8-4DB1-882B-76FB425866F2}"/>
              </a:ext>
            </a:extLst>
          </p:cNvPr>
          <p:cNvSpPr/>
          <p:nvPr/>
        </p:nvSpPr>
        <p:spPr>
          <a:xfrm>
            <a:off x="956524" y="3268074"/>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Flowchart: Connector 13">
            <a:extLst>
              <a:ext uri="{FF2B5EF4-FFF2-40B4-BE49-F238E27FC236}">
                <a16:creationId xmlns:a16="http://schemas.microsoft.com/office/drawing/2014/main" id="{5D1CF9CF-59CD-49E1-9601-D7B447C0E09D}"/>
              </a:ext>
            </a:extLst>
          </p:cNvPr>
          <p:cNvSpPr/>
          <p:nvPr/>
        </p:nvSpPr>
        <p:spPr>
          <a:xfrm>
            <a:off x="3236705" y="4735540"/>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5" name="Flowchart: Connector 14">
            <a:extLst>
              <a:ext uri="{FF2B5EF4-FFF2-40B4-BE49-F238E27FC236}">
                <a16:creationId xmlns:a16="http://schemas.microsoft.com/office/drawing/2014/main" id="{B2D9E019-32AD-41BC-8B71-74E598A1D488}"/>
              </a:ext>
            </a:extLst>
          </p:cNvPr>
          <p:cNvSpPr/>
          <p:nvPr/>
        </p:nvSpPr>
        <p:spPr>
          <a:xfrm>
            <a:off x="6386012" y="4885897"/>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6" name="Flowchart: Connector 15">
            <a:extLst>
              <a:ext uri="{FF2B5EF4-FFF2-40B4-BE49-F238E27FC236}">
                <a16:creationId xmlns:a16="http://schemas.microsoft.com/office/drawing/2014/main" id="{EEB3CB1C-E84E-4053-96F8-B271602C5A67}"/>
              </a:ext>
            </a:extLst>
          </p:cNvPr>
          <p:cNvSpPr/>
          <p:nvPr/>
        </p:nvSpPr>
        <p:spPr>
          <a:xfrm>
            <a:off x="9809286" y="4987166"/>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7" name="Flowchart: Connector 16">
            <a:extLst>
              <a:ext uri="{FF2B5EF4-FFF2-40B4-BE49-F238E27FC236}">
                <a16:creationId xmlns:a16="http://schemas.microsoft.com/office/drawing/2014/main" id="{56823841-6423-41B4-AE23-E7F3CBC8D7C8}"/>
              </a:ext>
            </a:extLst>
          </p:cNvPr>
          <p:cNvSpPr/>
          <p:nvPr/>
        </p:nvSpPr>
        <p:spPr>
          <a:xfrm>
            <a:off x="7126762" y="6273419"/>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Tree>
    <p:extLst>
      <p:ext uri="{BB962C8B-B14F-4D97-AF65-F5344CB8AC3E}">
        <p14:creationId xmlns:p14="http://schemas.microsoft.com/office/powerpoint/2010/main" val="3570150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35391-429E-41FC-BE89-BE89A6536C8F}"/>
              </a:ext>
            </a:extLst>
          </p:cNvPr>
          <p:cNvPicPr>
            <a:picLocks noChangeAspect="1"/>
          </p:cNvPicPr>
          <p:nvPr/>
        </p:nvPicPr>
        <p:blipFill rotWithShape="1">
          <a:blip r:embed="rId3"/>
          <a:srcRect b="24993"/>
          <a:stretch/>
        </p:blipFill>
        <p:spPr>
          <a:xfrm>
            <a:off x="5822274" y="4584024"/>
            <a:ext cx="6369726" cy="2194560"/>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A7CDC6B5-B1EC-4D7A-84C2-F5A2931FF149}"/>
              </a:ext>
            </a:extLst>
          </p:cNvPr>
          <p:cNvPicPr>
            <a:picLocks noChangeAspect="1"/>
          </p:cNvPicPr>
          <p:nvPr/>
        </p:nvPicPr>
        <p:blipFill>
          <a:blip r:embed="rId4"/>
          <a:stretch>
            <a:fillRect/>
          </a:stretch>
        </p:blipFill>
        <p:spPr>
          <a:xfrm>
            <a:off x="134426" y="79415"/>
            <a:ext cx="10698480" cy="4317322"/>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8" name="Oval 7">
            <a:extLst>
              <a:ext uri="{FF2B5EF4-FFF2-40B4-BE49-F238E27FC236}">
                <a16:creationId xmlns:a16="http://schemas.microsoft.com/office/drawing/2014/main" id="{2C10D9D1-52FC-4374-B875-B58286082ABF}"/>
              </a:ext>
            </a:extLst>
          </p:cNvPr>
          <p:cNvSpPr/>
          <p:nvPr/>
        </p:nvSpPr>
        <p:spPr>
          <a:xfrm>
            <a:off x="7331142" y="5013207"/>
            <a:ext cx="1774208" cy="17653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3B32676-3D6F-4E7A-8DDB-515B80302852}"/>
              </a:ext>
            </a:extLst>
          </p:cNvPr>
          <p:cNvGrpSpPr/>
          <p:nvPr/>
        </p:nvGrpSpPr>
        <p:grpSpPr>
          <a:xfrm>
            <a:off x="134427" y="336843"/>
            <a:ext cx="6057854" cy="4059893"/>
            <a:chOff x="-1662" y="394325"/>
            <a:chExt cx="6057854" cy="4059893"/>
          </a:xfrm>
        </p:grpSpPr>
        <p:sp>
          <p:nvSpPr>
            <p:cNvPr id="7" name="Oval 6">
              <a:extLst>
                <a:ext uri="{FF2B5EF4-FFF2-40B4-BE49-F238E27FC236}">
                  <a16:creationId xmlns:a16="http://schemas.microsoft.com/office/drawing/2014/main" id="{5D5C48D9-8F38-4009-8421-0281DEE18FA2}"/>
                </a:ext>
              </a:extLst>
            </p:cNvPr>
            <p:cNvSpPr/>
            <p:nvPr/>
          </p:nvSpPr>
          <p:spPr>
            <a:xfrm>
              <a:off x="4281984" y="652547"/>
              <a:ext cx="1774208" cy="32860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D9456B4-8DD1-4CC7-B192-7925FF09AB95}"/>
                </a:ext>
              </a:extLst>
            </p:cNvPr>
            <p:cNvSpPr/>
            <p:nvPr/>
          </p:nvSpPr>
          <p:spPr>
            <a:xfrm>
              <a:off x="-1662" y="394325"/>
              <a:ext cx="1614364" cy="4059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FD66AB26-01EC-4E55-A338-B56D66828B43}"/>
              </a:ext>
            </a:extLst>
          </p:cNvPr>
          <p:cNvSpPr/>
          <p:nvPr/>
        </p:nvSpPr>
        <p:spPr>
          <a:xfrm>
            <a:off x="347178" y="1370305"/>
            <a:ext cx="1303631" cy="867771"/>
          </a:xfrm>
          <a:prstGeom prst="rect">
            <a:avLst/>
          </a:prstGeom>
          <a:solidFill>
            <a:srgbClr val="FF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Segoe UI" panose="020B0502040204020203" pitchFamily="34" charset="0"/>
                <a:cs typeface="Segoe UI" panose="020B0502040204020203" pitchFamily="34" charset="0"/>
              </a:rPr>
              <a:t>Fall</a:t>
            </a:r>
          </a:p>
          <a:p>
            <a:r>
              <a:rPr lang="en-US" sz="800" dirty="0">
                <a:solidFill>
                  <a:schemeClr val="tx1"/>
                </a:solidFill>
                <a:latin typeface="Segoe UI" panose="020B0502040204020203" pitchFamily="34" charset="0"/>
                <a:cs typeface="Segoe UI" panose="020B0502040204020203" pitchFamily="34" charset="0"/>
              </a:rPr>
              <a:t>Opportunity 1</a:t>
            </a:r>
          </a:p>
          <a:p>
            <a:r>
              <a:rPr lang="en-US" sz="800" dirty="0">
                <a:solidFill>
                  <a:schemeClr val="tx1"/>
                </a:solidFill>
                <a:latin typeface="Segoe UI" panose="020B0502040204020203" pitchFamily="34" charset="0"/>
                <a:cs typeface="Segoe UI" panose="020B0502040204020203" pitchFamily="34" charset="0"/>
              </a:rPr>
              <a:t>Opportunity 2</a:t>
            </a:r>
          </a:p>
          <a:p>
            <a:r>
              <a:rPr lang="en-US" sz="800" dirty="0">
                <a:solidFill>
                  <a:schemeClr val="tx1"/>
                </a:solidFill>
                <a:latin typeface="Segoe UI" panose="020B0502040204020203" pitchFamily="34" charset="0"/>
                <a:cs typeface="Segoe UI" panose="020B0502040204020203" pitchFamily="34" charset="0"/>
              </a:rPr>
              <a:t>Post-Test</a:t>
            </a:r>
          </a:p>
          <a:p>
            <a:r>
              <a:rPr lang="en-US" sz="800" dirty="0">
                <a:solidFill>
                  <a:schemeClr val="tx1"/>
                </a:solidFill>
                <a:latin typeface="Segoe UI" panose="020B0502040204020203" pitchFamily="34" charset="0"/>
                <a:cs typeface="Segoe UI" panose="020B0502040204020203" pitchFamily="34" charset="0"/>
              </a:rPr>
              <a:t>Pre-Test</a:t>
            </a:r>
          </a:p>
          <a:p>
            <a:r>
              <a:rPr lang="en-US" sz="800" dirty="0">
                <a:solidFill>
                  <a:schemeClr val="tx1"/>
                </a:solidFill>
                <a:latin typeface="Segoe UI" panose="020B0502040204020203" pitchFamily="34" charset="0"/>
                <a:cs typeface="Segoe UI" panose="020B0502040204020203" pitchFamily="34" charset="0"/>
              </a:rPr>
              <a:t>Unassigned </a:t>
            </a:r>
          </a:p>
          <a:p>
            <a:r>
              <a:rPr lang="en-US" sz="800" dirty="0">
                <a:solidFill>
                  <a:schemeClr val="tx1"/>
                </a:solidFill>
                <a:latin typeface="Segoe UI" panose="020B0502040204020203" pitchFamily="34" charset="0"/>
                <a:cs typeface="Segoe UI" panose="020B0502040204020203" pitchFamily="34" charset="0"/>
              </a:rPr>
              <a:t>Winter</a:t>
            </a:r>
          </a:p>
        </p:txBody>
      </p:sp>
      <p:sp>
        <p:nvSpPr>
          <p:cNvPr id="9" name="Flowchart: Connector 8">
            <a:extLst>
              <a:ext uri="{FF2B5EF4-FFF2-40B4-BE49-F238E27FC236}">
                <a16:creationId xmlns:a16="http://schemas.microsoft.com/office/drawing/2014/main" id="{8A74EF1E-CBA7-4B85-B8C0-B5FB9C2CC9EC}"/>
              </a:ext>
            </a:extLst>
          </p:cNvPr>
          <p:cNvSpPr/>
          <p:nvPr/>
        </p:nvSpPr>
        <p:spPr>
          <a:xfrm>
            <a:off x="999579" y="420774"/>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Flowchart: Connector 9">
            <a:extLst>
              <a:ext uri="{FF2B5EF4-FFF2-40B4-BE49-F238E27FC236}">
                <a16:creationId xmlns:a16="http://schemas.microsoft.com/office/drawing/2014/main" id="{75E3D1D0-5F70-4CED-965C-FA750C5E90F7}"/>
              </a:ext>
            </a:extLst>
          </p:cNvPr>
          <p:cNvSpPr/>
          <p:nvPr/>
        </p:nvSpPr>
        <p:spPr>
          <a:xfrm>
            <a:off x="1320016" y="1628527"/>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Flowchart: Connector 12">
            <a:extLst>
              <a:ext uri="{FF2B5EF4-FFF2-40B4-BE49-F238E27FC236}">
                <a16:creationId xmlns:a16="http://schemas.microsoft.com/office/drawing/2014/main" id="{D6A48FEF-7F11-4B48-BD0A-712809D39FF1}"/>
              </a:ext>
            </a:extLst>
          </p:cNvPr>
          <p:cNvSpPr/>
          <p:nvPr/>
        </p:nvSpPr>
        <p:spPr>
          <a:xfrm>
            <a:off x="167420" y="3967507"/>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Flowchart: Connector 13">
            <a:extLst>
              <a:ext uri="{FF2B5EF4-FFF2-40B4-BE49-F238E27FC236}">
                <a16:creationId xmlns:a16="http://schemas.microsoft.com/office/drawing/2014/main" id="{074210F3-ECE1-4BA8-9533-6FF4FA5D9D0C}"/>
              </a:ext>
            </a:extLst>
          </p:cNvPr>
          <p:cNvSpPr/>
          <p:nvPr/>
        </p:nvSpPr>
        <p:spPr>
          <a:xfrm>
            <a:off x="5379595" y="4563805"/>
            <a:ext cx="359515" cy="34858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1980401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215455" cy="548640"/>
          </a:xfrm>
        </p:spPr>
        <p:txBody>
          <a:bodyPr>
            <a:noAutofit/>
          </a:bodyPr>
          <a:lstStyle/>
          <a:p>
            <a:r>
              <a:rPr lang="en-US" dirty="0"/>
              <a:t>Centralized Reporting System Training Module Series</a:t>
            </a:r>
          </a:p>
        </p:txBody>
      </p:sp>
      <p:sp>
        <p:nvSpPr>
          <p:cNvPr id="2" name="Rectangle 1">
            <a:extLst>
              <a:ext uri="{FF2B5EF4-FFF2-40B4-BE49-F238E27FC236}">
                <a16:creationId xmlns:a16="http://schemas.microsoft.com/office/drawing/2014/main" id="{1DDC7640-7610-4305-B6FE-9AF138E89D1D}"/>
              </a:ext>
            </a:extLst>
          </p:cNvPr>
          <p:cNvSpPr/>
          <p:nvPr/>
        </p:nvSpPr>
        <p:spPr>
          <a:xfrm>
            <a:off x="667512" y="1345562"/>
            <a:ext cx="9455113" cy="2409574"/>
          </a:xfrm>
          <a:prstGeom prst="rect">
            <a:avLst/>
          </a:prstGeom>
          <a:solidFill>
            <a:srgbClr val="005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FF"/>
                </a:solidFill>
              </a:rPr>
              <a:t>1</a:t>
            </a:r>
            <a:r>
              <a:rPr kumimoji="0" lang="en-US" sz="2000" b="0" i="0" u="none" strike="noStrike" kern="1200" cap="none" spc="0" normalizeH="0" baseline="0" noProof="0" dirty="0">
                <a:ln>
                  <a:noFill/>
                </a:ln>
                <a:solidFill>
                  <a:srgbClr val="FFFFFF"/>
                </a:solidFill>
                <a:effectLst/>
                <a:uLnTx/>
                <a:uFillTx/>
                <a:ea typeface="+mn-ea"/>
                <a:cs typeface="+mn-cs"/>
              </a:rPr>
              <a:t>. How to Print ISRs and Student Data Files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FF"/>
                </a:solidFill>
              </a:rPr>
              <a:t>2</a:t>
            </a:r>
            <a:r>
              <a:rPr kumimoji="0" lang="en-US" sz="2000" b="0" i="0" u="none" strike="noStrike" kern="1200" cap="none" spc="0" normalizeH="0" baseline="0" noProof="0" dirty="0">
                <a:ln>
                  <a:noFill/>
                </a:ln>
                <a:solidFill>
                  <a:srgbClr val="FFFFFF"/>
                </a:solidFill>
                <a:effectLst/>
                <a:uLnTx/>
                <a:uFillTx/>
                <a:ea typeface="+mn-ea"/>
                <a:cs typeface="+mn-cs"/>
              </a:rPr>
              <a:t>. How to Print and Export Data You Can See in Your Reports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FF"/>
                </a:solidFill>
              </a:rPr>
              <a:t>3</a:t>
            </a:r>
            <a:r>
              <a:rPr kumimoji="0" lang="en-US" sz="2000" b="0" i="0" u="none" strike="noStrike" kern="1200" cap="none" spc="0" normalizeH="0" baseline="0" noProof="0" dirty="0">
                <a:ln>
                  <a:noFill/>
                </a:ln>
                <a:solidFill>
                  <a:srgbClr val="FFFFFF"/>
                </a:solidFill>
                <a:effectLst/>
                <a:uLnTx/>
                <a:uFillTx/>
                <a:ea typeface="+mn-ea"/>
                <a:cs typeface="+mn-cs"/>
              </a:rPr>
              <a:t>. How to Use the Roster Manager to Add, Modify, and Upload Rosters</a:t>
            </a:r>
          </a:p>
          <a:p>
            <a:pPr lvl="0">
              <a:defRPr/>
            </a:pPr>
            <a:r>
              <a:rPr lang="en-US" sz="2000" dirty="0">
                <a:solidFill>
                  <a:srgbClr val="FFFFFF"/>
                </a:solidFill>
              </a:rPr>
              <a:t>4. How to Analyze Item-Level Reports</a:t>
            </a:r>
          </a:p>
          <a:p>
            <a:pPr lvl="0">
              <a:defRPr/>
            </a:pPr>
            <a:r>
              <a:rPr lang="en-US" sz="2000" dirty="0">
                <a:solidFill>
                  <a:srgbClr val="FFFFFF"/>
                </a:solidFill>
              </a:rPr>
              <a:t>5. How to Hand-Score Unscored Items and Modify Machine Scores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72752257"/>
      </p:ext>
    </p:extLst>
  </p:cSld>
  <p:clrMapOvr>
    <a:masterClrMapping/>
  </p:clrMapOvr>
  <mc:AlternateContent xmlns:mc="http://schemas.openxmlformats.org/markup-compatibility/2006" xmlns:p14="http://schemas.microsoft.com/office/powerpoint/2010/main">
    <mc:Choice Requires="p14">
      <p:transition spd="slow" p14:dur="2000" advTm="36470"/>
    </mc:Choice>
    <mc:Fallback xmlns="">
      <p:transition spd="slow" advTm="3647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56706FE-41C2-4846-9D0C-8D1D71078BFE}"/>
              </a:ext>
            </a:extLst>
          </p:cNvPr>
          <p:cNvGraphicFramePr/>
          <p:nvPr/>
        </p:nvGraphicFramePr>
        <p:xfrm>
          <a:off x="789058" y="-534743"/>
          <a:ext cx="8128000" cy="6713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Rectangle: Rounded Corners 40">
            <a:extLst>
              <a:ext uri="{FF2B5EF4-FFF2-40B4-BE49-F238E27FC236}">
                <a16:creationId xmlns:a16="http://schemas.microsoft.com/office/drawing/2014/main" id="{22BEC468-FABF-41D8-82E3-E018844BE26A}"/>
              </a:ext>
            </a:extLst>
          </p:cNvPr>
          <p:cNvSpPr/>
          <p:nvPr/>
        </p:nvSpPr>
        <p:spPr>
          <a:xfrm>
            <a:off x="438411" y="181629"/>
            <a:ext cx="11586572" cy="422754"/>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VARIOUS TYPES OF INTERIM TESTS THAT REPORT ITEM-LEVEL DATA</a:t>
            </a:r>
          </a:p>
        </p:txBody>
      </p:sp>
    </p:spTree>
    <p:extLst>
      <p:ext uri="{BB962C8B-B14F-4D97-AF65-F5344CB8AC3E}">
        <p14:creationId xmlns:p14="http://schemas.microsoft.com/office/powerpoint/2010/main" val="33307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C3CCD3-7B2E-42B2-961D-E147B58B8572}"/>
              </a:ext>
            </a:extLst>
          </p:cNvPr>
          <p:cNvPicPr>
            <a:picLocks noChangeAspect="1"/>
          </p:cNvPicPr>
          <p:nvPr/>
        </p:nvPicPr>
        <p:blipFill>
          <a:blip r:embed="rId3"/>
          <a:stretch>
            <a:fillRect/>
          </a:stretch>
        </p:blipFill>
        <p:spPr>
          <a:xfrm>
            <a:off x="486711" y="659755"/>
            <a:ext cx="11519520" cy="5937897"/>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2" name="Flowchart: Connector 1">
            <a:extLst>
              <a:ext uri="{FF2B5EF4-FFF2-40B4-BE49-F238E27FC236}">
                <a16:creationId xmlns:a16="http://schemas.microsoft.com/office/drawing/2014/main" id="{387955C3-3C8D-4BA2-BA72-20628E6AA1EF}"/>
              </a:ext>
            </a:extLst>
          </p:cNvPr>
          <p:cNvSpPr/>
          <p:nvPr/>
        </p:nvSpPr>
        <p:spPr>
          <a:xfrm>
            <a:off x="2963118" y="1192192"/>
            <a:ext cx="370390" cy="370391"/>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 name="Flowchart: Connector 3">
            <a:extLst>
              <a:ext uri="{FF2B5EF4-FFF2-40B4-BE49-F238E27FC236}">
                <a16:creationId xmlns:a16="http://schemas.microsoft.com/office/drawing/2014/main" id="{5F359EA1-69FA-4D77-9999-8B42609514F7}"/>
              </a:ext>
            </a:extLst>
          </p:cNvPr>
          <p:cNvSpPr/>
          <p:nvPr/>
        </p:nvSpPr>
        <p:spPr>
          <a:xfrm>
            <a:off x="39019" y="612143"/>
            <a:ext cx="370390" cy="370391"/>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19962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1A50A7E-9543-44EF-B0D5-FC98C6439AE2}"/>
              </a:ext>
            </a:extLst>
          </p:cNvPr>
          <p:cNvPicPr>
            <a:picLocks noChangeAspect="1"/>
          </p:cNvPicPr>
          <p:nvPr/>
        </p:nvPicPr>
        <p:blipFill>
          <a:blip r:embed="rId3"/>
          <a:stretch>
            <a:fillRect/>
          </a:stretch>
        </p:blipFill>
        <p:spPr>
          <a:xfrm>
            <a:off x="210405" y="1243167"/>
            <a:ext cx="11795150" cy="4864423"/>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grpSp>
        <p:nvGrpSpPr>
          <p:cNvPr id="3" name="Group 2">
            <a:extLst>
              <a:ext uri="{FF2B5EF4-FFF2-40B4-BE49-F238E27FC236}">
                <a16:creationId xmlns:a16="http://schemas.microsoft.com/office/drawing/2014/main" id="{038BD8A5-E5C2-4CED-B496-7505619662E1}"/>
              </a:ext>
            </a:extLst>
          </p:cNvPr>
          <p:cNvGrpSpPr/>
          <p:nvPr/>
        </p:nvGrpSpPr>
        <p:grpSpPr>
          <a:xfrm>
            <a:off x="3818368" y="3841365"/>
            <a:ext cx="787500" cy="1024333"/>
            <a:chOff x="13289033" y="1051214"/>
            <a:chExt cx="833023" cy="1157629"/>
          </a:xfrm>
        </p:grpSpPr>
        <p:sp>
          <p:nvSpPr>
            <p:cNvPr id="2" name="Flowchart: Connector 1">
              <a:extLst>
                <a:ext uri="{FF2B5EF4-FFF2-40B4-BE49-F238E27FC236}">
                  <a16:creationId xmlns:a16="http://schemas.microsoft.com/office/drawing/2014/main" id="{D67AB7EC-236F-4ACB-89CA-BB0A04408BC6}"/>
                </a:ext>
              </a:extLst>
            </p:cNvPr>
            <p:cNvSpPr/>
            <p:nvPr/>
          </p:nvSpPr>
          <p:spPr>
            <a:xfrm>
              <a:off x="13289033" y="1051214"/>
              <a:ext cx="295422" cy="28135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F429D08A-FDAC-4929-9F5F-CF83D9ABAC4F}"/>
                </a:ext>
              </a:extLst>
            </p:cNvPr>
            <p:cNvCxnSpPr>
              <a:cxnSpLocks/>
            </p:cNvCxnSpPr>
            <p:nvPr/>
          </p:nvCxnSpPr>
          <p:spPr>
            <a:xfrm>
              <a:off x="13528624" y="1310490"/>
              <a:ext cx="593432" cy="8983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id="{8D1A5E13-D82D-4077-95AB-D52B73056919}"/>
              </a:ext>
            </a:extLst>
          </p:cNvPr>
          <p:cNvPicPr>
            <a:picLocks noChangeAspect="1"/>
          </p:cNvPicPr>
          <p:nvPr/>
        </p:nvPicPr>
        <p:blipFill>
          <a:blip r:embed="rId4"/>
          <a:stretch>
            <a:fillRect/>
          </a:stretch>
        </p:blipFill>
        <p:spPr>
          <a:xfrm>
            <a:off x="4039282" y="4891933"/>
            <a:ext cx="4310062" cy="1853078"/>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27" name="Flowchart: Connector 26">
            <a:extLst>
              <a:ext uri="{FF2B5EF4-FFF2-40B4-BE49-F238E27FC236}">
                <a16:creationId xmlns:a16="http://schemas.microsoft.com/office/drawing/2014/main" id="{C9BACEEB-D665-4B3A-B7AA-F4856BC0AB9B}"/>
              </a:ext>
            </a:extLst>
          </p:cNvPr>
          <p:cNvSpPr/>
          <p:nvPr/>
        </p:nvSpPr>
        <p:spPr>
          <a:xfrm>
            <a:off x="11412123" y="4187683"/>
            <a:ext cx="593432" cy="561118"/>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3F39D9-4827-4F0A-8150-9C0E5E29A243}"/>
              </a:ext>
            </a:extLst>
          </p:cNvPr>
          <p:cNvPicPr>
            <a:picLocks noChangeAspect="1"/>
          </p:cNvPicPr>
          <p:nvPr/>
        </p:nvPicPr>
        <p:blipFill rotWithShape="1">
          <a:blip r:embed="rId5"/>
          <a:srcRect t="8026" r="4063" b="5622"/>
          <a:stretch/>
        </p:blipFill>
        <p:spPr>
          <a:xfrm>
            <a:off x="4094280" y="684466"/>
            <a:ext cx="776736" cy="254977"/>
          </a:xfrm>
          <a:prstGeom prst="rect">
            <a:avLst/>
          </a:prstGeom>
          <a:solidFill>
            <a:srgbClr val="002060"/>
          </a:solidFill>
          <a:ln w="38100" cap="sq">
            <a:solidFill>
              <a:srgbClr val="002060"/>
            </a:solidFill>
            <a:prstDash val="solid"/>
            <a:miter lim="800000"/>
          </a:ln>
          <a:effectLst>
            <a:outerShdw blurRad="50800" dist="38100" dir="2700000" algn="tl" rotWithShape="0">
              <a:srgbClr val="000000">
                <a:alpha val="43000"/>
              </a:srgbClr>
            </a:outerShdw>
          </a:effectLst>
        </p:spPr>
      </p:pic>
      <p:cxnSp>
        <p:nvCxnSpPr>
          <p:cNvPr id="7" name="Straight Arrow Connector 6">
            <a:extLst>
              <a:ext uri="{FF2B5EF4-FFF2-40B4-BE49-F238E27FC236}">
                <a16:creationId xmlns:a16="http://schemas.microsoft.com/office/drawing/2014/main" id="{02B3D640-E3BE-4FE3-A5C7-63DDEBA5FE43}"/>
              </a:ext>
            </a:extLst>
          </p:cNvPr>
          <p:cNvCxnSpPr>
            <a:cxnSpLocks/>
            <a:stCxn id="4" idx="2"/>
          </p:cNvCxnSpPr>
          <p:nvPr/>
        </p:nvCxnSpPr>
        <p:spPr>
          <a:xfrm flipH="1">
            <a:off x="4422372" y="939443"/>
            <a:ext cx="60276" cy="9088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Flowchart: Connector 18">
            <a:extLst>
              <a:ext uri="{FF2B5EF4-FFF2-40B4-BE49-F238E27FC236}">
                <a16:creationId xmlns:a16="http://schemas.microsoft.com/office/drawing/2014/main" id="{FDC15CD7-1E6D-4F74-A8F5-730A829833B7}"/>
              </a:ext>
            </a:extLst>
          </p:cNvPr>
          <p:cNvSpPr/>
          <p:nvPr/>
        </p:nvSpPr>
        <p:spPr>
          <a:xfrm>
            <a:off x="3102458" y="1516285"/>
            <a:ext cx="394060" cy="358224"/>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a:t>
            </a:r>
          </a:p>
        </p:txBody>
      </p:sp>
      <p:sp>
        <p:nvSpPr>
          <p:cNvPr id="28" name="Flowchart: Connector 27">
            <a:extLst>
              <a:ext uri="{FF2B5EF4-FFF2-40B4-BE49-F238E27FC236}">
                <a16:creationId xmlns:a16="http://schemas.microsoft.com/office/drawing/2014/main" id="{672EF7E5-C8E3-41FD-A561-CF3CD5AFF127}"/>
              </a:ext>
            </a:extLst>
          </p:cNvPr>
          <p:cNvSpPr/>
          <p:nvPr/>
        </p:nvSpPr>
        <p:spPr>
          <a:xfrm>
            <a:off x="3993363" y="1516285"/>
            <a:ext cx="394060" cy="358224"/>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a:t>
            </a:r>
          </a:p>
        </p:txBody>
      </p:sp>
      <p:sp>
        <p:nvSpPr>
          <p:cNvPr id="20" name="Flowchart: Connector 19">
            <a:extLst>
              <a:ext uri="{FF2B5EF4-FFF2-40B4-BE49-F238E27FC236}">
                <a16:creationId xmlns:a16="http://schemas.microsoft.com/office/drawing/2014/main" id="{B599AD74-4A36-4E0E-A68F-A4A31FBEF4B9}"/>
              </a:ext>
            </a:extLst>
          </p:cNvPr>
          <p:cNvSpPr/>
          <p:nvPr/>
        </p:nvSpPr>
        <p:spPr>
          <a:xfrm>
            <a:off x="5344661" y="1516285"/>
            <a:ext cx="394060" cy="358224"/>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a:t>
            </a:r>
          </a:p>
        </p:txBody>
      </p:sp>
      <p:sp>
        <p:nvSpPr>
          <p:cNvPr id="21" name="Flowchart: Connector 20">
            <a:extLst>
              <a:ext uri="{FF2B5EF4-FFF2-40B4-BE49-F238E27FC236}">
                <a16:creationId xmlns:a16="http://schemas.microsoft.com/office/drawing/2014/main" id="{15EC4EB7-F2B9-4C5A-B911-BF606FD8CEC7}"/>
              </a:ext>
            </a:extLst>
          </p:cNvPr>
          <p:cNvSpPr/>
          <p:nvPr/>
        </p:nvSpPr>
        <p:spPr>
          <a:xfrm>
            <a:off x="3599303" y="632842"/>
            <a:ext cx="394060" cy="358224"/>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5</a:t>
            </a:r>
          </a:p>
        </p:txBody>
      </p:sp>
      <p:sp>
        <p:nvSpPr>
          <p:cNvPr id="23" name="Flowchart: Connector 22">
            <a:extLst>
              <a:ext uri="{FF2B5EF4-FFF2-40B4-BE49-F238E27FC236}">
                <a16:creationId xmlns:a16="http://schemas.microsoft.com/office/drawing/2014/main" id="{F2AF0CB3-1C4B-4195-8784-9CD4F39BC7BF}"/>
              </a:ext>
            </a:extLst>
          </p:cNvPr>
          <p:cNvSpPr/>
          <p:nvPr/>
        </p:nvSpPr>
        <p:spPr>
          <a:xfrm>
            <a:off x="9073123" y="1514127"/>
            <a:ext cx="394060" cy="358224"/>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a:t>
            </a:r>
          </a:p>
        </p:txBody>
      </p:sp>
      <p:sp>
        <p:nvSpPr>
          <p:cNvPr id="24" name="Flowchart: Connector 23">
            <a:extLst>
              <a:ext uri="{FF2B5EF4-FFF2-40B4-BE49-F238E27FC236}">
                <a16:creationId xmlns:a16="http://schemas.microsoft.com/office/drawing/2014/main" id="{5E1FF2AA-1187-4DA4-A408-FC5C2F4A10FD}"/>
              </a:ext>
            </a:extLst>
          </p:cNvPr>
          <p:cNvSpPr/>
          <p:nvPr/>
        </p:nvSpPr>
        <p:spPr>
          <a:xfrm>
            <a:off x="1705587" y="3070776"/>
            <a:ext cx="394060" cy="358224"/>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7</a:t>
            </a:r>
          </a:p>
        </p:txBody>
      </p:sp>
      <p:sp>
        <p:nvSpPr>
          <p:cNvPr id="25" name="Flowchart: Connector 24">
            <a:extLst>
              <a:ext uri="{FF2B5EF4-FFF2-40B4-BE49-F238E27FC236}">
                <a16:creationId xmlns:a16="http://schemas.microsoft.com/office/drawing/2014/main" id="{6B98B6F8-FF31-49F8-A80E-BAAECC522C01}"/>
              </a:ext>
            </a:extLst>
          </p:cNvPr>
          <p:cNvSpPr/>
          <p:nvPr/>
        </p:nvSpPr>
        <p:spPr>
          <a:xfrm>
            <a:off x="10950561" y="4289130"/>
            <a:ext cx="394060" cy="358224"/>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6</a:t>
            </a:r>
          </a:p>
        </p:txBody>
      </p:sp>
      <p:sp>
        <p:nvSpPr>
          <p:cNvPr id="36" name="Flowchart: Connector 35">
            <a:extLst>
              <a:ext uri="{FF2B5EF4-FFF2-40B4-BE49-F238E27FC236}">
                <a16:creationId xmlns:a16="http://schemas.microsoft.com/office/drawing/2014/main" id="{F4207CAC-769A-4735-B3C9-5C5C993B1581}"/>
              </a:ext>
            </a:extLst>
          </p:cNvPr>
          <p:cNvSpPr/>
          <p:nvPr/>
        </p:nvSpPr>
        <p:spPr>
          <a:xfrm>
            <a:off x="4102269" y="3817016"/>
            <a:ext cx="394060" cy="358224"/>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8</a:t>
            </a:r>
          </a:p>
        </p:txBody>
      </p:sp>
      <p:sp>
        <p:nvSpPr>
          <p:cNvPr id="37" name="Flowchart: Connector 36">
            <a:extLst>
              <a:ext uri="{FF2B5EF4-FFF2-40B4-BE49-F238E27FC236}">
                <a16:creationId xmlns:a16="http://schemas.microsoft.com/office/drawing/2014/main" id="{AB3C49CA-2DB7-4AEE-A20F-BAF1F1BAAF5B}"/>
              </a:ext>
            </a:extLst>
          </p:cNvPr>
          <p:cNvSpPr/>
          <p:nvPr/>
        </p:nvSpPr>
        <p:spPr>
          <a:xfrm>
            <a:off x="3774750" y="4643432"/>
            <a:ext cx="394060" cy="358224"/>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9</a:t>
            </a:r>
          </a:p>
        </p:txBody>
      </p:sp>
    </p:spTree>
    <p:extLst>
      <p:ext uri="{BB962C8B-B14F-4D97-AF65-F5344CB8AC3E}">
        <p14:creationId xmlns:p14="http://schemas.microsoft.com/office/powerpoint/2010/main" val="161186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A12EC69-A02B-4432-BD2B-232CD239105B}"/>
              </a:ext>
            </a:extLst>
          </p:cNvPr>
          <p:cNvPicPr>
            <a:picLocks noChangeAspect="1"/>
          </p:cNvPicPr>
          <p:nvPr/>
        </p:nvPicPr>
        <p:blipFill>
          <a:blip r:embed="rId3"/>
          <a:stretch>
            <a:fillRect/>
          </a:stretch>
        </p:blipFill>
        <p:spPr>
          <a:xfrm>
            <a:off x="241113" y="525021"/>
            <a:ext cx="11683808" cy="4818504"/>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25" name="Rectangle 24">
            <a:extLst>
              <a:ext uri="{FF2B5EF4-FFF2-40B4-BE49-F238E27FC236}">
                <a16:creationId xmlns:a16="http://schemas.microsoft.com/office/drawing/2014/main" id="{3E6C711A-B64A-4AB3-84B1-25CE2C8966BC}"/>
              </a:ext>
            </a:extLst>
          </p:cNvPr>
          <p:cNvSpPr/>
          <p:nvPr/>
        </p:nvSpPr>
        <p:spPr>
          <a:xfrm>
            <a:off x="5276428" y="1578187"/>
            <a:ext cx="419946" cy="37653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B62D961-FD67-4CAB-B0D2-6CC517BC1380}"/>
              </a:ext>
            </a:extLst>
          </p:cNvPr>
          <p:cNvSpPr/>
          <p:nvPr/>
        </p:nvSpPr>
        <p:spPr>
          <a:xfrm>
            <a:off x="4500563" y="1142999"/>
            <a:ext cx="2000250" cy="42005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583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708C4B-B234-4EF5-BFF9-031A2ED0001D}"/>
              </a:ext>
            </a:extLst>
          </p:cNvPr>
          <p:cNvPicPr>
            <a:picLocks noChangeAspect="1"/>
          </p:cNvPicPr>
          <p:nvPr/>
        </p:nvPicPr>
        <p:blipFill>
          <a:blip r:embed="rId3"/>
          <a:stretch>
            <a:fillRect/>
          </a:stretch>
        </p:blipFill>
        <p:spPr>
          <a:xfrm>
            <a:off x="581061" y="247134"/>
            <a:ext cx="11029878" cy="5787232"/>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12D209DA-D8FB-43C8-AFF3-EE0426F7D966}"/>
              </a:ext>
            </a:extLst>
          </p:cNvPr>
          <p:cNvSpPr/>
          <p:nvPr/>
        </p:nvSpPr>
        <p:spPr>
          <a:xfrm>
            <a:off x="5316107" y="1241853"/>
            <a:ext cx="3902033" cy="47925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366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76CF0D8-CB09-4293-B25D-9B4A1615D0DC}"/>
              </a:ext>
            </a:extLst>
          </p:cNvPr>
          <p:cNvPicPr>
            <a:picLocks noChangeAspect="1"/>
          </p:cNvPicPr>
          <p:nvPr/>
        </p:nvPicPr>
        <p:blipFill>
          <a:blip r:embed="rId3"/>
          <a:stretch>
            <a:fillRect/>
          </a:stretch>
        </p:blipFill>
        <p:spPr>
          <a:xfrm>
            <a:off x="1987382" y="3848621"/>
            <a:ext cx="7633807" cy="2908117"/>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9C1635F0-B04A-49D1-99E3-44AA69CDEDBD}"/>
              </a:ext>
            </a:extLst>
          </p:cNvPr>
          <p:cNvPicPr>
            <a:picLocks noChangeAspect="1"/>
          </p:cNvPicPr>
          <p:nvPr/>
        </p:nvPicPr>
        <p:blipFill>
          <a:blip r:embed="rId4"/>
          <a:stretch>
            <a:fillRect/>
          </a:stretch>
        </p:blipFill>
        <p:spPr>
          <a:xfrm>
            <a:off x="240356" y="282226"/>
            <a:ext cx="7799277" cy="3216489"/>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E981224C-7C25-459C-AE96-221975E405F6}"/>
              </a:ext>
            </a:extLst>
          </p:cNvPr>
          <p:cNvSpPr/>
          <p:nvPr/>
        </p:nvSpPr>
        <p:spPr>
          <a:xfrm>
            <a:off x="1987382" y="4250913"/>
            <a:ext cx="7633807" cy="1322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5F56228B-8A64-4B1B-8FD2-2ADBC8EFB482}"/>
              </a:ext>
            </a:extLst>
          </p:cNvPr>
          <p:cNvCxnSpPr>
            <a:cxnSpLocks/>
            <a:stCxn id="20" idx="5"/>
          </p:cNvCxnSpPr>
          <p:nvPr/>
        </p:nvCxnSpPr>
        <p:spPr>
          <a:xfrm>
            <a:off x="3541977" y="1130124"/>
            <a:ext cx="1604945" cy="4298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0DA8CE8-B726-4855-BF78-5C500E67F7A7}"/>
              </a:ext>
            </a:extLst>
          </p:cNvPr>
          <p:cNvCxnSpPr>
            <a:cxnSpLocks/>
          </p:cNvCxnSpPr>
          <p:nvPr/>
        </p:nvCxnSpPr>
        <p:spPr>
          <a:xfrm flipH="1">
            <a:off x="3487214" y="2337925"/>
            <a:ext cx="1" cy="14716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Flowchart: Connector 18">
            <a:extLst>
              <a:ext uri="{FF2B5EF4-FFF2-40B4-BE49-F238E27FC236}">
                <a16:creationId xmlns:a16="http://schemas.microsoft.com/office/drawing/2014/main" id="{B857B635-C0D1-43E2-AFE0-9BCD5735F8AD}"/>
              </a:ext>
            </a:extLst>
          </p:cNvPr>
          <p:cNvSpPr/>
          <p:nvPr/>
        </p:nvSpPr>
        <p:spPr>
          <a:xfrm>
            <a:off x="3406252" y="2160803"/>
            <a:ext cx="155143" cy="177122"/>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Connector 19">
            <a:extLst>
              <a:ext uri="{FF2B5EF4-FFF2-40B4-BE49-F238E27FC236}">
                <a16:creationId xmlns:a16="http://schemas.microsoft.com/office/drawing/2014/main" id="{1EE037B7-3530-4A08-A73A-7CC91893086A}"/>
              </a:ext>
            </a:extLst>
          </p:cNvPr>
          <p:cNvSpPr/>
          <p:nvPr/>
        </p:nvSpPr>
        <p:spPr>
          <a:xfrm>
            <a:off x="3409554" y="978941"/>
            <a:ext cx="155143" cy="177122"/>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305BB198-D82F-46D8-8C19-929DCD1364C0}"/>
              </a:ext>
            </a:extLst>
          </p:cNvPr>
          <p:cNvSpPr/>
          <p:nvPr/>
        </p:nvSpPr>
        <p:spPr>
          <a:xfrm rot="5400000">
            <a:off x="8696309" y="4994403"/>
            <a:ext cx="2762387" cy="470824"/>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Student Score Link</a:t>
            </a:r>
          </a:p>
        </p:txBody>
      </p:sp>
      <p:sp>
        <p:nvSpPr>
          <p:cNvPr id="37" name="Rectangle: Rounded Corners 36">
            <a:extLst>
              <a:ext uri="{FF2B5EF4-FFF2-40B4-BE49-F238E27FC236}">
                <a16:creationId xmlns:a16="http://schemas.microsoft.com/office/drawing/2014/main" id="{51110C16-9F13-4093-866D-3D8C57488326}"/>
              </a:ext>
            </a:extLst>
          </p:cNvPr>
          <p:cNvSpPr/>
          <p:nvPr/>
        </p:nvSpPr>
        <p:spPr>
          <a:xfrm rot="5400000">
            <a:off x="10672728" y="1852739"/>
            <a:ext cx="2062231" cy="470822"/>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Item Number Link</a:t>
            </a:r>
          </a:p>
        </p:txBody>
      </p:sp>
      <p:pic>
        <p:nvPicPr>
          <p:cNvPr id="40" name="Picture 39">
            <a:extLst>
              <a:ext uri="{FF2B5EF4-FFF2-40B4-BE49-F238E27FC236}">
                <a16:creationId xmlns:a16="http://schemas.microsoft.com/office/drawing/2014/main" id="{E592927B-ABAF-4A34-A588-D179773F17A2}"/>
              </a:ext>
            </a:extLst>
          </p:cNvPr>
          <p:cNvPicPr>
            <a:picLocks noChangeAspect="1"/>
          </p:cNvPicPr>
          <p:nvPr/>
        </p:nvPicPr>
        <p:blipFill>
          <a:blip r:embed="rId5"/>
          <a:stretch>
            <a:fillRect/>
          </a:stretch>
        </p:blipFill>
        <p:spPr>
          <a:xfrm>
            <a:off x="5201614" y="1057034"/>
            <a:ext cx="6096000" cy="1666875"/>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904C5F67-CBA6-4255-B491-C6029514AD83}"/>
              </a:ext>
            </a:extLst>
          </p:cNvPr>
          <p:cNvPicPr>
            <a:picLocks noChangeAspect="1"/>
          </p:cNvPicPr>
          <p:nvPr/>
        </p:nvPicPr>
        <p:blipFill>
          <a:blip r:embed="rId6"/>
          <a:stretch>
            <a:fillRect/>
          </a:stretch>
        </p:blipFill>
        <p:spPr>
          <a:xfrm>
            <a:off x="3996786" y="63601"/>
            <a:ext cx="695325" cy="628650"/>
          </a:xfrm>
          <a:prstGeom prst="rect">
            <a:avLst/>
          </a:prstGeom>
          <a:ln w="28575" cap="sq">
            <a:solidFill>
              <a:srgbClr val="002060"/>
            </a:solidFill>
            <a:prstDash val="solid"/>
            <a:miter lim="800000"/>
          </a:ln>
          <a:effectLst>
            <a:outerShdw blurRad="50800" dist="38100" dir="2700000" algn="tl" rotWithShape="0">
              <a:srgbClr val="000000">
                <a:alpha val="43000"/>
              </a:srgbClr>
            </a:outerShdw>
          </a:effectLst>
        </p:spPr>
      </p:pic>
      <p:sp>
        <p:nvSpPr>
          <p:cNvPr id="13" name="Flowchart: Connector 12">
            <a:extLst>
              <a:ext uri="{FF2B5EF4-FFF2-40B4-BE49-F238E27FC236}">
                <a16:creationId xmlns:a16="http://schemas.microsoft.com/office/drawing/2014/main" id="{B96F9392-C3B9-4473-92BA-DB4CD3A0555C}"/>
              </a:ext>
            </a:extLst>
          </p:cNvPr>
          <p:cNvSpPr/>
          <p:nvPr/>
        </p:nvSpPr>
        <p:spPr>
          <a:xfrm>
            <a:off x="4139994" y="101262"/>
            <a:ext cx="358815" cy="30280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A0BADBA-9FE4-4706-914C-E69C9404CE54}"/>
              </a:ext>
            </a:extLst>
          </p:cNvPr>
          <p:cNvSpPr/>
          <p:nvPr/>
        </p:nvSpPr>
        <p:spPr>
          <a:xfrm>
            <a:off x="4742205" y="63601"/>
            <a:ext cx="1438676" cy="654786"/>
          </a:xfrm>
          <a:prstGeom prst="rect">
            <a:avLst/>
          </a:prstGeom>
          <a:solidFill>
            <a:srgbClr val="FBFBFB"/>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Item </a:t>
            </a:r>
          </a:p>
          <a:p>
            <a:pPr algn="ctr"/>
            <a:r>
              <a:rPr lang="en-US" dirty="0">
                <a:solidFill>
                  <a:srgbClr val="002060"/>
                </a:solidFill>
              </a:rPr>
              <a:t>Number Link</a:t>
            </a:r>
          </a:p>
        </p:txBody>
      </p:sp>
      <p:cxnSp>
        <p:nvCxnSpPr>
          <p:cNvPr id="5" name="Straight Arrow Connector 4">
            <a:extLst>
              <a:ext uri="{FF2B5EF4-FFF2-40B4-BE49-F238E27FC236}">
                <a16:creationId xmlns:a16="http://schemas.microsoft.com/office/drawing/2014/main" id="{8044651C-C4CB-41C5-9FC1-9D615CB76BF7}"/>
              </a:ext>
            </a:extLst>
          </p:cNvPr>
          <p:cNvCxnSpPr/>
          <p:nvPr/>
        </p:nvCxnSpPr>
        <p:spPr>
          <a:xfrm flipH="1">
            <a:off x="3541977" y="713323"/>
            <a:ext cx="381995" cy="2866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678FBD8-E2BF-451F-B410-4D770A70A72D}"/>
              </a:ext>
            </a:extLst>
          </p:cNvPr>
          <p:cNvPicPr>
            <a:picLocks noChangeAspect="1"/>
          </p:cNvPicPr>
          <p:nvPr/>
        </p:nvPicPr>
        <p:blipFill>
          <a:blip r:embed="rId7"/>
          <a:stretch>
            <a:fillRect/>
          </a:stretch>
        </p:blipFill>
        <p:spPr>
          <a:xfrm>
            <a:off x="1166277" y="3755613"/>
            <a:ext cx="685800" cy="495300"/>
          </a:xfrm>
          <a:prstGeom prst="rect">
            <a:avLst/>
          </a:prstGeom>
          <a:ln w="28575" cap="sq">
            <a:solidFill>
              <a:srgbClr val="002060"/>
            </a:solidFill>
            <a:prstDash val="solid"/>
            <a:miter lim="800000"/>
          </a:ln>
          <a:effectLst>
            <a:outerShdw blurRad="50800" dist="38100" dir="2700000" algn="tl" rotWithShape="0">
              <a:srgbClr val="000000">
                <a:alpha val="43000"/>
              </a:srgbClr>
            </a:outerShdw>
          </a:effectLst>
        </p:spPr>
      </p:pic>
      <p:sp>
        <p:nvSpPr>
          <p:cNvPr id="18" name="Rectangle 17">
            <a:extLst>
              <a:ext uri="{FF2B5EF4-FFF2-40B4-BE49-F238E27FC236}">
                <a16:creationId xmlns:a16="http://schemas.microsoft.com/office/drawing/2014/main" id="{34EBDC86-A0D0-4125-9012-7D25C038601D}"/>
              </a:ext>
            </a:extLst>
          </p:cNvPr>
          <p:cNvSpPr/>
          <p:nvPr/>
        </p:nvSpPr>
        <p:spPr>
          <a:xfrm>
            <a:off x="240356" y="4353185"/>
            <a:ext cx="1645259" cy="654786"/>
          </a:xfrm>
          <a:prstGeom prst="rect">
            <a:avLst/>
          </a:prstGeom>
          <a:solidFill>
            <a:srgbClr val="FBFBFB"/>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Student </a:t>
            </a:r>
          </a:p>
          <a:p>
            <a:pPr algn="ctr"/>
            <a:r>
              <a:rPr lang="en-US" dirty="0">
                <a:solidFill>
                  <a:srgbClr val="002060"/>
                </a:solidFill>
              </a:rPr>
              <a:t>Score Link</a:t>
            </a:r>
          </a:p>
        </p:txBody>
      </p:sp>
      <p:cxnSp>
        <p:nvCxnSpPr>
          <p:cNvPr id="21" name="Straight Arrow Connector 20">
            <a:extLst>
              <a:ext uri="{FF2B5EF4-FFF2-40B4-BE49-F238E27FC236}">
                <a16:creationId xmlns:a16="http://schemas.microsoft.com/office/drawing/2014/main" id="{04F059A1-A114-430D-BADF-190738C61783}"/>
              </a:ext>
            </a:extLst>
          </p:cNvPr>
          <p:cNvCxnSpPr>
            <a:cxnSpLocks/>
          </p:cNvCxnSpPr>
          <p:nvPr/>
        </p:nvCxnSpPr>
        <p:spPr>
          <a:xfrm flipV="1">
            <a:off x="1620456" y="2337926"/>
            <a:ext cx="1785796" cy="13794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72CB6751-35C9-4C05-8324-B0BDC3330722}"/>
              </a:ext>
            </a:extLst>
          </p:cNvPr>
          <p:cNvSpPr/>
          <p:nvPr/>
        </p:nvSpPr>
        <p:spPr>
          <a:xfrm>
            <a:off x="4780627" y="82827"/>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a:t>
            </a:r>
          </a:p>
        </p:txBody>
      </p:sp>
      <p:sp>
        <p:nvSpPr>
          <p:cNvPr id="23" name="Flowchart: Connector 22">
            <a:extLst>
              <a:ext uri="{FF2B5EF4-FFF2-40B4-BE49-F238E27FC236}">
                <a16:creationId xmlns:a16="http://schemas.microsoft.com/office/drawing/2014/main" id="{311EE1E5-1992-4BA7-8BB6-5264B4DA5D5B}"/>
              </a:ext>
            </a:extLst>
          </p:cNvPr>
          <p:cNvSpPr/>
          <p:nvPr/>
        </p:nvSpPr>
        <p:spPr>
          <a:xfrm>
            <a:off x="5452367" y="1345068"/>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a:t>
            </a:r>
          </a:p>
        </p:txBody>
      </p:sp>
      <p:sp>
        <p:nvSpPr>
          <p:cNvPr id="24" name="Flowchart: Connector 23">
            <a:extLst>
              <a:ext uri="{FF2B5EF4-FFF2-40B4-BE49-F238E27FC236}">
                <a16:creationId xmlns:a16="http://schemas.microsoft.com/office/drawing/2014/main" id="{C3A708C4-B953-40E0-BBC2-8A65B576B014}"/>
              </a:ext>
            </a:extLst>
          </p:cNvPr>
          <p:cNvSpPr/>
          <p:nvPr/>
        </p:nvSpPr>
        <p:spPr>
          <a:xfrm>
            <a:off x="294312" y="4404044"/>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a:t>
            </a:r>
          </a:p>
        </p:txBody>
      </p:sp>
      <p:sp>
        <p:nvSpPr>
          <p:cNvPr id="25" name="Flowchart: Connector 24">
            <a:extLst>
              <a:ext uri="{FF2B5EF4-FFF2-40B4-BE49-F238E27FC236}">
                <a16:creationId xmlns:a16="http://schemas.microsoft.com/office/drawing/2014/main" id="{8973B183-931B-47CC-906E-B9A39ED7FDDE}"/>
              </a:ext>
            </a:extLst>
          </p:cNvPr>
          <p:cNvSpPr/>
          <p:nvPr/>
        </p:nvSpPr>
        <p:spPr>
          <a:xfrm>
            <a:off x="5729705" y="5647177"/>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a:t>
            </a:r>
          </a:p>
        </p:txBody>
      </p:sp>
    </p:spTree>
    <p:extLst>
      <p:ext uri="{BB962C8B-B14F-4D97-AF65-F5344CB8AC3E}">
        <p14:creationId xmlns:p14="http://schemas.microsoft.com/office/powerpoint/2010/main" val="293267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194505-3DFC-4AE5-8CE8-E0FC8065AD83}"/>
              </a:ext>
            </a:extLst>
          </p:cNvPr>
          <p:cNvPicPr>
            <a:picLocks noChangeAspect="1"/>
          </p:cNvPicPr>
          <p:nvPr/>
        </p:nvPicPr>
        <p:blipFill rotWithShape="1">
          <a:blip r:embed="rId3"/>
          <a:srcRect r="152" b="29064"/>
          <a:stretch/>
        </p:blipFill>
        <p:spPr>
          <a:xfrm>
            <a:off x="1334670" y="4015662"/>
            <a:ext cx="9080212" cy="2462450"/>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D5E16F2E-2E5F-452E-BF64-6BBA5B7EEC83}"/>
              </a:ext>
            </a:extLst>
          </p:cNvPr>
          <p:cNvPicPr>
            <a:picLocks noChangeAspect="1"/>
          </p:cNvPicPr>
          <p:nvPr/>
        </p:nvPicPr>
        <p:blipFill>
          <a:blip r:embed="rId4"/>
          <a:stretch>
            <a:fillRect/>
          </a:stretch>
        </p:blipFill>
        <p:spPr>
          <a:xfrm>
            <a:off x="1334670" y="85323"/>
            <a:ext cx="9080212" cy="3459129"/>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grpSp>
        <p:nvGrpSpPr>
          <p:cNvPr id="15" name="Group 14">
            <a:extLst>
              <a:ext uri="{FF2B5EF4-FFF2-40B4-BE49-F238E27FC236}">
                <a16:creationId xmlns:a16="http://schemas.microsoft.com/office/drawing/2014/main" id="{2B036FB6-6563-49FF-B58C-7FECC8B0B273}"/>
              </a:ext>
            </a:extLst>
          </p:cNvPr>
          <p:cNvGrpSpPr/>
          <p:nvPr/>
        </p:nvGrpSpPr>
        <p:grpSpPr>
          <a:xfrm>
            <a:off x="10548119" y="166346"/>
            <a:ext cx="569763" cy="6386214"/>
            <a:chOff x="10895559" y="-1021554"/>
            <a:chExt cx="569763" cy="6386214"/>
          </a:xfrm>
        </p:grpSpPr>
        <p:sp>
          <p:nvSpPr>
            <p:cNvPr id="10" name="Rectangle: Rounded Corners 9">
              <a:extLst>
                <a:ext uri="{FF2B5EF4-FFF2-40B4-BE49-F238E27FC236}">
                  <a16:creationId xmlns:a16="http://schemas.microsoft.com/office/drawing/2014/main" id="{F9B040F0-4D9B-4A66-82A3-7EBF9E312184}"/>
                </a:ext>
              </a:extLst>
            </p:cNvPr>
            <p:cNvSpPr/>
            <p:nvPr/>
          </p:nvSpPr>
          <p:spPr>
            <a:xfrm rot="5400000">
              <a:off x="10150125" y="-276120"/>
              <a:ext cx="1961690" cy="470822"/>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Item &amp; Score Tab</a:t>
              </a:r>
            </a:p>
          </p:txBody>
        </p:sp>
        <p:sp>
          <p:nvSpPr>
            <p:cNvPr id="11" name="Rectangle: Rounded Corners 10">
              <a:extLst>
                <a:ext uri="{FF2B5EF4-FFF2-40B4-BE49-F238E27FC236}">
                  <a16:creationId xmlns:a16="http://schemas.microsoft.com/office/drawing/2014/main" id="{372ABDF1-428F-4972-BA85-120A98BD4786}"/>
                </a:ext>
              </a:extLst>
            </p:cNvPr>
            <p:cNvSpPr/>
            <p:nvPr/>
          </p:nvSpPr>
          <p:spPr>
            <a:xfrm rot="5400000">
              <a:off x="9802265" y="3701604"/>
              <a:ext cx="2855291" cy="470822"/>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Rubric &amp; Resources Tab</a:t>
              </a:r>
            </a:p>
          </p:txBody>
        </p:sp>
      </p:grpSp>
      <p:sp>
        <p:nvSpPr>
          <p:cNvPr id="19" name="Oval 18">
            <a:extLst>
              <a:ext uri="{FF2B5EF4-FFF2-40B4-BE49-F238E27FC236}">
                <a16:creationId xmlns:a16="http://schemas.microsoft.com/office/drawing/2014/main" id="{6BCAC50C-B35F-4624-B864-C9631F966685}"/>
              </a:ext>
            </a:extLst>
          </p:cNvPr>
          <p:cNvSpPr/>
          <p:nvPr/>
        </p:nvSpPr>
        <p:spPr>
          <a:xfrm>
            <a:off x="9446004" y="4259262"/>
            <a:ext cx="1199965" cy="269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DA100F6-F308-4630-8913-AF345D44F316}"/>
              </a:ext>
            </a:extLst>
          </p:cNvPr>
          <p:cNvSpPr/>
          <p:nvPr/>
        </p:nvSpPr>
        <p:spPr>
          <a:xfrm>
            <a:off x="9156694" y="1287914"/>
            <a:ext cx="1093296" cy="4447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Connector 2">
            <a:extLst>
              <a:ext uri="{FF2B5EF4-FFF2-40B4-BE49-F238E27FC236}">
                <a16:creationId xmlns:a16="http://schemas.microsoft.com/office/drawing/2014/main" id="{B846D0EE-8F45-490A-9824-5CE7BC8E65A6}"/>
              </a:ext>
            </a:extLst>
          </p:cNvPr>
          <p:cNvSpPr/>
          <p:nvPr/>
        </p:nvSpPr>
        <p:spPr>
          <a:xfrm>
            <a:off x="6982103" y="379888"/>
            <a:ext cx="261178" cy="26738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1340212-E92E-4E3B-8760-60EDD4B4D5E2}"/>
              </a:ext>
            </a:extLst>
          </p:cNvPr>
          <p:cNvSpPr/>
          <p:nvPr/>
        </p:nvSpPr>
        <p:spPr>
          <a:xfrm>
            <a:off x="7850362" y="469663"/>
            <a:ext cx="1306332" cy="5489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4B454066-48FC-4727-ABA7-4F34C4FBED40}"/>
              </a:ext>
            </a:extLst>
          </p:cNvPr>
          <p:cNvSpPr/>
          <p:nvPr/>
        </p:nvSpPr>
        <p:spPr>
          <a:xfrm>
            <a:off x="1517899" y="807522"/>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a:t>
            </a:r>
          </a:p>
        </p:txBody>
      </p:sp>
      <p:sp>
        <p:nvSpPr>
          <p:cNvPr id="24" name="Flowchart: Connector 23">
            <a:extLst>
              <a:ext uri="{FF2B5EF4-FFF2-40B4-BE49-F238E27FC236}">
                <a16:creationId xmlns:a16="http://schemas.microsoft.com/office/drawing/2014/main" id="{CA2F1CA9-4011-4B27-803C-85E667EB88F2}"/>
              </a:ext>
            </a:extLst>
          </p:cNvPr>
          <p:cNvSpPr/>
          <p:nvPr/>
        </p:nvSpPr>
        <p:spPr>
          <a:xfrm>
            <a:off x="2379748" y="807522"/>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a:t>
            </a:r>
          </a:p>
        </p:txBody>
      </p:sp>
      <p:sp>
        <p:nvSpPr>
          <p:cNvPr id="25" name="Flowchart: Connector 24">
            <a:extLst>
              <a:ext uri="{FF2B5EF4-FFF2-40B4-BE49-F238E27FC236}">
                <a16:creationId xmlns:a16="http://schemas.microsoft.com/office/drawing/2014/main" id="{84D2747B-E823-4C1C-B931-E2CAF9D249E4}"/>
              </a:ext>
            </a:extLst>
          </p:cNvPr>
          <p:cNvSpPr/>
          <p:nvPr/>
        </p:nvSpPr>
        <p:spPr>
          <a:xfrm>
            <a:off x="2013453" y="210052"/>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7</a:t>
            </a:r>
          </a:p>
        </p:txBody>
      </p:sp>
      <p:sp>
        <p:nvSpPr>
          <p:cNvPr id="26" name="Flowchart: Connector 25">
            <a:extLst>
              <a:ext uri="{FF2B5EF4-FFF2-40B4-BE49-F238E27FC236}">
                <a16:creationId xmlns:a16="http://schemas.microsoft.com/office/drawing/2014/main" id="{D874D79D-09B6-49A5-AC47-ECF0CE363CC9}"/>
              </a:ext>
            </a:extLst>
          </p:cNvPr>
          <p:cNvSpPr/>
          <p:nvPr/>
        </p:nvSpPr>
        <p:spPr>
          <a:xfrm>
            <a:off x="6318542" y="343742"/>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5</a:t>
            </a:r>
          </a:p>
        </p:txBody>
      </p:sp>
      <p:sp>
        <p:nvSpPr>
          <p:cNvPr id="34" name="Flowchart: Connector 33">
            <a:extLst>
              <a:ext uri="{FF2B5EF4-FFF2-40B4-BE49-F238E27FC236}">
                <a16:creationId xmlns:a16="http://schemas.microsoft.com/office/drawing/2014/main" id="{45EA68DE-2060-41E1-9CE1-CCC436F6E47E}"/>
              </a:ext>
            </a:extLst>
          </p:cNvPr>
          <p:cNvSpPr/>
          <p:nvPr/>
        </p:nvSpPr>
        <p:spPr>
          <a:xfrm>
            <a:off x="7291918" y="334887"/>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6</a:t>
            </a:r>
          </a:p>
        </p:txBody>
      </p:sp>
      <p:sp>
        <p:nvSpPr>
          <p:cNvPr id="35" name="Flowchart: Connector 34">
            <a:extLst>
              <a:ext uri="{FF2B5EF4-FFF2-40B4-BE49-F238E27FC236}">
                <a16:creationId xmlns:a16="http://schemas.microsoft.com/office/drawing/2014/main" id="{B573E707-BB6D-46DB-8E15-B92CFF2ACDD7}"/>
              </a:ext>
            </a:extLst>
          </p:cNvPr>
          <p:cNvSpPr/>
          <p:nvPr/>
        </p:nvSpPr>
        <p:spPr>
          <a:xfrm>
            <a:off x="8072173" y="569536"/>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a:t>
            </a:r>
          </a:p>
        </p:txBody>
      </p:sp>
      <p:sp>
        <p:nvSpPr>
          <p:cNvPr id="36" name="Flowchart: Connector 35">
            <a:extLst>
              <a:ext uri="{FF2B5EF4-FFF2-40B4-BE49-F238E27FC236}">
                <a16:creationId xmlns:a16="http://schemas.microsoft.com/office/drawing/2014/main" id="{418518C9-4EA6-43E6-9C9D-DD368567416A}"/>
              </a:ext>
            </a:extLst>
          </p:cNvPr>
          <p:cNvSpPr/>
          <p:nvPr/>
        </p:nvSpPr>
        <p:spPr>
          <a:xfrm>
            <a:off x="9722018" y="735061"/>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a:t>
            </a:r>
          </a:p>
        </p:txBody>
      </p:sp>
      <p:sp>
        <p:nvSpPr>
          <p:cNvPr id="37" name="Flowchart: Connector 36">
            <a:extLst>
              <a:ext uri="{FF2B5EF4-FFF2-40B4-BE49-F238E27FC236}">
                <a16:creationId xmlns:a16="http://schemas.microsoft.com/office/drawing/2014/main" id="{4B6FF898-DC9F-4665-8FB7-D30004E778E9}"/>
              </a:ext>
            </a:extLst>
          </p:cNvPr>
          <p:cNvSpPr/>
          <p:nvPr/>
        </p:nvSpPr>
        <p:spPr>
          <a:xfrm>
            <a:off x="9355723" y="210053"/>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8</a:t>
            </a:r>
          </a:p>
        </p:txBody>
      </p:sp>
    </p:spTree>
    <p:extLst>
      <p:ext uri="{BB962C8B-B14F-4D97-AF65-F5344CB8AC3E}">
        <p14:creationId xmlns:p14="http://schemas.microsoft.com/office/powerpoint/2010/main" val="89645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5E16F2E-2E5F-452E-BF64-6BBA5B7EEC83}"/>
              </a:ext>
            </a:extLst>
          </p:cNvPr>
          <p:cNvPicPr>
            <a:picLocks noChangeAspect="1"/>
          </p:cNvPicPr>
          <p:nvPr/>
        </p:nvPicPr>
        <p:blipFill>
          <a:blip r:embed="rId3"/>
          <a:stretch>
            <a:fillRect/>
          </a:stretch>
        </p:blipFill>
        <p:spPr>
          <a:xfrm>
            <a:off x="382149" y="166346"/>
            <a:ext cx="11564839" cy="4405654"/>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11" name="Flowchart: Connector 10">
            <a:extLst>
              <a:ext uri="{FF2B5EF4-FFF2-40B4-BE49-F238E27FC236}">
                <a16:creationId xmlns:a16="http://schemas.microsoft.com/office/drawing/2014/main" id="{DB7BA364-E717-4F73-B16F-665B751639D4}"/>
              </a:ext>
            </a:extLst>
          </p:cNvPr>
          <p:cNvSpPr/>
          <p:nvPr/>
        </p:nvSpPr>
        <p:spPr>
          <a:xfrm>
            <a:off x="3275919" y="1092576"/>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a:t>
            </a:r>
          </a:p>
        </p:txBody>
      </p:sp>
      <p:sp>
        <p:nvSpPr>
          <p:cNvPr id="13" name="Flowchart: Connector 12">
            <a:extLst>
              <a:ext uri="{FF2B5EF4-FFF2-40B4-BE49-F238E27FC236}">
                <a16:creationId xmlns:a16="http://schemas.microsoft.com/office/drawing/2014/main" id="{BEB2838A-EDC0-4D08-9B52-5916EF850C0C}"/>
              </a:ext>
            </a:extLst>
          </p:cNvPr>
          <p:cNvSpPr/>
          <p:nvPr/>
        </p:nvSpPr>
        <p:spPr>
          <a:xfrm>
            <a:off x="9174821" y="1092576"/>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a:t>
            </a:r>
          </a:p>
        </p:txBody>
      </p:sp>
      <p:sp>
        <p:nvSpPr>
          <p:cNvPr id="14" name="Flowchart: Connector 13">
            <a:extLst>
              <a:ext uri="{FF2B5EF4-FFF2-40B4-BE49-F238E27FC236}">
                <a16:creationId xmlns:a16="http://schemas.microsoft.com/office/drawing/2014/main" id="{93CA8FA1-00C1-4A79-81F3-3145A8A118A4}"/>
              </a:ext>
            </a:extLst>
          </p:cNvPr>
          <p:cNvSpPr/>
          <p:nvPr/>
        </p:nvSpPr>
        <p:spPr>
          <a:xfrm>
            <a:off x="474844" y="2768154"/>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a:t>
            </a:r>
          </a:p>
        </p:txBody>
      </p:sp>
      <p:sp>
        <p:nvSpPr>
          <p:cNvPr id="15" name="Flowchart: Connector 14">
            <a:extLst>
              <a:ext uri="{FF2B5EF4-FFF2-40B4-BE49-F238E27FC236}">
                <a16:creationId xmlns:a16="http://schemas.microsoft.com/office/drawing/2014/main" id="{522F6FE8-0318-4E90-BA9A-C057C8E667AA}"/>
              </a:ext>
            </a:extLst>
          </p:cNvPr>
          <p:cNvSpPr/>
          <p:nvPr/>
        </p:nvSpPr>
        <p:spPr>
          <a:xfrm>
            <a:off x="10162855" y="1774861"/>
            <a:ext cx="366295" cy="33966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a:t>
            </a:r>
          </a:p>
        </p:txBody>
      </p:sp>
    </p:spTree>
    <p:extLst>
      <p:ext uri="{BB962C8B-B14F-4D97-AF65-F5344CB8AC3E}">
        <p14:creationId xmlns:p14="http://schemas.microsoft.com/office/powerpoint/2010/main" val="2395932136"/>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91EAC94F-0CB7-47E2-B1CC-A0F105248E94}">
  <ds:schemaRefs>
    <ds:schemaRef ds:uri="http://purl.org/dc/elements/1.1/"/>
    <ds:schemaRef ds:uri="http://schemas.microsoft.com/office/2006/metadata/properties"/>
    <ds:schemaRef ds:uri="http://purl.org/dc/terms/"/>
    <ds:schemaRef ds:uri="3c8d6406-deae-4a0d-a95e-fe53ed4a1ace"/>
    <ds:schemaRef ds:uri="http://schemas.microsoft.com/office/infopath/2007/PartnerControls"/>
    <ds:schemaRef ds:uri="http://schemas.microsoft.com/office/2006/documentManagement/types"/>
    <ds:schemaRef ds:uri="http://schemas.openxmlformats.org/package/2006/metadata/core-properties"/>
    <ds:schemaRef ds:uri="60b788f9-dbc8-42fd-99f2-081ed83a52d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2018 AIR PPT</Template>
  <TotalTime>4365</TotalTime>
  <Words>3769</Words>
  <Application>Microsoft Office PowerPoint</Application>
  <PresentationFormat>Widescreen</PresentationFormat>
  <Paragraphs>261</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Narrow</vt:lpstr>
      <vt:lpstr>Calibri</vt:lpstr>
      <vt:lpstr>Franklin Gothic Book</vt:lpstr>
      <vt:lpstr>Franklin Gothic Medium</vt:lpstr>
      <vt:lpstr>Gill Sans MT</vt:lpstr>
      <vt:lpstr>Segoe UI</vt:lpstr>
      <vt:lpstr>Times New Roman</vt:lpstr>
      <vt:lpstr>Cambium Assessment PPT</vt:lpstr>
      <vt:lpstr>How to Analyze Item-Level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Centralized Reporting System Training Module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Strittmatter, Jennifer G.</cp:lastModifiedBy>
  <cp:revision>63</cp:revision>
  <cp:lastPrinted>2017-10-19T00:36:21Z</cp:lastPrinted>
  <dcterms:created xsi:type="dcterms:W3CDTF">2020-02-03T21:37:34Z</dcterms:created>
  <dcterms:modified xsi:type="dcterms:W3CDTF">2020-05-14T22:58:56Z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