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17"/>
  </p:notesMasterIdLst>
  <p:handoutMasterIdLst>
    <p:handoutMasterId r:id="rId18"/>
  </p:handoutMasterIdLst>
  <p:sldIdLst>
    <p:sldId id="294" r:id="rId5"/>
    <p:sldId id="503" r:id="rId6"/>
    <p:sldId id="631" r:id="rId7"/>
    <p:sldId id="630" r:id="rId8"/>
    <p:sldId id="504" r:id="rId9"/>
    <p:sldId id="505" r:id="rId10"/>
    <p:sldId id="632" r:id="rId11"/>
    <p:sldId id="506" r:id="rId12"/>
    <p:sldId id="507" r:id="rId13"/>
    <p:sldId id="508" r:id="rId14"/>
    <p:sldId id="635" r:id="rId15"/>
    <p:sldId id="389" r:id="rId16"/>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99B8432-C34F-4221-B65F-625852AA9DED}">
          <p14:sldIdLst>
            <p14:sldId id="294"/>
            <p14:sldId id="503"/>
          </p14:sldIdLst>
        </p14:section>
        <p14:section name="Read Reports with Multiple Scoring Assertions per Item" id="{FB24B02A-7629-4655-978E-D942F61F18EE}">
          <p14:sldIdLst>
            <p14:sldId id="631"/>
            <p14:sldId id="630"/>
          </p14:sldIdLst>
        </p14:section>
        <p14:section name="Filter by Standards" id="{F00A0253-28D7-41CB-A39C-B24728C2D7B1}">
          <p14:sldIdLst>
            <p14:sldId id="504"/>
            <p14:sldId id="505"/>
          </p14:sldIdLst>
        </p14:section>
        <p14:section name="Understand Test Reasons" id="{AD1035B6-3A42-4134-B65E-5CB966075D2E}">
          <p14:sldIdLst>
            <p14:sldId id="632"/>
          </p14:sldIdLst>
        </p14:section>
        <p14:section name="Assign Test Reasons" id="{649FCDDD-4B24-4DD6-8FB4-9C4536392068}">
          <p14:sldIdLst>
            <p14:sldId id="506"/>
            <p14:sldId id="507"/>
          </p14:sldIdLst>
        </p14:section>
        <p14:section name="Filter by Test Reason" id="{54424DD3-E5BC-4E10-97C6-075D09A30024}">
          <p14:sldIdLst>
            <p14:sldId id="508"/>
          </p14:sldIdLst>
        </p14:section>
        <p14:section name="Conclusion" id="{CF0441DB-D8B0-4D5A-8E1C-3922EF5F30A9}">
          <p14:sldIdLst>
            <p14:sldId id="635"/>
            <p14:sldId id="389"/>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Mills, Monica" initials="MM [2]" lastIdx="27" clrIdx="8">
    <p:extLst>
      <p:ext uri="{19B8F6BF-5375-455C-9EA6-DF929625EA0E}">
        <p15:presenceInfo xmlns:p15="http://schemas.microsoft.com/office/powerpoint/2012/main" userId="S::mmills@air.org::c45eef33-598a-4d4e-81ae-afc889ac12d7" providerId="AD"/>
      </p:ext>
    </p:extLst>
  </p:cmAuthor>
  <p:cmAuthor id="10" name="Gatwood, Rachel L." initials="GRL" lastIdx="13" clrIdx="9">
    <p:extLst>
      <p:ext uri="{19B8F6BF-5375-455C-9EA6-DF929625EA0E}">
        <p15:presenceInfo xmlns:p15="http://schemas.microsoft.com/office/powerpoint/2012/main" userId="S::rgatwood@air.org::89a54813-c839-46d3-821d-3b6e1cdcc630" providerId="AD"/>
      </p:ext>
    </p:extLst>
  </p:cmAuthor>
  <p:cmAuthor id="11" name="Mills, Monica" initials="MM" lastIdx="1" clrIdx="10">
    <p:extLst>
      <p:ext uri="{19B8F6BF-5375-455C-9EA6-DF929625EA0E}">
        <p15:presenceInfo xmlns:p15="http://schemas.microsoft.com/office/powerpoint/2012/main" userId="Mills, Monica" providerId="None"/>
      </p:ext>
    </p:extLst>
  </p:cmAuthor>
  <p:cmAuthor id="12" name="Pualoa, Kelsie" initials="PK" lastIdx="4" clrIdx="11">
    <p:extLst>
      <p:ext uri="{19B8F6BF-5375-455C-9EA6-DF929625EA0E}">
        <p15:presenceInfo xmlns:p15="http://schemas.microsoft.com/office/powerpoint/2012/main" userId="S::20268423@k12.hi.us::30d7a369-5fbb-41ab-a061-1ba001a6bae4" providerId="AD"/>
      </p:ext>
    </p:extLst>
  </p:cmAuthor>
  <p:cmAuthor id="13" name="Kathleen Hughes" initials="KH" lastIdx="3" clrIdx="12">
    <p:extLst>
      <p:ext uri="{19B8F6BF-5375-455C-9EA6-DF929625EA0E}">
        <p15:presenceInfo xmlns:p15="http://schemas.microsoft.com/office/powerpoint/2012/main" userId="S-1-5-21-1949779832-2519084937-1351169659-455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E"/>
    <a:srgbClr val="2C9ED9"/>
    <a:srgbClr val="043364"/>
    <a:srgbClr val="EAAA00"/>
    <a:srgbClr val="4C9237"/>
    <a:srgbClr val="DAE9F6"/>
    <a:srgbClr val="C6E7F7"/>
    <a:srgbClr val="26ABE1"/>
    <a:srgbClr val="319EFF"/>
    <a:srgbClr val="B9BB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95B79F-6038-0000-A63B-4B32DFFCB393}" v="1" dt="2021-03-25T02:15:52.711"/>
    <p1510:client id="{91FDB69F-C008-0000-A63B-4212EC48E0A2}" v="4" dt="2021-03-23T06:14:46.030"/>
  </p1510:revLst>
</p1510:revInfo>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1" autoAdjust="0"/>
    <p:restoredTop sz="67685" autoAdjust="0"/>
  </p:normalViewPr>
  <p:slideViewPr>
    <p:cSldViewPr snapToGrid="0">
      <p:cViewPr varScale="1">
        <p:scale>
          <a:sx n="46" d="100"/>
          <a:sy n="46" d="100"/>
        </p:scale>
        <p:origin x="424" y="32"/>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Welcome to training module #11 in the Centralized </a:t>
            </a:r>
            <a:r>
              <a:rPr lang="en-US" b="0" dirty="0">
                <a:solidFill>
                  <a:schemeClr val="tx1"/>
                </a:solidFill>
              </a:rPr>
              <a:t>Reporting</a:t>
            </a:r>
            <a:r>
              <a:rPr lang="en-US" dirty="0">
                <a:solidFill>
                  <a:schemeClr val="tx1"/>
                </a:solidFill>
              </a:rPr>
              <a:t> System series, </a:t>
            </a:r>
            <a:r>
              <a:rPr lang="en-US" i="1" dirty="0">
                <a:solidFill>
                  <a:schemeClr val="tx1"/>
                </a:solidFill>
              </a:rPr>
              <a:t>How to Use the Advanced Features of the Reporting System to View Your Interim Assessment Data</a:t>
            </a:r>
            <a:r>
              <a:rPr lang="en-US" dirty="0">
                <a:solidFill>
                  <a:schemeClr val="tx1"/>
                </a:solidFill>
              </a:rPr>
              <a:t>. In this module we show you some advanced features of non-summative assessment reports. </a:t>
            </a:r>
            <a:endParaRPr lang="en-US" sz="1200" dirty="0">
              <a:solidFill>
                <a:schemeClr val="tx1"/>
              </a:solidFill>
            </a:endParaRPr>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your test opportunities have test reasons, you can filter reports by a single test reason.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example, you may want to filter by Interim Test Opportunity 1 and look at ELA performance, then filter by Opportunity 2 and see if students have improved on ELA material. If you don’t filter, you’ll see data for all your different tests together. Filtering allows you to view a single set of tests (defined by meaningful names such as Interim 1, Interim 2, and Interim 3). You may find reports more useful if you organize your data this way.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0" kern="1200" dirty="0">
                <a:solidFill>
                  <a:schemeClr val="tx1"/>
                </a:solidFill>
                <a:effectLst/>
                <a:latin typeface="+mn-lt"/>
                <a:ea typeface="+mn-ea"/>
                <a:cs typeface="+mn-cs"/>
              </a:rPr>
              <a:t>test reasons </a:t>
            </a:r>
            <a:r>
              <a:rPr lang="en-US" sz="1200" kern="1200" dirty="0">
                <a:solidFill>
                  <a:schemeClr val="tx1"/>
                </a:solidFill>
                <a:effectLst/>
                <a:latin typeface="+mn-lt"/>
                <a:ea typeface="+mn-ea"/>
                <a:cs typeface="+mn-cs"/>
              </a:rPr>
              <a:t>filter is available on the dashboards for teachers as well as school- and complex-level users, and in the Performance on Tests report. Here we show the Performance on Tests report. On the left side of the page, click the Test Reason button to display the drop-down list of test reasons. Make a selection from the drop-down list and click Apply. For our example we selected the Interim Test Opportunity 1 reason.</a:t>
            </a:r>
          </a:p>
          <a:p>
            <a:endParaRPr lang="en-US" dirty="0">
              <a:latin typeface="+mn-lt"/>
            </a:endParaRPr>
          </a:p>
          <a:p>
            <a:r>
              <a:rPr lang="en-US" dirty="0">
                <a:latin typeface="+mn-lt"/>
              </a:rPr>
              <a:t>The filtered report displays an updated table header. You see only the tests identified with that reason in your results. </a:t>
            </a:r>
            <a:r>
              <a:rPr lang="en-US" u="none" dirty="0">
                <a:latin typeface="+mn-lt"/>
              </a:rPr>
              <a:t>You can return to the Filters drop-down menu and select another reason to make comparisons.</a:t>
            </a:r>
          </a:p>
        </p:txBody>
      </p:sp>
      <p:sp>
        <p:nvSpPr>
          <p:cNvPr id="4" name="Slide Number Placeholder 3"/>
          <p:cNvSpPr>
            <a:spLocks noGrp="1"/>
          </p:cNvSpPr>
          <p:nvPr>
            <p:ph type="sldNum" sz="quarter" idx="5"/>
          </p:nvPr>
        </p:nvSpPr>
        <p:spPr/>
        <p:txBody>
          <a:bodyPr/>
          <a:lstStyle/>
          <a:p>
            <a:fld id="{4AD116E9-F5F5-482E-B354-EC43FA558A00}" type="slidenum">
              <a:rPr lang="en-US" smtClean="0"/>
              <a:t>10</a:t>
            </a:fld>
            <a:endParaRPr lang="en-US"/>
          </a:p>
        </p:txBody>
      </p:sp>
    </p:spTree>
    <p:extLst>
      <p:ext uri="{BB962C8B-B14F-4D97-AF65-F5344CB8AC3E}">
        <p14:creationId xmlns:p14="http://schemas.microsoft.com/office/powerpoint/2010/main" val="3116409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Calibri"/>
                <a:ea typeface="+mn-ea"/>
                <a:cs typeface="+mn-cs"/>
              </a:rPr>
              <a:t>Thank you for viewing this training module on item-level reports. You now know how to define cluster items and scoring assertions; how to filter by standards; how to assign test reasons; and how to filter by test reason.</a:t>
            </a:r>
          </a:p>
          <a:p>
            <a:endParaRPr lang="en-US" dirty="0"/>
          </a:p>
          <a:p>
            <a:r>
              <a:rPr lang="en-US" dirty="0"/>
              <a:t>More training modules are posted on the</a:t>
            </a:r>
            <a:r>
              <a:rPr lang="en-US" baseline="0" dirty="0"/>
              <a:t> HSAP</a:t>
            </a:r>
            <a:r>
              <a:rPr lang="en-US" dirty="0"/>
              <a:t> portal. </a:t>
            </a:r>
            <a:endParaRPr lang="en-US" sz="1200" kern="1200" dirty="0">
              <a:solidFill>
                <a:schemeClr val="tx1"/>
              </a:solidFill>
              <a:effectLst/>
              <a:latin typeface="Calibri"/>
              <a:ea typeface="+mn-ea"/>
              <a:cs typeface="+mn-cs"/>
            </a:endParaRPr>
          </a:p>
          <a:p>
            <a:endParaRPr lang="en-US" sz="1200" kern="1200" dirty="0">
              <a:solidFill>
                <a:schemeClr val="tx1"/>
              </a:solidFill>
              <a:effectLst/>
              <a:latin typeface="Calibri"/>
              <a:ea typeface="+mn-ea"/>
              <a:cs typeface="+mn-cs"/>
            </a:endParaRPr>
          </a:p>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endParaRPr kumimoji="0" lang="en-US" sz="10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endParaRPr kumimoji="0" lang="en-US" sz="1100" b="0" i="0" u="none" strike="noStrike" kern="1200" cap="none" spc="0" normalizeH="0" baseline="0" noProof="0" dirty="0">
              <a:ln>
                <a:noFill/>
              </a:ln>
              <a:solidFill>
                <a:srgbClr val="595959"/>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466443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09575" y="696913"/>
            <a:ext cx="6205538" cy="3490912"/>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9031" eaLnBrk="1" hangingPunct="1">
              <a:spcBef>
                <a:spcPct val="0"/>
              </a:spcBef>
              <a:defRPr/>
            </a:pPr>
            <a:r>
              <a:rPr lang="en-US" altLang="en-US" dirty="0">
                <a:latin typeface="+mn-lt"/>
              </a:rPr>
              <a:t>For</a:t>
            </a:r>
            <a:r>
              <a:rPr lang="en-US" altLang="en-US" baseline="0" dirty="0">
                <a:latin typeface="+mn-lt"/>
              </a:rPr>
              <a:t> more detailed information, c</a:t>
            </a:r>
            <a:r>
              <a:rPr lang="en-US" altLang="en-US" dirty="0">
                <a:latin typeface="+mn-lt"/>
              </a:rPr>
              <a:t>onsult </a:t>
            </a:r>
            <a:r>
              <a:rPr lang="en-US" altLang="en-US" baseline="0" dirty="0">
                <a:latin typeface="+mn-lt"/>
              </a:rPr>
              <a:t>your </a:t>
            </a:r>
            <a:r>
              <a:rPr lang="en-US" altLang="en-US" i="1" baseline="0" dirty="0">
                <a:latin typeface="+mn-lt"/>
              </a:rPr>
              <a:t>Centralized</a:t>
            </a:r>
            <a:r>
              <a:rPr lang="en-US" altLang="en-US" baseline="0" dirty="0">
                <a:latin typeface="+mn-lt"/>
              </a:rPr>
              <a:t> </a:t>
            </a:r>
            <a:r>
              <a:rPr lang="en-US" altLang="en-US" b="0" i="1" baseline="0" dirty="0">
                <a:latin typeface="+mn-lt"/>
              </a:rPr>
              <a:t>Reporting Guide 2020</a:t>
            </a:r>
            <a:r>
              <a:rPr lang="en-US" sz="1200" i="1" dirty="0">
                <a:solidFill>
                  <a:schemeClr val="tx1">
                    <a:lumMod val="50000"/>
                  </a:schemeClr>
                </a:solidFill>
                <a:latin typeface="+mn-lt"/>
              </a:rPr>
              <a:t>–</a:t>
            </a:r>
            <a:r>
              <a:rPr lang="en-US" altLang="en-US" b="0" i="1" baseline="0" dirty="0">
                <a:latin typeface="+mn-lt"/>
              </a:rPr>
              <a:t>2021, </a:t>
            </a:r>
            <a:r>
              <a:rPr lang="en-US" altLang="en-US" b="0" baseline="0" dirty="0">
                <a:latin typeface="+mn-lt"/>
              </a:rPr>
              <a:t>located on your HSAP portal, or contact your Help Desk.</a:t>
            </a:r>
            <a:endParaRPr lang="en-US" altLang="en-US" b="0" dirty="0">
              <a:latin typeface="+mn-lt"/>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58062" indent="-291561">
              <a:defRPr>
                <a:solidFill>
                  <a:schemeClr val="tx1"/>
                </a:solidFill>
                <a:latin typeface="Calibri" pitchFamily="34" charset="0"/>
              </a:defRPr>
            </a:lvl2pPr>
            <a:lvl3pPr marL="1166251" indent="-233250">
              <a:defRPr>
                <a:solidFill>
                  <a:schemeClr val="tx1"/>
                </a:solidFill>
                <a:latin typeface="Calibri" pitchFamily="34" charset="0"/>
              </a:defRPr>
            </a:lvl3pPr>
            <a:lvl4pPr marL="1632750" indent="-233250">
              <a:defRPr>
                <a:solidFill>
                  <a:schemeClr val="tx1"/>
                </a:solidFill>
                <a:latin typeface="Calibri" pitchFamily="34" charset="0"/>
              </a:defRPr>
            </a:lvl4pPr>
            <a:lvl5pPr marL="2099249" indent="-233250">
              <a:defRPr>
                <a:solidFill>
                  <a:schemeClr val="tx1"/>
                </a:solidFill>
                <a:latin typeface="Calibri" pitchFamily="34" charset="0"/>
              </a:defRPr>
            </a:lvl5pPr>
            <a:lvl6pPr marL="2565750" indent="-233250" fontAlgn="base">
              <a:spcBef>
                <a:spcPct val="0"/>
              </a:spcBef>
              <a:spcAft>
                <a:spcPct val="0"/>
              </a:spcAft>
              <a:defRPr>
                <a:solidFill>
                  <a:schemeClr val="tx1"/>
                </a:solidFill>
                <a:latin typeface="Calibri" pitchFamily="34" charset="0"/>
              </a:defRPr>
            </a:lvl6pPr>
            <a:lvl7pPr marL="3032249" indent="-233250" fontAlgn="base">
              <a:spcBef>
                <a:spcPct val="0"/>
              </a:spcBef>
              <a:spcAft>
                <a:spcPct val="0"/>
              </a:spcAft>
              <a:defRPr>
                <a:solidFill>
                  <a:schemeClr val="tx1"/>
                </a:solidFill>
                <a:latin typeface="Calibri" pitchFamily="34" charset="0"/>
              </a:defRPr>
            </a:lvl7pPr>
            <a:lvl8pPr marL="3498750" indent="-233250" fontAlgn="base">
              <a:spcBef>
                <a:spcPct val="0"/>
              </a:spcBef>
              <a:spcAft>
                <a:spcPct val="0"/>
              </a:spcAft>
              <a:defRPr>
                <a:solidFill>
                  <a:schemeClr val="tx1"/>
                </a:solidFill>
                <a:latin typeface="Calibri" pitchFamily="34" charset="0"/>
              </a:defRPr>
            </a:lvl8pPr>
            <a:lvl9pPr marL="3965249" indent="-2332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12</a:t>
            </a:fld>
            <a:endParaRPr lang="en-US" altLang="en-US" dirty="0">
              <a:latin typeface="Arial" panose="020B0604020202020204" pitchFamily="34" charset="0"/>
            </a:endParaRPr>
          </a:p>
        </p:txBody>
      </p:sp>
    </p:spTree>
    <p:extLst>
      <p:ext uri="{BB962C8B-B14F-4D97-AF65-F5344CB8AC3E}">
        <p14:creationId xmlns:p14="http://schemas.microsoft.com/office/powerpoint/2010/main" val="4251070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Our objectives in the training are as follows: </a:t>
            </a:r>
          </a:p>
          <a:p>
            <a:endParaRPr lang="en-US" u="none" dirty="0"/>
          </a:p>
          <a:p>
            <a:pPr marL="171450" indent="-171450">
              <a:buFont typeface="Arial" panose="020B0604020202020204" pitchFamily="34" charset="0"/>
              <a:buChar char="•"/>
            </a:pPr>
            <a:r>
              <a:rPr lang="en-US" u="none" dirty="0"/>
              <a:t>Explain what cluster items and scoring assertions are</a:t>
            </a:r>
          </a:p>
          <a:p>
            <a:endParaRPr lang="en-US" u="none" dirty="0"/>
          </a:p>
          <a:p>
            <a:pPr marL="171450" indent="-171450">
              <a:buFont typeface="Arial" panose="020B0604020202020204" pitchFamily="34" charset="0"/>
              <a:buChar char="•"/>
            </a:pPr>
            <a:r>
              <a:rPr lang="en-US" u="none" dirty="0"/>
              <a:t>Explain how to filter item-level reports by standards (You can filter either by a group of standards or by a single standard.)</a:t>
            </a:r>
          </a:p>
          <a:p>
            <a:endParaRPr lang="en-US" u="none" dirty="0"/>
          </a:p>
          <a:p>
            <a:pPr marL="171450" indent="-171450">
              <a:buFont typeface="Arial" panose="020B0604020202020204" pitchFamily="34" charset="0"/>
              <a:buChar char="•"/>
            </a:pPr>
            <a:r>
              <a:rPr lang="en-US" u="none" dirty="0"/>
              <a:t>Teach you how to use test reasons to make sense of your data (You can assign a test reason to an interim or benchmark test opportunity, and you can then filter to show only test opportunities with a particular test reason.)</a:t>
            </a:r>
          </a:p>
        </p:txBody>
      </p:sp>
      <p:sp>
        <p:nvSpPr>
          <p:cNvPr id="4" name="Slide Number Placeholder 3"/>
          <p:cNvSpPr>
            <a:spLocks noGrp="1"/>
          </p:cNvSpPr>
          <p:nvPr>
            <p:ph type="sldNum" sz="quarter" idx="5"/>
          </p:nvPr>
        </p:nvSpPr>
        <p:spPr/>
        <p:txBody>
          <a:bodyPr/>
          <a:lstStyle/>
          <a:p>
            <a:fld id="{4AD116E9-F5F5-482E-B354-EC43FA558A00}" type="slidenum">
              <a:rPr lang="en-US" smtClean="0"/>
              <a:t>2</a:t>
            </a:fld>
            <a:endParaRPr lang="en-US"/>
          </a:p>
        </p:txBody>
      </p:sp>
    </p:spTree>
    <p:extLst>
      <p:ext uri="{BB962C8B-B14F-4D97-AF65-F5344CB8AC3E}">
        <p14:creationId xmlns:p14="http://schemas.microsoft.com/office/powerpoint/2010/main" val="1263660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cs typeface="Arial" panose="020B0604020202020204" pitchFamily="34" charset="0"/>
              </a:rPr>
              <a:t>The report shown here is for a modular science assessment on Earth’s systems. </a:t>
            </a:r>
          </a:p>
          <a:p>
            <a:endParaRPr lang="en-US" u="sng"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The items on the modular science interim tests include cluster items. Cluster items usually feature a stimulus consisting of a reading passage, maps, tables, and/or illustrations. Several items are associated with the stimulus. Students are instructed to use what they have learned from the stimulus to perform the associated tasks. You can see that the first student in the table responded to all the items correctly. The student earned 6 of the possible 6 points.</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The information button displays the scoring assertions associated with each item. The legend displayed here is from items #1</a:t>
            </a:r>
            <a:r>
              <a:rPr lang="en-US" sz="1200" kern="1200" dirty="0">
                <a:solidFill>
                  <a:schemeClr val="tx1"/>
                </a:solidFill>
                <a:effectLst/>
                <a:latin typeface="+mn-lt"/>
                <a:ea typeface="+mn-ea"/>
                <a:cs typeface="+mn-cs"/>
              </a:rPr>
              <a:t>–</a:t>
            </a:r>
            <a:r>
              <a:rPr lang="en-US" dirty="0">
                <a:solidFill>
                  <a:schemeClr val="tx1"/>
                </a:solidFill>
                <a:latin typeface="+mn-lt"/>
                <a:cs typeface="Arial" panose="020B0604020202020204" pitchFamily="34" charset="0"/>
              </a:rPr>
              <a:t>#5.</a:t>
            </a:r>
          </a:p>
          <a:p>
            <a:endParaRPr lang="en-US" dirty="0">
              <a:solidFill>
                <a:schemeClr val="tx1"/>
              </a:solidFill>
              <a:latin typeface="+mn-lt"/>
              <a:cs typeface="Arial" panose="020B0604020202020204" pitchFamily="34" charset="0"/>
            </a:endParaRPr>
          </a:p>
          <a:p>
            <a:r>
              <a:rPr lang="en-US" dirty="0">
                <a:solidFill>
                  <a:schemeClr val="tx1"/>
                </a:solidFill>
                <a:latin typeface="+mn-lt"/>
                <a:cs typeface="Arial" panose="020B0604020202020204" pitchFamily="34" charset="0"/>
              </a:rPr>
              <a:t>Next, we show you what you see when you click the student’s score link for item #1.</a:t>
            </a:r>
            <a:endParaRPr lang="en-US"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4AD116E9-F5F5-482E-B354-EC43FA558A00}" type="slidenum">
              <a:rPr lang="en-US" smtClean="0"/>
              <a:t>3</a:t>
            </a:fld>
            <a:endParaRPr lang="en-US"/>
          </a:p>
        </p:txBody>
      </p:sp>
    </p:spTree>
    <p:extLst>
      <p:ext uri="{BB962C8B-B14F-4D97-AF65-F5344CB8AC3E}">
        <p14:creationId xmlns:p14="http://schemas.microsoft.com/office/powerpoint/2010/main" val="2213987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latin typeface="+mn-lt"/>
                <a:cs typeface="Arial" panose="020B0604020202020204" pitchFamily="34" charset="0"/>
              </a:rPr>
              <a:t>When you click the link indicating the student’s score, you can see all the scoring assertions associated with the student’s score. The student outcomes for each item are also indicated.</a:t>
            </a:r>
          </a:p>
          <a:p>
            <a:endParaRPr lang="en-US" dirty="0">
              <a:solidFill>
                <a:schemeClr val="tx1"/>
              </a:solidFill>
              <a:latin typeface="+mn-lt"/>
              <a:cs typeface="Arial" panose="020B0604020202020204" pitchFamily="34" charset="0"/>
            </a:endParaRPr>
          </a:p>
          <a:p>
            <a:r>
              <a:rPr lang="en-US" u="none" dirty="0">
                <a:solidFill>
                  <a:schemeClr val="tx1"/>
                </a:solidFill>
                <a:latin typeface="+mn-lt"/>
                <a:cs typeface="Arial" panose="020B0604020202020204" pitchFamily="34" charset="0"/>
              </a:rPr>
              <a:t>We now show you how to filter your item-level data by standard.</a:t>
            </a:r>
            <a:endParaRPr lang="en-US" u="none" dirty="0">
              <a:solidFill>
                <a:schemeClr val="tx1"/>
              </a:solidFill>
              <a:latin typeface="+mn-lt"/>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257137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panose="020F0502020204030204" pitchFamily="34" charset="0"/>
                <a:cs typeface="Calibri" panose="020F0502020204030204" pitchFamily="34" charset="0"/>
              </a:rPr>
              <a:t>Sometimes it is helpful to use the Standards filter so you can see how students perform on a particular standard. </a:t>
            </a:r>
            <a:r>
              <a:rPr lang="en-US" u="none" dirty="0">
                <a:latin typeface="Calibri" panose="020F0502020204030204" pitchFamily="34" charset="0"/>
                <a:cs typeface="Calibri" panose="020F0502020204030204" pitchFamily="34" charset="0"/>
              </a:rPr>
              <a:t>Please note that the terminology and filter options vary by state, complex, and test.</a:t>
            </a:r>
          </a:p>
          <a:p>
            <a:endParaRPr lang="en-US" u="sng" dirty="0">
              <a:latin typeface="Calibri" panose="020F0502020204030204" pitchFamily="34" charset="0"/>
              <a:cs typeface="Calibri" panose="020F0502020204030204" pitchFamily="34" charset="0"/>
            </a:endParaRPr>
          </a:p>
          <a:p>
            <a:r>
              <a:rPr lang="en-US" u="none" dirty="0">
                <a:latin typeface="Calibri" panose="020F0502020204030204" pitchFamily="34" charset="0"/>
                <a:cs typeface="Calibri" panose="020F0502020204030204" pitchFamily="34" charset="0"/>
              </a:rPr>
              <a:t>In our example, there are 37 items on the sample Grade 3 Mathematics</a:t>
            </a:r>
            <a:r>
              <a:rPr lang="en-US" sz="1200" kern="1200" dirty="0">
                <a:solidFill>
                  <a:schemeClr val="tx1"/>
                </a:solidFill>
                <a:effectLst/>
                <a:latin typeface="Calibri" panose="020F0502020204030204" pitchFamily="34" charset="0"/>
                <a:ea typeface="+mn-ea"/>
                <a:cs typeface="Calibri" panose="020F0502020204030204" pitchFamily="34" charset="0"/>
              </a:rPr>
              <a:t>—</a:t>
            </a:r>
            <a:r>
              <a:rPr lang="en-US" u="none" dirty="0">
                <a:latin typeface="Calibri" panose="020F0502020204030204" pitchFamily="34" charset="0"/>
                <a:cs typeface="Calibri" panose="020F0502020204030204" pitchFamily="34" charset="0"/>
              </a:rPr>
              <a:t>Interim (ICA) assessment. The items are associated with three reporting categories: Communicating Reasoning in purple, Concepts and Procedures in blue, and Problem Solving and Modeling &amp; Data Analysis (not shown).</a:t>
            </a:r>
          </a:p>
          <a:p>
            <a:endParaRPr lang="en-US" u="none" dirty="0">
              <a:latin typeface="Calibri" panose="020F0502020204030204" pitchFamily="34" charset="0"/>
              <a:cs typeface="Calibri" panose="020F0502020204030204" pitchFamily="34" charset="0"/>
            </a:endParaRPr>
          </a:p>
          <a:p>
            <a:r>
              <a:rPr lang="en-US" u="none" dirty="0">
                <a:latin typeface="Calibri" panose="020F0502020204030204" pitchFamily="34" charset="0"/>
                <a:cs typeface="Calibri" panose="020F0502020204030204" pitchFamily="34" charset="0"/>
              </a:rPr>
              <a:t>Open the Filters panel by clicking the Filters button or the Standards button. Use the drop-down list under Standards to select a standard, claim, or target.</a:t>
            </a:r>
          </a:p>
          <a:p>
            <a:endParaRPr lang="en-US" u="none" dirty="0">
              <a:latin typeface="Calibri" panose="020F0502020204030204" pitchFamily="34" charset="0"/>
              <a:cs typeface="Calibri" panose="020F0502020204030204" pitchFamily="34" charset="0"/>
            </a:endParaRPr>
          </a:p>
          <a:p>
            <a:r>
              <a:rPr lang="en-US" u="none" dirty="0">
                <a:latin typeface="Calibri" panose="020F0502020204030204" pitchFamily="34" charset="0"/>
                <a:cs typeface="Calibri" panose="020F0502020204030204" pitchFamily="34" charset="0"/>
              </a:rPr>
              <a:t>Click Apply to filter your data by your selections.</a:t>
            </a:r>
          </a:p>
          <a:p>
            <a:endParaRPr lang="en-US" u="none" dirty="0">
              <a:latin typeface="Calibri" panose="020F0502020204030204" pitchFamily="34" charset="0"/>
              <a:cs typeface="Calibri" panose="020F0502020204030204" pitchFamily="34" charset="0"/>
            </a:endParaRPr>
          </a:p>
          <a:p>
            <a:r>
              <a:rPr lang="en-US" u="none" dirty="0">
                <a:latin typeface="Calibri" panose="020F0502020204030204" pitchFamily="34" charset="0"/>
                <a:cs typeface="Calibri" panose="020F0502020204030204" pitchFamily="34" charset="0"/>
              </a:rPr>
              <a:t>On the next slide, we show you the effects of the filter we applied.</a:t>
            </a:r>
          </a:p>
        </p:txBody>
      </p:sp>
      <p:sp>
        <p:nvSpPr>
          <p:cNvPr id="4" name="Slide Number Placeholder 3"/>
          <p:cNvSpPr>
            <a:spLocks noGrp="1"/>
          </p:cNvSpPr>
          <p:nvPr>
            <p:ph type="sldNum" sz="quarter" idx="5"/>
          </p:nvPr>
        </p:nvSpPr>
        <p:spPr/>
        <p:txBody>
          <a:bodyPr/>
          <a:lstStyle/>
          <a:p>
            <a:fld id="{4AD116E9-F5F5-482E-B354-EC43FA558A00}" type="slidenum">
              <a:rPr lang="en-US" smtClean="0"/>
              <a:t>5</a:t>
            </a:fld>
            <a:endParaRPr lang="en-US"/>
          </a:p>
        </p:txBody>
      </p:sp>
    </p:spTree>
    <p:extLst>
      <p:ext uri="{BB962C8B-B14F-4D97-AF65-F5344CB8AC3E}">
        <p14:creationId xmlns:p14="http://schemas.microsoft.com/office/powerpoint/2010/main" val="1220534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same sample </a:t>
            </a:r>
            <a:r>
              <a:rPr lang="en-US" u="none" dirty="0"/>
              <a:t>Grade 3 Mathematics</a:t>
            </a:r>
            <a:r>
              <a:rPr lang="en-US" sz="1200" kern="1200" dirty="0">
                <a:solidFill>
                  <a:schemeClr val="tx1"/>
                </a:solidFill>
                <a:effectLst/>
                <a:latin typeface="Calibri"/>
                <a:ea typeface="+mn-ea"/>
                <a:cs typeface="+mn-cs"/>
              </a:rPr>
              <a:t>—</a:t>
            </a:r>
            <a:r>
              <a:rPr lang="en-US" u="none" dirty="0"/>
              <a:t>Interim (ICA) data</a:t>
            </a:r>
            <a:r>
              <a:rPr lang="en-US" dirty="0"/>
              <a:t>, now filtered to show only items associated with the standards selected, Understand Properties of Multiplication. Notice that there are now no items shown in the first reporting category, Communicating Reasoning. None of the items in this reporting category are associated with the standard we filtered for.</a:t>
            </a:r>
          </a:p>
          <a:p>
            <a:endParaRPr lang="en-US" dirty="0"/>
          </a:p>
          <a:p>
            <a:r>
              <a:rPr lang="en-US" dirty="0"/>
              <a:t>The second reporting category, Concepts and Procedures, shows one item belonging to the standard.</a:t>
            </a:r>
          </a:p>
          <a:p>
            <a:endParaRPr lang="en-US" dirty="0"/>
          </a:p>
          <a:p>
            <a:r>
              <a:rPr lang="en-US" dirty="0"/>
              <a:t>The filter details under the report header have updated to specify the standards by which the report is filtered.</a:t>
            </a:r>
          </a:p>
          <a:p>
            <a:endParaRPr lang="en-US" u="sng" dirty="0"/>
          </a:p>
          <a:p>
            <a:r>
              <a:rPr lang="en-US" u="none" dirty="0"/>
              <a:t>Now we explain the Test Reason Manager and the Test Reason filter. These two tools are useful only with interim and benchmark tests.</a:t>
            </a:r>
          </a:p>
        </p:txBody>
      </p:sp>
      <p:sp>
        <p:nvSpPr>
          <p:cNvPr id="4" name="Slide Number Placeholder 3"/>
          <p:cNvSpPr>
            <a:spLocks noGrp="1"/>
          </p:cNvSpPr>
          <p:nvPr>
            <p:ph type="sldNum" sz="quarter" idx="5"/>
          </p:nvPr>
        </p:nvSpPr>
        <p:spPr/>
        <p:txBody>
          <a:bodyPr/>
          <a:lstStyle/>
          <a:p>
            <a:fld id="{4AD116E9-F5F5-482E-B354-EC43FA558A00}" type="slidenum">
              <a:rPr lang="en-US" smtClean="0"/>
              <a:t>6</a:t>
            </a:fld>
            <a:endParaRPr lang="en-US"/>
          </a:p>
        </p:txBody>
      </p:sp>
    </p:spTree>
    <p:extLst>
      <p:ext uri="{BB962C8B-B14F-4D97-AF65-F5344CB8AC3E}">
        <p14:creationId xmlns:p14="http://schemas.microsoft.com/office/powerpoint/2010/main" val="156625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Test reasons are categories used to classify test opportunities for reporting purposes. They commonly indicate the timeframe in which a test was taken, like “Pre-Test,” or “Fall” or “First”, “Second”, and “Third”. Test reasons are a good way to organize interim and benchmark tests into groups. If your students will take the same assessment multiple times, assigning different test reasons can help you distinguish scores for the different test opportunities in Reporting.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Test reasons should ideally be assigned in the Test Administration Site at the time of testing. However, you can use the Test Reason Manager in the Reporting System to assign a different test reason to an interim or benchmark test opportunity after the test is completed. Otherwise, the test reason will appear as “Unassigned.”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next slide we show you the first step to assigning a new test reason.</a:t>
            </a:r>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7</a:t>
            </a:fld>
            <a:endParaRPr lang="en-US"/>
          </a:p>
        </p:txBody>
      </p:sp>
    </p:spTree>
    <p:extLst>
      <p:ext uri="{BB962C8B-B14F-4D97-AF65-F5344CB8AC3E}">
        <p14:creationId xmlns:p14="http://schemas.microsoft.com/office/powerpoint/2010/main" val="3148393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From the </a:t>
            </a:r>
            <a:r>
              <a:rPr lang="en-US" b="0" dirty="0">
                <a:latin typeface="+mn-lt"/>
                <a:cs typeface="Arial" panose="020B0604020202020204" pitchFamily="34" charset="0"/>
              </a:rPr>
              <a:t>My Settings </a:t>
            </a:r>
            <a:r>
              <a:rPr lang="en-US" dirty="0">
                <a:latin typeface="+mn-lt"/>
                <a:cs typeface="Arial" panose="020B0604020202020204" pitchFamily="34" charset="0"/>
              </a:rPr>
              <a:t>drop-down menu, select </a:t>
            </a:r>
            <a:r>
              <a:rPr lang="en-US" b="0" dirty="0">
                <a:latin typeface="+mn-lt"/>
                <a:cs typeface="Arial" panose="020B0604020202020204" pitchFamily="34" charset="0"/>
              </a:rPr>
              <a:t>Manage Test Reasons</a:t>
            </a:r>
            <a:r>
              <a:rPr lang="en-US" dirty="0">
                <a:latin typeface="+mn-lt"/>
                <a:cs typeface="Arial" panose="020B0604020202020204" pitchFamily="34" charset="0"/>
              </a:rPr>
              <a:t>. </a:t>
            </a:r>
          </a:p>
          <a:p>
            <a:endParaRPr lang="en-US" dirty="0">
              <a:latin typeface="+mn-lt"/>
              <a:cs typeface="Arial" panose="020B0604020202020204" pitchFamily="34" charset="0"/>
            </a:endParaRPr>
          </a:p>
          <a:p>
            <a:r>
              <a:rPr lang="en-US" dirty="0">
                <a:latin typeface="+mn-lt"/>
                <a:cs typeface="Arial" panose="020B0604020202020204" pitchFamily="34" charset="0"/>
              </a:rPr>
              <a:t>To search for test opportunities to categorize, do either of the following:</a:t>
            </a:r>
          </a:p>
          <a:p>
            <a:endParaRPr lang="en-US" dirty="0">
              <a:latin typeface="+mn-lt"/>
              <a:cs typeface="Arial" panose="020B0604020202020204" pitchFamily="34" charset="0"/>
            </a:endParaRPr>
          </a:p>
          <a:p>
            <a:pPr marL="171450" indent="-171450">
              <a:buFont typeface="Arial" panose="020B0604020202020204" pitchFamily="34" charset="0"/>
              <a:buChar char="•"/>
            </a:pPr>
            <a:r>
              <a:rPr lang="en-US" dirty="0">
                <a:latin typeface="+mn-lt"/>
                <a:cs typeface="Arial" panose="020B0604020202020204" pitchFamily="34" charset="0"/>
              </a:rPr>
              <a:t>In the </a:t>
            </a:r>
            <a:r>
              <a:rPr lang="en-US" b="0" dirty="0">
                <a:latin typeface="+mn-lt"/>
                <a:cs typeface="Arial" panose="020B0604020202020204" pitchFamily="34" charset="0"/>
              </a:rPr>
              <a:t>Session ID field</a:t>
            </a:r>
            <a:r>
              <a:rPr lang="en-US" dirty="0">
                <a:latin typeface="+mn-lt"/>
                <a:cs typeface="Arial" panose="020B0604020202020204" pitchFamily="34" charset="0"/>
              </a:rPr>
              <a:t>, enter the session ID in which the opportunities were completed in the test delivery system (TDS).</a:t>
            </a:r>
          </a:p>
          <a:p>
            <a:pPr marL="171450" indent="-171450">
              <a:buFont typeface="Arial" panose="020B0604020202020204" pitchFamily="34" charset="0"/>
              <a:buChar char="•"/>
            </a:pPr>
            <a:r>
              <a:rPr lang="en-US" b="0" dirty="0">
                <a:latin typeface="+mn-lt"/>
                <a:cs typeface="Arial" panose="020B0604020202020204" pitchFamily="34" charset="0"/>
              </a:rPr>
              <a:t>Select a test reason </a:t>
            </a:r>
            <a:r>
              <a:rPr lang="en-US" dirty="0">
                <a:latin typeface="+mn-lt"/>
                <a:cs typeface="Arial" panose="020B0604020202020204" pitchFamily="34" charset="0"/>
              </a:rPr>
              <a:t>associated with the opportunities you want to edit. </a:t>
            </a:r>
          </a:p>
          <a:p>
            <a:pPr marL="171450" indent="-171450">
              <a:buFont typeface="Arial" panose="020B0604020202020204" pitchFamily="34" charset="0"/>
              <a:buChar char="•"/>
            </a:pPr>
            <a:endParaRPr lang="en-US" dirty="0">
              <a:latin typeface="+mn-lt"/>
              <a:cs typeface="Arial" panose="020B0604020202020204" pitchFamily="34" charset="0"/>
            </a:endParaRPr>
          </a:p>
          <a:p>
            <a:pPr marL="0" indent="0">
              <a:buFont typeface="Arial" panose="020B0604020202020204" pitchFamily="34" charset="0"/>
              <a:buNone/>
            </a:pPr>
            <a:r>
              <a:rPr lang="en-US" dirty="0">
                <a:latin typeface="+mn-lt"/>
                <a:cs typeface="Arial" panose="020B0604020202020204" pitchFamily="34" charset="0"/>
              </a:rPr>
              <a:t>Then select a </a:t>
            </a:r>
            <a:r>
              <a:rPr lang="en-US" b="0" dirty="0">
                <a:latin typeface="+mn-lt"/>
                <a:cs typeface="Arial" panose="020B0604020202020204" pitchFamily="34" charset="0"/>
              </a:rPr>
              <a:t>range of dates </a:t>
            </a:r>
            <a:r>
              <a:rPr lang="en-US" dirty="0">
                <a:latin typeface="+mn-lt"/>
                <a:cs typeface="Arial" panose="020B0604020202020204" pitchFamily="34" charset="0"/>
              </a:rPr>
              <a:t>during which the test session was administered. The range cannot exceed seven days. Then, click </a:t>
            </a:r>
            <a:r>
              <a:rPr lang="en-US" b="0" dirty="0">
                <a:latin typeface="+mn-lt"/>
                <a:cs typeface="Arial" panose="020B0604020202020204" pitchFamily="34" charset="0"/>
              </a:rPr>
              <a:t>Search.</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8</a:t>
            </a:fld>
            <a:endParaRPr lang="en-US"/>
          </a:p>
        </p:txBody>
      </p:sp>
    </p:spTree>
    <p:extLst>
      <p:ext uri="{BB962C8B-B14F-4D97-AF65-F5344CB8AC3E}">
        <p14:creationId xmlns:p14="http://schemas.microsoft.com/office/powerpoint/2010/main" val="143079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cs typeface="Arial" panose="020B0604020202020204" pitchFamily="34" charset="0"/>
              </a:rPr>
              <a:t>A list of retrieved test sessions appears in the </a:t>
            </a:r>
            <a:r>
              <a:rPr lang="en-US" b="0" dirty="0">
                <a:latin typeface="+mn-lt"/>
                <a:cs typeface="Arial" panose="020B0604020202020204" pitchFamily="34" charset="0"/>
              </a:rPr>
              <a:t>Select Test Opportunities section.</a:t>
            </a:r>
            <a:endParaRPr lang="en-US" b="1" dirty="0">
              <a:latin typeface="+mn-lt"/>
              <a:cs typeface="Arial" panose="020B0604020202020204" pitchFamily="34" charset="0"/>
            </a:endParaRPr>
          </a:p>
          <a:p>
            <a:endParaRPr lang="en-US" b="1" dirty="0">
              <a:latin typeface="+mn-lt"/>
              <a:cs typeface="Arial" panose="020B0604020202020204" pitchFamily="34" charset="0"/>
            </a:endParaRPr>
          </a:p>
          <a:p>
            <a:r>
              <a:rPr lang="en-US" dirty="0">
                <a:latin typeface="+mn-lt"/>
                <a:cs typeface="Arial" panose="020B0604020202020204" pitchFamily="34" charset="0"/>
              </a:rPr>
              <a:t>Click the </a:t>
            </a:r>
            <a:r>
              <a:rPr lang="en-US" b="0" dirty="0">
                <a:latin typeface="+mn-lt"/>
                <a:cs typeface="Arial" panose="020B0604020202020204" pitchFamily="34" charset="0"/>
              </a:rPr>
              <a:t>plus sign buttons </a:t>
            </a:r>
            <a:r>
              <a:rPr lang="en-US" dirty="0">
                <a:latin typeface="+mn-lt"/>
                <a:cs typeface="Arial" panose="020B0604020202020204" pitchFamily="34" charset="0"/>
              </a:rPr>
              <a:t>to expand the list of tests in each session and, under a test, the list of students who took that test in that session. </a:t>
            </a:r>
            <a:r>
              <a:rPr lang="en-US" b="0" dirty="0">
                <a:latin typeface="+mn-lt"/>
                <a:cs typeface="Arial" panose="020B0604020202020204" pitchFamily="34" charset="0"/>
              </a:rPr>
              <a:t>Mark the checkboxes for each </a:t>
            </a:r>
            <a:r>
              <a:rPr lang="en-US" dirty="0">
                <a:latin typeface="+mn-lt"/>
                <a:cs typeface="Arial" panose="020B0604020202020204" pitchFamily="34" charset="0"/>
              </a:rPr>
              <a:t>session, test, or opportunity that requires a test reason.</a:t>
            </a:r>
          </a:p>
          <a:p>
            <a:endParaRPr lang="en-US" dirty="0">
              <a:latin typeface="+mn-lt"/>
              <a:cs typeface="Arial" panose="020B0604020202020204" pitchFamily="34" charset="0"/>
            </a:endParaRPr>
          </a:p>
          <a:p>
            <a:r>
              <a:rPr lang="en-US" b="0" dirty="0">
                <a:latin typeface="+mn-lt"/>
                <a:cs typeface="Arial" panose="020B0604020202020204" pitchFamily="34" charset="0"/>
              </a:rPr>
              <a:t>Click Assign Test Reasons</a:t>
            </a:r>
            <a:r>
              <a:rPr lang="en-US" dirty="0">
                <a:latin typeface="+mn-lt"/>
                <a:cs typeface="Arial" panose="020B0604020202020204" pitchFamily="34" charset="0"/>
              </a:rPr>
              <a:t>.</a:t>
            </a:r>
          </a:p>
          <a:p>
            <a:endParaRPr lang="en-US" dirty="0">
              <a:latin typeface="+mn-lt"/>
              <a:cs typeface="Arial" panose="020B0604020202020204" pitchFamily="34" charset="0"/>
            </a:endParaRPr>
          </a:p>
          <a:p>
            <a:r>
              <a:rPr lang="en-US" dirty="0">
                <a:latin typeface="+mn-lt"/>
                <a:cs typeface="Arial" panose="020B0604020202020204" pitchFamily="34" charset="0"/>
              </a:rPr>
              <a:t>In the confirmation window, </a:t>
            </a:r>
            <a:r>
              <a:rPr lang="en-US" b="0" dirty="0">
                <a:latin typeface="+mn-lt"/>
                <a:cs typeface="Arial" panose="020B0604020202020204" pitchFamily="34" charset="0"/>
              </a:rPr>
              <a:t>select a new test reason </a:t>
            </a:r>
            <a:r>
              <a:rPr lang="en-US" dirty="0">
                <a:latin typeface="+mn-lt"/>
                <a:cs typeface="Arial" panose="020B0604020202020204" pitchFamily="34" charset="0"/>
              </a:rPr>
              <a:t>to assign to the selected opportunities and click </a:t>
            </a:r>
            <a:r>
              <a:rPr lang="en-US" b="0" dirty="0">
                <a:latin typeface="+mn-lt"/>
                <a:cs typeface="Arial" panose="020B0604020202020204" pitchFamily="34" charset="0"/>
              </a:rPr>
              <a:t>Confirm. </a:t>
            </a:r>
          </a:p>
          <a:p>
            <a:endParaRPr lang="en-US" b="0" dirty="0">
              <a:latin typeface="+mn-lt"/>
              <a:cs typeface="Arial" panose="020B0604020202020204" pitchFamily="34" charset="0"/>
            </a:endParaRPr>
          </a:p>
          <a:p>
            <a:r>
              <a:rPr lang="en-US" dirty="0">
                <a:latin typeface="+mn-lt"/>
                <a:cs typeface="Arial" panose="020B0604020202020204" pitchFamily="34" charset="0"/>
              </a:rPr>
              <a:t>Assigning or reassigning test reasons will make the filter by test reason option more useful. We explain why on the next slide.</a:t>
            </a:r>
          </a:p>
          <a:p>
            <a:endParaRPr lang="en-US" dirty="0"/>
          </a:p>
        </p:txBody>
      </p:sp>
      <p:sp>
        <p:nvSpPr>
          <p:cNvPr id="4" name="Slide Number Placeholder 3"/>
          <p:cNvSpPr>
            <a:spLocks noGrp="1"/>
          </p:cNvSpPr>
          <p:nvPr>
            <p:ph type="sldNum" sz="quarter" idx="5"/>
          </p:nvPr>
        </p:nvSpPr>
        <p:spPr/>
        <p:txBody>
          <a:bodyPr/>
          <a:lstStyle/>
          <a:p>
            <a:fld id="{4AD116E9-F5F5-482E-B354-EC43FA558A00}" type="slidenum">
              <a:rPr lang="en-US" smtClean="0"/>
              <a:t>9</a:t>
            </a:fld>
            <a:endParaRPr lang="en-US"/>
          </a:p>
        </p:txBody>
      </p:sp>
    </p:spTree>
    <p:extLst>
      <p:ext uri="{BB962C8B-B14F-4D97-AF65-F5344CB8AC3E}">
        <p14:creationId xmlns:p14="http://schemas.microsoft.com/office/powerpoint/2010/main" val="34919141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AB4F8A-8194-42A5-9442-8D367F445EE8}"/>
              </a:ext>
            </a:extLst>
          </p:cNvPr>
          <p:cNvSpPr>
            <a:spLocks noGrp="1"/>
          </p:cNvSpPr>
          <p:nvPr>
            <p:ph type="dt" sz="half" idx="10"/>
          </p:nvPr>
        </p:nvSpPr>
        <p:spPr/>
        <p:txBody>
          <a:bodyPr/>
          <a:lstStyle/>
          <a:p>
            <a:fld id="{4CD54F66-3AB0-4807-9829-4AB6B4D122BE}" type="datetimeFigureOut">
              <a:rPr lang="en-US" smtClean="0"/>
              <a:t>3/30/2021</a:t>
            </a:fld>
            <a:endParaRPr lang="en-US"/>
          </a:p>
        </p:txBody>
      </p:sp>
      <p:sp>
        <p:nvSpPr>
          <p:cNvPr id="3" name="Footer Placeholder 2">
            <a:extLst>
              <a:ext uri="{FF2B5EF4-FFF2-40B4-BE49-F238E27FC236}">
                <a16:creationId xmlns:a16="http://schemas.microsoft.com/office/drawing/2014/main" id="{0155E14A-765A-49AD-8485-1F67585946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83AA52-0CB2-4745-80CD-8119BE64B330}"/>
              </a:ext>
            </a:extLst>
          </p:cNvPr>
          <p:cNvSpPr>
            <a:spLocks noGrp="1"/>
          </p:cNvSpPr>
          <p:nvPr>
            <p:ph type="sldNum" sz="quarter" idx="12"/>
          </p:nvPr>
        </p:nvSpPr>
        <p:spPr/>
        <p:txBody>
          <a:bodyPr/>
          <a:lstStyle/>
          <a:p>
            <a:fld id="{A0AC21AC-97DB-427B-9481-C0AEF7CFC94D}" type="slidenum">
              <a:rPr lang="en-US" smtClean="0"/>
              <a:t>‹#›</a:t>
            </a:fld>
            <a:endParaRPr lang="en-US"/>
          </a:p>
        </p:txBody>
      </p:sp>
    </p:spTree>
    <p:extLst>
      <p:ext uri="{BB962C8B-B14F-4D97-AF65-F5344CB8AC3E}">
        <p14:creationId xmlns:p14="http://schemas.microsoft.com/office/powerpoint/2010/main" val="2882573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30171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hyperlink" Target="mailto:hsaphelpdesk@cambiumassessment.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89364" y="2107758"/>
            <a:ext cx="8540496" cy="1321242"/>
          </a:xfrm>
        </p:spPr>
        <p:txBody>
          <a:bodyPr>
            <a:normAutofit fontScale="90000"/>
          </a:bodyPr>
          <a:lstStyle/>
          <a:p>
            <a:r>
              <a:rPr lang="en-US" dirty="0"/>
              <a:t>How to Use the Advanced Features of the Reporting System to View your Interim Assessment Data</a:t>
            </a:r>
          </a:p>
        </p:txBody>
      </p:sp>
      <p:sp>
        <p:nvSpPr>
          <p:cNvPr id="3" name="Subtitle 2"/>
          <p:cNvSpPr>
            <a:spLocks noGrp="1"/>
          </p:cNvSpPr>
          <p:nvPr>
            <p:ph type="subTitle" idx="1"/>
          </p:nvPr>
        </p:nvSpPr>
        <p:spPr>
          <a:xfrm>
            <a:off x="2210632" y="5216209"/>
            <a:ext cx="8540496" cy="369332"/>
          </a:xfrm>
        </p:spPr>
        <p:txBody>
          <a:bodyPr/>
          <a:lstStyle/>
          <a:p>
            <a:r>
              <a:rPr lang="en-US" dirty="0"/>
              <a:t>Centralized Reporting system series #11</a:t>
            </a:r>
          </a:p>
        </p:txBody>
      </p:sp>
      <p:sp>
        <p:nvSpPr>
          <p:cNvPr id="5" name="Rectangle 4">
            <a:extLst>
              <a:ext uri="{FF2B5EF4-FFF2-40B4-BE49-F238E27FC236}">
                <a16:creationId xmlns:a16="http://schemas.microsoft.com/office/drawing/2014/main" id="{BBA1A65B-3CD5-48E9-8DAC-9C819101752A}"/>
              </a:ext>
            </a:extLst>
          </p:cNvPr>
          <p:cNvSpPr/>
          <p:nvPr/>
        </p:nvSpPr>
        <p:spPr>
          <a:xfrm>
            <a:off x="8839466" y="6273502"/>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3A1FBAA1-B0F5-466F-8639-D99FA76D7B3E}"/>
              </a:ext>
            </a:extLst>
          </p:cNvPr>
          <p:cNvSpPr txBox="1">
            <a:spLocks/>
          </p:cNvSpPr>
          <p:nvPr/>
        </p:nvSpPr>
        <p:spPr>
          <a:xfrm>
            <a:off x="300564" y="-17738"/>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Filter by Test Reason</a:t>
            </a:r>
          </a:p>
        </p:txBody>
      </p:sp>
      <p:sp>
        <p:nvSpPr>
          <p:cNvPr id="12" name="Slide Number Placeholder 4">
            <a:extLst>
              <a:ext uri="{FF2B5EF4-FFF2-40B4-BE49-F238E27FC236}">
                <a16:creationId xmlns:a16="http://schemas.microsoft.com/office/drawing/2014/main" id="{14C4121E-FC44-4FFA-B257-2205BCA9C1E0}"/>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10</a:t>
            </a:fld>
            <a:endParaRPr lang="en-US" sz="1200" dirty="0">
              <a:solidFill>
                <a:schemeClr val="bg1"/>
              </a:solidFill>
            </a:endParaRPr>
          </a:p>
        </p:txBody>
      </p:sp>
      <p:grpSp>
        <p:nvGrpSpPr>
          <p:cNvPr id="4" name="Group 3">
            <a:extLst>
              <a:ext uri="{FF2B5EF4-FFF2-40B4-BE49-F238E27FC236}">
                <a16:creationId xmlns:a16="http://schemas.microsoft.com/office/drawing/2014/main" id="{3A3FDD6C-5A87-4145-9BA7-40A38F520893}"/>
              </a:ext>
            </a:extLst>
          </p:cNvPr>
          <p:cNvGrpSpPr/>
          <p:nvPr/>
        </p:nvGrpSpPr>
        <p:grpSpPr>
          <a:xfrm>
            <a:off x="300564" y="1005371"/>
            <a:ext cx="11141868" cy="4909573"/>
            <a:chOff x="300564" y="1005371"/>
            <a:chExt cx="11141868" cy="4909573"/>
          </a:xfrm>
        </p:grpSpPr>
        <p:grpSp>
          <p:nvGrpSpPr>
            <p:cNvPr id="11" name="Group 10">
              <a:extLst>
                <a:ext uri="{FF2B5EF4-FFF2-40B4-BE49-F238E27FC236}">
                  <a16:creationId xmlns:a16="http://schemas.microsoft.com/office/drawing/2014/main" id="{03B32676-3D6F-4E7A-8DDB-515B80302852}"/>
                </a:ext>
              </a:extLst>
            </p:cNvPr>
            <p:cNvGrpSpPr/>
            <p:nvPr/>
          </p:nvGrpSpPr>
          <p:grpSpPr>
            <a:xfrm>
              <a:off x="300564" y="1005371"/>
              <a:ext cx="6747437" cy="3565134"/>
              <a:chOff x="520808" y="129178"/>
              <a:chExt cx="13204175" cy="7221112"/>
            </a:xfrm>
          </p:grpSpPr>
          <p:pic>
            <p:nvPicPr>
              <p:cNvPr id="3" name="Picture 2">
                <a:extLst>
                  <a:ext uri="{FF2B5EF4-FFF2-40B4-BE49-F238E27FC236}">
                    <a16:creationId xmlns:a16="http://schemas.microsoft.com/office/drawing/2014/main" id="{377C26E0-4786-4A97-B693-DDB101266F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20808" y="129178"/>
                <a:ext cx="13204175" cy="722111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5D9456B4-8DD1-4CC7-B192-7925FF09AB95}"/>
                  </a:ext>
                </a:extLst>
              </p:cNvPr>
              <p:cNvSpPr/>
              <p:nvPr/>
            </p:nvSpPr>
            <p:spPr>
              <a:xfrm>
                <a:off x="520808" y="1441821"/>
                <a:ext cx="2426845" cy="8626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B831917-2AD0-4499-8E44-4C09C099044E}"/>
                </a:ext>
              </a:extLst>
            </p:cNvPr>
            <p:cNvGrpSpPr/>
            <p:nvPr/>
          </p:nvGrpSpPr>
          <p:grpSpPr>
            <a:xfrm>
              <a:off x="5209750" y="2619453"/>
              <a:ext cx="6232682" cy="3295491"/>
              <a:chOff x="5209750" y="2619453"/>
              <a:chExt cx="6232682" cy="3295491"/>
            </a:xfrm>
          </p:grpSpPr>
          <p:pic>
            <p:nvPicPr>
              <p:cNvPr id="6" name="Picture 5">
                <a:extLst>
                  <a:ext uri="{FF2B5EF4-FFF2-40B4-BE49-F238E27FC236}">
                    <a16:creationId xmlns:a16="http://schemas.microsoft.com/office/drawing/2014/main" id="{808751C7-14DA-4028-A9F5-7B166929D6F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09750" y="2619453"/>
                <a:ext cx="6232682" cy="329549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F5EA406D-EB97-4D07-BBCF-A891A0640C99}"/>
                  </a:ext>
                </a:extLst>
              </p:cNvPr>
              <p:cNvSpPr/>
              <p:nvPr/>
            </p:nvSpPr>
            <p:spPr>
              <a:xfrm>
                <a:off x="8204547" y="3231715"/>
                <a:ext cx="526093" cy="1515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80401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3C868AC-8304-4AE6-96AC-80AA222D9911}"/>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4" name="Title 3">
            <a:extLst>
              <a:ext uri="{FF2B5EF4-FFF2-40B4-BE49-F238E27FC236}">
                <a16:creationId xmlns:a16="http://schemas.microsoft.com/office/drawing/2014/main" id="{C9FAADD4-FA9D-41A7-B84C-AC106E269B62}"/>
              </a:ext>
            </a:extLst>
          </p:cNvPr>
          <p:cNvSpPr>
            <a:spLocks noGrp="1"/>
          </p:cNvSpPr>
          <p:nvPr>
            <p:ph type="title"/>
          </p:nvPr>
        </p:nvSpPr>
        <p:spPr/>
        <p:txBody>
          <a:bodyPr/>
          <a:lstStyle/>
          <a:p>
            <a:r>
              <a:rPr lang="en-US" dirty="0"/>
              <a:t>The Centralized Reporting System Series</a:t>
            </a:r>
          </a:p>
        </p:txBody>
      </p:sp>
      <p:grpSp>
        <p:nvGrpSpPr>
          <p:cNvPr id="5" name="Group 4">
            <a:extLst>
              <a:ext uri="{FF2B5EF4-FFF2-40B4-BE49-F238E27FC236}">
                <a16:creationId xmlns:a16="http://schemas.microsoft.com/office/drawing/2014/main" id="{9D21EA73-0E64-4A5D-8E04-764875938921}"/>
              </a:ext>
            </a:extLst>
          </p:cNvPr>
          <p:cNvGrpSpPr/>
          <p:nvPr/>
        </p:nvGrpSpPr>
        <p:grpSpPr>
          <a:xfrm>
            <a:off x="475043" y="846039"/>
            <a:ext cx="11092259" cy="5165921"/>
            <a:chOff x="598239" y="814223"/>
            <a:chExt cx="11092259" cy="5165921"/>
          </a:xfrm>
        </p:grpSpPr>
        <p:sp>
          <p:nvSpPr>
            <p:cNvPr id="6" name="Rectangle 5">
              <a:extLst>
                <a:ext uri="{FF2B5EF4-FFF2-40B4-BE49-F238E27FC236}">
                  <a16:creationId xmlns:a16="http://schemas.microsoft.com/office/drawing/2014/main" id="{FF244422-A087-4F88-890E-F1932D593CB3}"/>
                </a:ext>
              </a:extLst>
            </p:cNvPr>
            <p:cNvSpPr/>
            <p:nvPr/>
          </p:nvSpPr>
          <p:spPr>
            <a:xfrm>
              <a:off x="3786361" y="5108557"/>
              <a:ext cx="7904137" cy="871587"/>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10. How to Analyze a Basic Interim Test Report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11. How to Use the Advanced Features of Reporting to View Interim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12. How to </a:t>
              </a:r>
              <a:r>
                <a:rPr kumimoji="0" lang="en-US" sz="1800" b="0" i="0" u="none" strike="noStrike" kern="1200" cap="none" spc="0" normalizeH="0" baseline="0" noProof="0" dirty="0" err="1">
                  <a:ln>
                    <a:noFill/>
                  </a:ln>
                  <a:solidFill>
                    <a:srgbClr val="53565A">
                      <a:lumMod val="50000"/>
                    </a:srgbClr>
                  </a:solidFill>
                  <a:effectLst/>
                  <a:uLnTx/>
                  <a:uFillTx/>
                  <a:latin typeface="Arial"/>
                  <a:ea typeface="+mn-ea"/>
                  <a:cs typeface="+mn-cs"/>
                </a:rPr>
                <a:t>Handscore</a:t>
              </a: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 Unscored Items and Modify Machine Scores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 </a:t>
              </a:r>
            </a:p>
          </p:txBody>
        </p:sp>
        <p:sp>
          <p:nvSpPr>
            <p:cNvPr id="7" name="Rectangle 6">
              <a:extLst>
                <a:ext uri="{FF2B5EF4-FFF2-40B4-BE49-F238E27FC236}">
                  <a16:creationId xmlns:a16="http://schemas.microsoft.com/office/drawing/2014/main" id="{EC207150-5C33-4B36-80DE-21DCC5636108}"/>
                </a:ext>
              </a:extLst>
            </p:cNvPr>
            <p:cNvSpPr/>
            <p:nvPr/>
          </p:nvSpPr>
          <p:spPr>
            <a:xfrm>
              <a:off x="598239" y="814223"/>
              <a:ext cx="10644724" cy="3948546"/>
            </a:xfrm>
            <a:prstGeom prst="rect">
              <a:avLst/>
            </a:prstGeom>
            <a:solidFill>
              <a:schemeClr val="bg1">
                <a:lumMod val="95000"/>
              </a:schemeClr>
            </a:solid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Arial"/>
                  <a:ea typeface="+mn-ea"/>
                  <a:cs typeface="+mn-cs"/>
                </a:rPr>
                <a:t>1</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How to Navigate the Dashboard and Access Your Summative Results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2. How to Understand Measures for Standards, Depth of Knowledge (</a:t>
              </a:r>
              <a:r>
                <a:rPr kumimoji="0" lang="en-US" sz="2000" b="0" i="0" u="none" strike="noStrike" kern="1200" cap="none" spc="0" normalizeH="0" baseline="0" noProof="0" dirty="0" err="1">
                  <a:ln>
                    <a:noFill/>
                  </a:ln>
                  <a:solidFill>
                    <a:srgbClr val="53565A">
                      <a:lumMod val="50000"/>
                    </a:srgbClr>
                  </a:solidFill>
                  <a:effectLst/>
                  <a:uLnTx/>
                  <a:uFillTx/>
                  <a:latin typeface="Franklin Gothic Book" panose="020B0503020102020204"/>
                  <a:ea typeface="+mn-ea"/>
                  <a:cs typeface="+mn-cs"/>
                </a:rPr>
                <a:t>DoK</a:t>
              </a: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 Levels, and Writing Dimensions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3. How to Understand a Demographic Breakdown Report and a Student Portfolio Report</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4. How to Drill Down into Your Results by Selecting Specific Tests &amp; Classes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5. How to Drill Down into Your Results by Selecting Previous School Years &amp; Previous Students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6. How to Track Student Performance Over Time Using the Longitudinal Report</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7. How to Print Individual Student Reports (ISR) and Student Data Files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8. How to Print and Export Data You Can See in Your Reports</a:t>
              </a: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9. How to Use the Roster Manager to Add, Modify, and Upload Rosters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8B243F3D-FC9D-4C20-BCD4-437175CF7B58}"/>
                </a:ext>
              </a:extLst>
            </p:cNvPr>
            <p:cNvSpPr/>
            <p:nvPr/>
          </p:nvSpPr>
          <p:spPr>
            <a:xfrm>
              <a:off x="667512" y="5339558"/>
              <a:ext cx="2913453" cy="592095"/>
            </a:xfrm>
            <a:prstGeom prst="roundRect">
              <a:avLst/>
            </a:prstGeom>
            <a:noFill/>
            <a:ln w="38100">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Interim and Benchmark Assessments Only</a:t>
              </a:r>
            </a:p>
          </p:txBody>
        </p:sp>
      </p:grpSp>
    </p:spTree>
    <p:extLst>
      <p:ext uri="{BB962C8B-B14F-4D97-AF65-F5344CB8AC3E}">
        <p14:creationId xmlns:p14="http://schemas.microsoft.com/office/powerpoint/2010/main" val="65115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Guide 2020–2021</a:t>
            </a:r>
          </a:p>
          <a:p>
            <a:pPr>
              <a:buFont typeface="Arial" panose="020B0604020202020204" pitchFamily="34" charset="0"/>
              <a:buChar char="•"/>
              <a:defRPr/>
            </a:pPr>
            <a:r>
              <a:rPr lang="en-US" dirty="0">
                <a:solidFill>
                  <a:schemeClr val="tx2">
                    <a:lumMod val="85000"/>
                    <a:lumOff val="15000"/>
                  </a:schemeClr>
                </a:solidFill>
              </a:rPr>
              <a:t>HSAP Portal Website: </a:t>
            </a:r>
            <a:r>
              <a:rPr lang="en-US" dirty="0">
                <a:solidFill>
                  <a:schemeClr val="tx2">
                    <a:lumMod val="85000"/>
                    <a:lumOff val="15000"/>
                  </a:schemeClr>
                </a:solidFill>
                <a:hlinkClick r:id="rId3"/>
              </a:rPr>
              <a:t>https://alohahsap.org/</a:t>
            </a:r>
            <a:endParaRPr lang="en-US" dirty="0">
              <a:solidFill>
                <a:schemeClr val="tx2">
                  <a:lumMod val="85000"/>
                  <a:lumOff val="15000"/>
                </a:schemeClr>
              </a:solidFill>
            </a:endParaRPr>
          </a:p>
          <a:p>
            <a:r>
              <a:rPr lang="en-US" dirty="0">
                <a:solidFill>
                  <a:schemeClr val="tx2">
                    <a:lumMod val="85000"/>
                    <a:lumOff val="15000"/>
                  </a:schemeClr>
                </a:solidFill>
              </a:rPr>
              <a:t>HSAP Help Desk Email: </a:t>
            </a:r>
            <a:r>
              <a:rPr lang="en-US" u="sng" dirty="0">
                <a:solidFill>
                  <a:schemeClr val="tx2">
                    <a:lumMod val="85000"/>
                    <a:lumOff val="15000"/>
                  </a:schemeClr>
                </a:solidFill>
                <a:hlinkClick r:id="rId4"/>
              </a:rPr>
              <a:t>hsaphelpdesk@cambiumassessment.com</a:t>
            </a:r>
            <a:endParaRPr lang="en-US" dirty="0">
              <a:solidFill>
                <a:schemeClr val="tx2">
                  <a:lumMod val="85000"/>
                  <a:lumOff val="15000"/>
                </a:schemeClr>
              </a:solidFill>
            </a:endParaRPr>
          </a:p>
          <a:p>
            <a:r>
              <a:rPr lang="en-US" dirty="0">
                <a:solidFill>
                  <a:schemeClr val="tx2">
                    <a:lumMod val="85000"/>
                    <a:lumOff val="15000"/>
                  </a:schemeClr>
                </a:solidFill>
              </a:rPr>
              <a:t>Help Desk Phone Number: 1-866-648-3712</a:t>
            </a:r>
          </a:p>
        </p:txBody>
      </p:sp>
      <p:sp>
        <p:nvSpPr>
          <p:cNvPr id="2" name="Title 1"/>
          <p:cNvSpPr>
            <a:spLocks noGrp="1"/>
          </p:cNvSpPr>
          <p:nvPr>
            <p:ph type="title"/>
          </p:nvPr>
        </p:nvSpPr>
        <p:spPr/>
        <p:txBody>
          <a:bodyPr>
            <a:normAutofit fontScale="90000"/>
          </a:bodyPr>
          <a:lstStyle/>
          <a:p>
            <a:r>
              <a:rPr lang="en-US" sz="4400" dirty="0"/>
              <a:t>More Help</a:t>
            </a:r>
          </a:p>
        </p:txBody>
      </p:sp>
      <p:sp>
        <p:nvSpPr>
          <p:cNvPr id="4" name="Slide Number Placeholder 2">
            <a:extLst>
              <a:ext uri="{FF2B5EF4-FFF2-40B4-BE49-F238E27FC236}">
                <a16:creationId xmlns:a16="http://schemas.microsoft.com/office/drawing/2014/main" id="{934A5FCF-0872-4AB4-B5EA-E3A6E63DE1EF}"/>
              </a:ext>
            </a:extLst>
          </p:cNvPr>
          <p:cNvSpPr>
            <a:spLocks noGrp="1"/>
          </p:cNvSpPr>
          <p:nvPr>
            <p:ph type="sldNum" sz="quarter" idx="10"/>
          </p:nvPr>
        </p:nvSpPr>
        <p:spPr>
          <a:xfrm>
            <a:off x="11257078" y="6464155"/>
            <a:ext cx="706657" cy="278820"/>
          </a:xfrm>
        </p:spPr>
        <p:txBody>
          <a:bodyPr/>
          <a:lstStyle/>
          <a:p>
            <a:pPr algn="r"/>
            <a:fld id="{AD8E1479-5187-435B-AFF4-E354C3ACB686}" type="slidenum">
              <a:rPr lang="en-US" sz="1200" smtClean="0">
                <a:latin typeface="+mn-lt"/>
              </a:rPr>
              <a:t>12</a:t>
            </a:fld>
            <a:endParaRPr lang="en-US" sz="1200" dirty="0">
              <a:latin typeface="+mn-lt"/>
            </a:endParaRPr>
          </a:p>
        </p:txBody>
      </p:sp>
    </p:spTree>
    <p:extLst>
      <p:ext uri="{BB962C8B-B14F-4D97-AF65-F5344CB8AC3E}">
        <p14:creationId xmlns:p14="http://schemas.microsoft.com/office/powerpoint/2010/main" val="4835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DBAE6C1-2CBD-4E0F-96A1-08DEA62BC0B3}"/>
              </a:ext>
            </a:extLst>
          </p:cNvPr>
          <p:cNvSpPr txBox="1">
            <a:spLocks/>
          </p:cNvSpPr>
          <p:nvPr/>
        </p:nvSpPr>
        <p:spPr>
          <a:xfrm>
            <a:off x="343744"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Objectives</a:t>
            </a:r>
          </a:p>
        </p:txBody>
      </p:sp>
      <p:sp>
        <p:nvSpPr>
          <p:cNvPr id="11" name="Slide Number Placeholder 4">
            <a:extLst>
              <a:ext uri="{FF2B5EF4-FFF2-40B4-BE49-F238E27FC236}">
                <a16:creationId xmlns:a16="http://schemas.microsoft.com/office/drawing/2014/main" id="{B14F6DAF-9C12-49BD-B7AA-C2130BFCB093}"/>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2</a:t>
            </a:fld>
            <a:endParaRPr lang="en-US" sz="1200" dirty="0">
              <a:solidFill>
                <a:schemeClr val="bg1"/>
              </a:solidFill>
            </a:endParaRPr>
          </a:p>
        </p:txBody>
      </p:sp>
      <p:sp>
        <p:nvSpPr>
          <p:cNvPr id="13" name="Rectangle: Rounded Corners 12">
            <a:extLst>
              <a:ext uri="{FF2B5EF4-FFF2-40B4-BE49-F238E27FC236}">
                <a16:creationId xmlns:a16="http://schemas.microsoft.com/office/drawing/2014/main" id="{2D53CE90-4C2D-4689-B831-0F0F0379F407}"/>
              </a:ext>
            </a:extLst>
          </p:cNvPr>
          <p:cNvSpPr/>
          <p:nvPr/>
        </p:nvSpPr>
        <p:spPr>
          <a:xfrm>
            <a:off x="340573" y="984738"/>
            <a:ext cx="11546627" cy="4867422"/>
          </a:xfrm>
          <a:prstGeom prst="roundRect">
            <a:avLst/>
          </a:prstGeom>
          <a:solidFill>
            <a:schemeClr val="bg1"/>
          </a:solidFill>
          <a:ln w="28575">
            <a:solidFill>
              <a:srgbClr val="2C9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800" dirty="0">
                <a:solidFill>
                  <a:schemeClr val="tx2"/>
                </a:solidFill>
              </a:rPr>
              <a:t>Explain Cluster Items and Scoring Assertions </a:t>
            </a:r>
          </a:p>
          <a:p>
            <a:pPr marL="342900" indent="-342900">
              <a:buFont typeface="Arial" panose="020B0604020202020204" pitchFamily="34" charset="0"/>
              <a:buChar char="•"/>
            </a:pPr>
            <a:endParaRPr lang="en-US" sz="2800" dirty="0">
              <a:solidFill>
                <a:schemeClr val="tx2"/>
              </a:solidFill>
            </a:endParaRPr>
          </a:p>
          <a:p>
            <a:pPr marL="342900" indent="-342900">
              <a:buFont typeface="Arial" panose="020B0604020202020204" pitchFamily="34" charset="0"/>
              <a:buChar char="•"/>
            </a:pPr>
            <a:r>
              <a:rPr lang="en-US" sz="2800" dirty="0">
                <a:solidFill>
                  <a:schemeClr val="tx2"/>
                </a:solidFill>
              </a:rPr>
              <a:t>Filter Item-Level Reports by Standard</a:t>
            </a:r>
          </a:p>
          <a:p>
            <a:pPr marL="342900" indent="-342900">
              <a:buFont typeface="Arial" panose="020B0604020202020204" pitchFamily="34" charset="0"/>
              <a:buChar char="•"/>
            </a:pPr>
            <a:endParaRPr lang="en-US" sz="2800" dirty="0">
              <a:solidFill>
                <a:schemeClr val="tx2"/>
              </a:solidFill>
            </a:endParaRPr>
          </a:p>
          <a:p>
            <a:pPr marL="342900" indent="-342900">
              <a:buFont typeface="Arial" panose="020B0604020202020204" pitchFamily="34" charset="0"/>
              <a:buChar char="•"/>
            </a:pPr>
            <a:r>
              <a:rPr lang="en-US" sz="2800" dirty="0">
                <a:solidFill>
                  <a:schemeClr val="tx2"/>
                </a:solidFill>
              </a:rPr>
              <a:t>Assign Test Reasons (Categories) to Interim Test Opportunities</a:t>
            </a:r>
          </a:p>
          <a:p>
            <a:pPr marL="342900" indent="-342900">
              <a:buFont typeface="Arial" panose="020B0604020202020204" pitchFamily="34" charset="0"/>
              <a:buChar char="•"/>
            </a:pPr>
            <a:endParaRPr lang="en-US" sz="2800" dirty="0">
              <a:solidFill>
                <a:schemeClr val="tx2"/>
              </a:solidFill>
            </a:endParaRPr>
          </a:p>
          <a:p>
            <a:pPr marL="342900" indent="-342900">
              <a:buFont typeface="Arial" panose="020B0604020202020204" pitchFamily="34" charset="0"/>
              <a:buChar char="•"/>
            </a:pPr>
            <a:r>
              <a:rPr lang="en-US" sz="2800" dirty="0">
                <a:solidFill>
                  <a:schemeClr val="tx2"/>
                </a:solidFill>
              </a:rPr>
              <a:t>Filter the Dashboard or the Performance on Tests Report by Test Reason</a:t>
            </a:r>
          </a:p>
        </p:txBody>
      </p:sp>
    </p:spTree>
    <p:extLst>
      <p:ext uri="{BB962C8B-B14F-4D97-AF65-F5344CB8AC3E}">
        <p14:creationId xmlns:p14="http://schemas.microsoft.com/office/powerpoint/2010/main" val="422199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1DBAE6C1-2CBD-4E0F-96A1-08DEA62BC0B3}"/>
              </a:ext>
            </a:extLst>
          </p:cNvPr>
          <p:cNvSpPr txBox="1">
            <a:spLocks/>
          </p:cNvSpPr>
          <p:nvPr/>
        </p:nvSpPr>
        <p:spPr>
          <a:xfrm>
            <a:off x="343744"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Items with Multiple Scoring Assertions</a:t>
            </a:r>
          </a:p>
        </p:txBody>
      </p:sp>
      <p:sp>
        <p:nvSpPr>
          <p:cNvPr id="11" name="Slide Number Placeholder 4">
            <a:extLst>
              <a:ext uri="{FF2B5EF4-FFF2-40B4-BE49-F238E27FC236}">
                <a16:creationId xmlns:a16="http://schemas.microsoft.com/office/drawing/2014/main" id="{B14F6DAF-9C12-49BD-B7AA-C2130BFCB093}"/>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3</a:t>
            </a:fld>
            <a:endParaRPr lang="en-US" sz="1200" dirty="0">
              <a:solidFill>
                <a:schemeClr val="bg1"/>
              </a:solidFill>
            </a:endParaRPr>
          </a:p>
        </p:txBody>
      </p:sp>
      <p:pic>
        <p:nvPicPr>
          <p:cNvPr id="13" name="Picture 12" descr="Graphical user interface, application&#10;&#10;Description automatically generated">
            <a:extLst>
              <a:ext uri="{FF2B5EF4-FFF2-40B4-BE49-F238E27FC236}">
                <a16:creationId xmlns:a16="http://schemas.microsoft.com/office/drawing/2014/main" id="{E01BA29C-3A80-4D51-B698-3E9179049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22" y="801440"/>
            <a:ext cx="10181795" cy="5255120"/>
          </a:xfrm>
          <a:prstGeom prst="rect">
            <a:avLst/>
          </a:prstGeom>
        </p:spPr>
      </p:pic>
      <p:pic>
        <p:nvPicPr>
          <p:cNvPr id="2" name="Picture 1"/>
          <p:cNvPicPr>
            <a:picLocks noChangeAspect="1"/>
          </p:cNvPicPr>
          <p:nvPr/>
        </p:nvPicPr>
        <p:blipFill rotWithShape="1">
          <a:blip r:embed="rId4"/>
          <a:srcRect l="-1284" t="18283" r="61814" b="662"/>
          <a:stretch/>
        </p:blipFill>
        <p:spPr>
          <a:xfrm>
            <a:off x="1251283" y="3380874"/>
            <a:ext cx="717712" cy="336884"/>
          </a:xfrm>
          <a:prstGeom prst="rect">
            <a:avLst/>
          </a:prstGeom>
        </p:spPr>
      </p:pic>
    </p:spTree>
    <p:extLst>
      <p:ext uri="{BB962C8B-B14F-4D97-AF65-F5344CB8AC3E}">
        <p14:creationId xmlns:p14="http://schemas.microsoft.com/office/powerpoint/2010/main" val="1814200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AA401C-3816-4AF6-8B35-8A4813920EA5}"/>
              </a:ext>
            </a:extLst>
          </p:cNvPr>
          <p:cNvSpPr>
            <a:spLocks noGrp="1"/>
          </p:cNvSpPr>
          <p:nvPr>
            <p:ph type="sldNum" sz="quarter" idx="12"/>
          </p:nvPr>
        </p:nvSpPr>
        <p:spPr/>
        <p:txBody>
          <a:bodyPr/>
          <a:lstStyle/>
          <a:p>
            <a:fld id="{A0AC21AC-97DB-427B-9481-C0AEF7CFC94D}" type="slidenum">
              <a:rPr lang="en-US" smtClean="0"/>
              <a:t>4</a:t>
            </a:fld>
            <a:endParaRPr lang="en-US"/>
          </a:p>
        </p:txBody>
      </p:sp>
      <p:pic>
        <p:nvPicPr>
          <p:cNvPr id="4" name="Picture 3" descr="A screenshot of a social media post&#10;&#10;Description automatically generated">
            <a:extLst>
              <a:ext uri="{FF2B5EF4-FFF2-40B4-BE49-F238E27FC236}">
                <a16:creationId xmlns:a16="http://schemas.microsoft.com/office/drawing/2014/main" id="{921A2A4F-8128-4113-B5A1-32008415A0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0215" y="1449344"/>
            <a:ext cx="7992549" cy="33165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Oval 2">
            <a:extLst>
              <a:ext uri="{FF2B5EF4-FFF2-40B4-BE49-F238E27FC236}">
                <a16:creationId xmlns:a16="http://schemas.microsoft.com/office/drawing/2014/main" id="{E120D05D-6506-4192-AFDF-64F914A069F2}"/>
              </a:ext>
            </a:extLst>
          </p:cNvPr>
          <p:cNvSpPr/>
          <p:nvPr/>
        </p:nvSpPr>
        <p:spPr>
          <a:xfrm>
            <a:off x="9134634" y="2402200"/>
            <a:ext cx="1180214" cy="236365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2">
            <a:extLst>
              <a:ext uri="{FF2B5EF4-FFF2-40B4-BE49-F238E27FC236}">
                <a16:creationId xmlns:a16="http://schemas.microsoft.com/office/drawing/2014/main" id="{4CCCE903-5208-4F28-B596-CD987D592250}"/>
              </a:ext>
            </a:extLst>
          </p:cNvPr>
          <p:cNvSpPr txBox="1">
            <a:spLocks/>
          </p:cNvSpPr>
          <p:nvPr/>
        </p:nvSpPr>
        <p:spPr>
          <a:xfrm>
            <a:off x="343744" y="0"/>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Items with Multiple Scoring Assertions (continued)</a:t>
            </a:r>
          </a:p>
        </p:txBody>
      </p:sp>
    </p:spTree>
    <p:extLst>
      <p:ext uri="{BB962C8B-B14F-4D97-AF65-F5344CB8AC3E}">
        <p14:creationId xmlns:p14="http://schemas.microsoft.com/office/powerpoint/2010/main" val="276577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373F2A-97D4-4ED5-BFF9-7B2643371EDF}"/>
              </a:ext>
            </a:extLst>
          </p:cNvPr>
          <p:cNvSpPr txBox="1">
            <a:spLocks/>
          </p:cNvSpPr>
          <p:nvPr/>
        </p:nvSpPr>
        <p:spPr>
          <a:xfrm>
            <a:off x="226977" y="15385"/>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Use the Standards Filter</a:t>
            </a:r>
          </a:p>
        </p:txBody>
      </p:sp>
      <p:sp>
        <p:nvSpPr>
          <p:cNvPr id="4" name="Slide Number Placeholder 4">
            <a:extLst>
              <a:ext uri="{FF2B5EF4-FFF2-40B4-BE49-F238E27FC236}">
                <a16:creationId xmlns:a16="http://schemas.microsoft.com/office/drawing/2014/main" id="{69A05974-2D19-40B6-B0D0-4226DCAE4315}"/>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5</a:t>
            </a:fld>
            <a:endParaRPr lang="en-US" sz="1200" dirty="0">
              <a:solidFill>
                <a:schemeClr val="bg1"/>
              </a:solidFill>
            </a:endParaRPr>
          </a:p>
        </p:txBody>
      </p:sp>
      <p:pic>
        <p:nvPicPr>
          <p:cNvPr id="9" name="Picture 8">
            <a:extLst>
              <a:ext uri="{FF2B5EF4-FFF2-40B4-BE49-F238E27FC236}">
                <a16:creationId xmlns:a16="http://schemas.microsoft.com/office/drawing/2014/main" id="{AF06E5D5-4C15-4830-8549-90FAB8D7E5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977" y="1090981"/>
            <a:ext cx="11723624" cy="4676037"/>
          </a:xfrm>
          <a:prstGeom prst="rect">
            <a:avLst/>
          </a:prstGeom>
        </p:spPr>
      </p:pic>
      <p:pic>
        <p:nvPicPr>
          <p:cNvPr id="2" name="Picture 1"/>
          <p:cNvPicPr>
            <a:picLocks noChangeAspect="1"/>
          </p:cNvPicPr>
          <p:nvPr/>
        </p:nvPicPr>
        <p:blipFill>
          <a:blip r:embed="rId4"/>
          <a:stretch>
            <a:fillRect/>
          </a:stretch>
        </p:blipFill>
        <p:spPr>
          <a:xfrm>
            <a:off x="2199021" y="3261344"/>
            <a:ext cx="719390" cy="335309"/>
          </a:xfrm>
          <a:prstGeom prst="rect">
            <a:avLst/>
          </a:prstGeom>
        </p:spPr>
      </p:pic>
    </p:spTree>
    <p:extLst>
      <p:ext uri="{BB962C8B-B14F-4D97-AF65-F5344CB8AC3E}">
        <p14:creationId xmlns:p14="http://schemas.microsoft.com/office/powerpoint/2010/main" val="2177704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F36B23-A0FC-41B9-A498-62BEB5CCCFE6}"/>
              </a:ext>
            </a:extLst>
          </p:cNvPr>
          <p:cNvSpPr txBox="1">
            <a:spLocks/>
          </p:cNvSpPr>
          <p:nvPr/>
        </p:nvSpPr>
        <p:spPr>
          <a:xfrm>
            <a:off x="226977" y="44603"/>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Use the Standards Filter (continued)</a:t>
            </a:r>
          </a:p>
        </p:txBody>
      </p:sp>
      <p:sp>
        <p:nvSpPr>
          <p:cNvPr id="4" name="Slide Number Placeholder 4">
            <a:extLst>
              <a:ext uri="{FF2B5EF4-FFF2-40B4-BE49-F238E27FC236}">
                <a16:creationId xmlns:a16="http://schemas.microsoft.com/office/drawing/2014/main" id="{3882A5AD-8E84-4EE7-B2F7-3C3B1984BABA}"/>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6</a:t>
            </a:fld>
            <a:endParaRPr lang="en-US" sz="1200" dirty="0">
              <a:solidFill>
                <a:schemeClr val="bg1"/>
              </a:solidFill>
            </a:endParaRPr>
          </a:p>
        </p:txBody>
      </p:sp>
      <p:pic>
        <p:nvPicPr>
          <p:cNvPr id="14" name="Picture 13" descr="A picture containing text, screenshot, computer, indoor&#10;&#10;Description automatically generated">
            <a:extLst>
              <a:ext uri="{FF2B5EF4-FFF2-40B4-BE49-F238E27FC236}">
                <a16:creationId xmlns:a16="http://schemas.microsoft.com/office/drawing/2014/main" id="{E4BAD915-FD96-4493-85AD-08C0A15C8D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32" y="1108316"/>
            <a:ext cx="11351736" cy="4334632"/>
          </a:xfrm>
          <a:prstGeom prst="rect">
            <a:avLst/>
          </a:prstGeom>
        </p:spPr>
      </p:pic>
      <p:pic>
        <p:nvPicPr>
          <p:cNvPr id="2" name="Picture 1"/>
          <p:cNvPicPr>
            <a:picLocks noChangeAspect="1"/>
          </p:cNvPicPr>
          <p:nvPr/>
        </p:nvPicPr>
        <p:blipFill>
          <a:blip r:embed="rId4"/>
          <a:stretch>
            <a:fillRect/>
          </a:stretch>
        </p:blipFill>
        <p:spPr>
          <a:xfrm>
            <a:off x="983831" y="3107977"/>
            <a:ext cx="719390" cy="335309"/>
          </a:xfrm>
          <a:prstGeom prst="rect">
            <a:avLst/>
          </a:prstGeom>
        </p:spPr>
      </p:pic>
    </p:spTree>
    <p:extLst>
      <p:ext uri="{BB962C8B-B14F-4D97-AF65-F5344CB8AC3E}">
        <p14:creationId xmlns:p14="http://schemas.microsoft.com/office/powerpoint/2010/main" val="1266251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F321FC-A2FB-431D-8FCA-17BB8A0613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69287" y="1068462"/>
            <a:ext cx="9019942" cy="472107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Title 2">
            <a:extLst>
              <a:ext uri="{FF2B5EF4-FFF2-40B4-BE49-F238E27FC236}">
                <a16:creationId xmlns:a16="http://schemas.microsoft.com/office/drawing/2014/main" id="{0F708ABD-BEDA-4698-A3B9-C522FC932ABE}"/>
              </a:ext>
            </a:extLst>
          </p:cNvPr>
          <p:cNvSpPr txBox="1">
            <a:spLocks/>
          </p:cNvSpPr>
          <p:nvPr/>
        </p:nvSpPr>
        <p:spPr>
          <a:xfrm>
            <a:off x="464481" y="15678"/>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Test Reasons</a:t>
            </a:r>
          </a:p>
        </p:txBody>
      </p:sp>
      <p:sp>
        <p:nvSpPr>
          <p:cNvPr id="16" name="Slide Number Placeholder 4">
            <a:extLst>
              <a:ext uri="{FF2B5EF4-FFF2-40B4-BE49-F238E27FC236}">
                <a16:creationId xmlns:a16="http://schemas.microsoft.com/office/drawing/2014/main" id="{54C2F913-161C-42C9-99FA-4BD427C65EDC}"/>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7</a:t>
            </a:fld>
            <a:endParaRPr lang="en-US" sz="1200" dirty="0">
              <a:solidFill>
                <a:schemeClr val="bg1"/>
              </a:solidFill>
            </a:endParaRPr>
          </a:p>
        </p:txBody>
      </p:sp>
      <p:sp>
        <p:nvSpPr>
          <p:cNvPr id="4" name="Rectangle 3">
            <a:extLst>
              <a:ext uri="{FF2B5EF4-FFF2-40B4-BE49-F238E27FC236}">
                <a16:creationId xmlns:a16="http://schemas.microsoft.com/office/drawing/2014/main" id="{CEA8387F-1A93-44B3-A289-52CE35C8D0B0}"/>
              </a:ext>
            </a:extLst>
          </p:cNvPr>
          <p:cNvSpPr/>
          <p:nvPr/>
        </p:nvSpPr>
        <p:spPr>
          <a:xfrm>
            <a:off x="5498926" y="1916482"/>
            <a:ext cx="764088" cy="21670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76652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0F708ABD-BEDA-4698-A3B9-C522FC932ABE}"/>
              </a:ext>
            </a:extLst>
          </p:cNvPr>
          <p:cNvSpPr txBox="1">
            <a:spLocks/>
          </p:cNvSpPr>
          <p:nvPr/>
        </p:nvSpPr>
        <p:spPr>
          <a:xfrm>
            <a:off x="464481" y="15678"/>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Assign Test Reasons</a:t>
            </a:r>
          </a:p>
        </p:txBody>
      </p:sp>
      <p:sp>
        <p:nvSpPr>
          <p:cNvPr id="16" name="Slide Number Placeholder 4">
            <a:extLst>
              <a:ext uri="{FF2B5EF4-FFF2-40B4-BE49-F238E27FC236}">
                <a16:creationId xmlns:a16="http://schemas.microsoft.com/office/drawing/2014/main" id="{54C2F913-161C-42C9-99FA-4BD427C65EDC}"/>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8</a:t>
            </a:fld>
            <a:endParaRPr lang="en-US" sz="1200" dirty="0">
              <a:solidFill>
                <a:schemeClr val="bg1"/>
              </a:solidFill>
            </a:endParaRPr>
          </a:p>
        </p:txBody>
      </p:sp>
      <p:grpSp>
        <p:nvGrpSpPr>
          <p:cNvPr id="2" name="Group 1">
            <a:extLst>
              <a:ext uri="{FF2B5EF4-FFF2-40B4-BE49-F238E27FC236}">
                <a16:creationId xmlns:a16="http://schemas.microsoft.com/office/drawing/2014/main" id="{A890685D-0C78-45CE-8705-D32FE73B83F6}"/>
              </a:ext>
            </a:extLst>
          </p:cNvPr>
          <p:cNvGrpSpPr/>
          <p:nvPr/>
        </p:nvGrpSpPr>
        <p:grpSpPr>
          <a:xfrm>
            <a:off x="291555" y="884613"/>
            <a:ext cx="11504205" cy="4423263"/>
            <a:chOff x="291555" y="884613"/>
            <a:chExt cx="11504205" cy="4423263"/>
          </a:xfrm>
        </p:grpSpPr>
        <p:pic>
          <p:nvPicPr>
            <p:cNvPr id="14" name="Picture 13">
              <a:extLst>
                <a:ext uri="{FF2B5EF4-FFF2-40B4-BE49-F238E27FC236}">
                  <a16:creationId xmlns:a16="http://schemas.microsoft.com/office/drawing/2014/main" id="{2801925E-B3B4-45B8-B93B-B5F95303A258}"/>
                </a:ext>
              </a:extLst>
            </p:cNvPr>
            <p:cNvPicPr>
              <a:picLocks noChangeAspect="1"/>
            </p:cNvPicPr>
            <p:nvPr/>
          </p:nvPicPr>
          <p:blipFill>
            <a:blip r:embed="rId3"/>
            <a:stretch>
              <a:fillRect/>
            </a:stretch>
          </p:blipFill>
          <p:spPr>
            <a:xfrm>
              <a:off x="3601657" y="2402781"/>
              <a:ext cx="8194103" cy="2905095"/>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Oval 16">
              <a:extLst>
                <a:ext uri="{FF2B5EF4-FFF2-40B4-BE49-F238E27FC236}">
                  <a16:creationId xmlns:a16="http://schemas.microsoft.com/office/drawing/2014/main" id="{8C26CD9E-92D8-463C-856D-8C83AD2F902A}"/>
                </a:ext>
              </a:extLst>
            </p:cNvPr>
            <p:cNvSpPr/>
            <p:nvPr/>
          </p:nvSpPr>
          <p:spPr>
            <a:xfrm>
              <a:off x="3509839" y="2325915"/>
              <a:ext cx="1646454" cy="38014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screenshot of a cell phone&#10;&#10;Description automatically generated">
              <a:extLst>
                <a:ext uri="{FF2B5EF4-FFF2-40B4-BE49-F238E27FC236}">
                  <a16:creationId xmlns:a16="http://schemas.microsoft.com/office/drawing/2014/main" id="{8AB4E000-A930-4BFE-92F5-27EB3D99C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55" y="884613"/>
              <a:ext cx="3152381" cy="514286"/>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B61AF77E-6677-4644-886D-04BBB85EC3F8}"/>
                </a:ext>
              </a:extLst>
            </p:cNvPr>
            <p:cNvSpPr/>
            <p:nvPr/>
          </p:nvSpPr>
          <p:spPr>
            <a:xfrm>
              <a:off x="1201467" y="1398899"/>
              <a:ext cx="2242469" cy="2251554"/>
            </a:xfrm>
            <a:prstGeom prst="rect">
              <a:avLst/>
            </a:prstGeom>
            <a:solidFill>
              <a:srgbClr val="005E9E"/>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b="1" dirty="0"/>
                <a:t>Manage Access</a:t>
              </a:r>
            </a:p>
            <a:p>
              <a:r>
                <a:rPr lang="en-US" sz="1000" dirty="0"/>
                <a:t>    Change Role</a:t>
              </a:r>
            </a:p>
            <a:p>
              <a:endParaRPr lang="en-US" sz="1000" dirty="0"/>
            </a:p>
            <a:p>
              <a:r>
                <a:rPr lang="en-US" sz="1000" b="1" dirty="0"/>
                <a:t>Reporting Options</a:t>
              </a:r>
            </a:p>
            <a:p>
              <a:r>
                <a:rPr lang="en-US" sz="1000" dirty="0"/>
                <a:t>   Manage Test Reasons</a:t>
              </a:r>
            </a:p>
            <a:p>
              <a:r>
                <a:rPr lang="en-US" sz="1000" dirty="0"/>
                <a:t>   Select Tests to Include on Reports</a:t>
              </a:r>
            </a:p>
            <a:p>
              <a:r>
                <a:rPr lang="en-US" sz="1000" dirty="0"/>
                <a:t>   Change Reporting Time Period</a:t>
              </a:r>
            </a:p>
            <a:p>
              <a:r>
                <a:rPr lang="en-US" sz="1000" dirty="0"/>
                <a:t>   Set Student Settings on Item View</a:t>
              </a:r>
            </a:p>
            <a:p>
              <a:endParaRPr lang="en-US" sz="1000" dirty="0"/>
            </a:p>
            <a:p>
              <a:r>
                <a:rPr lang="en-US" sz="1000" b="1" dirty="0"/>
                <a:t>Roster Settings</a:t>
              </a:r>
            </a:p>
            <a:p>
              <a:r>
                <a:rPr lang="en-US" sz="1000" dirty="0"/>
                <a:t>   Add Roster</a:t>
              </a:r>
            </a:p>
            <a:p>
              <a:r>
                <a:rPr lang="en-US" sz="1000" dirty="0"/>
                <a:t>   View/Edit Roster</a:t>
              </a:r>
            </a:p>
            <a:p>
              <a:r>
                <a:rPr lang="en-US" sz="1000" dirty="0"/>
                <a:t>   Upload Rosters</a:t>
              </a:r>
            </a:p>
          </p:txBody>
        </p:sp>
        <p:sp>
          <p:nvSpPr>
            <p:cNvPr id="8" name="Oval 7">
              <a:extLst>
                <a:ext uri="{FF2B5EF4-FFF2-40B4-BE49-F238E27FC236}">
                  <a16:creationId xmlns:a16="http://schemas.microsoft.com/office/drawing/2014/main" id="{6C5F6972-7490-405E-9BD3-F11FC8953EA7}"/>
                </a:ext>
              </a:extLst>
            </p:cNvPr>
            <p:cNvSpPr/>
            <p:nvPr/>
          </p:nvSpPr>
          <p:spPr>
            <a:xfrm>
              <a:off x="1201467" y="2119012"/>
              <a:ext cx="1601334" cy="2069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782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5E92AFFB-1413-4EAB-B64E-4EC1B9B505A4}"/>
              </a:ext>
            </a:extLst>
          </p:cNvPr>
          <p:cNvSpPr txBox="1">
            <a:spLocks/>
          </p:cNvSpPr>
          <p:nvPr/>
        </p:nvSpPr>
        <p:spPr>
          <a:xfrm>
            <a:off x="464481" y="15678"/>
            <a:ext cx="11215455" cy="730840"/>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Assign Test Reasons (continued)</a:t>
            </a:r>
          </a:p>
        </p:txBody>
      </p:sp>
      <p:sp>
        <p:nvSpPr>
          <p:cNvPr id="12" name="Slide Number Placeholder 4">
            <a:extLst>
              <a:ext uri="{FF2B5EF4-FFF2-40B4-BE49-F238E27FC236}">
                <a16:creationId xmlns:a16="http://schemas.microsoft.com/office/drawing/2014/main" id="{3D55108B-18A1-4173-B6A2-53332005FF66}"/>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E716E-68DD-2249-A7FA-8AEF0B14DF81}" type="slidenum">
              <a:rPr lang="en-US" sz="1200" smtClean="0">
                <a:solidFill>
                  <a:schemeClr val="bg1"/>
                </a:solidFill>
              </a:rPr>
              <a:pPr/>
              <a:t>9</a:t>
            </a:fld>
            <a:endParaRPr lang="en-US" sz="1200" dirty="0">
              <a:solidFill>
                <a:schemeClr val="bg1"/>
              </a:solidFill>
            </a:endParaRPr>
          </a:p>
        </p:txBody>
      </p:sp>
      <p:pic>
        <p:nvPicPr>
          <p:cNvPr id="5" name="Picture 4" descr="Confirm Test Reason and Assign Opportunities window">
            <a:extLst>
              <a:ext uri="{FF2B5EF4-FFF2-40B4-BE49-F238E27FC236}">
                <a16:creationId xmlns:a16="http://schemas.microsoft.com/office/drawing/2014/main" id="{A5C5BE93-9449-48AB-A4D9-6911CD8BAC0F}"/>
              </a:ext>
            </a:extLst>
          </p:cNvPr>
          <p:cNvPicPr>
            <a:picLocks noChangeAspect="1"/>
          </p:cNvPicPr>
          <p:nvPr/>
        </p:nvPicPr>
        <p:blipFill rotWithShape="1">
          <a:blip r:embed="rId3">
            <a:extLst>
              <a:ext uri="{28A0092B-C50C-407E-A947-70E740481C1C}">
                <a14:useLocalDpi xmlns:a14="http://schemas.microsoft.com/office/drawing/2010/main" val="0"/>
              </a:ext>
            </a:extLst>
          </a:blip>
          <a:srcRect l="17681" t="35071" r="16812" b="34819"/>
          <a:stretch/>
        </p:blipFill>
        <p:spPr>
          <a:xfrm>
            <a:off x="6837374" y="2235764"/>
            <a:ext cx="4958386" cy="180488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BEFEC595-500B-4934-BD5C-6EA363603E4B}"/>
              </a:ext>
            </a:extLst>
          </p:cNvPr>
          <p:cNvSpPr/>
          <p:nvPr/>
        </p:nvSpPr>
        <p:spPr>
          <a:xfrm>
            <a:off x="6836166" y="2437778"/>
            <a:ext cx="2665186" cy="41324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AA8E318-8BA2-437E-8642-7FFAA2905A99}"/>
              </a:ext>
            </a:extLst>
          </p:cNvPr>
          <p:cNvSpPr/>
          <p:nvPr/>
        </p:nvSpPr>
        <p:spPr>
          <a:xfrm>
            <a:off x="7911518" y="3715162"/>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est Reason Manager window with Select Test Opportunities section listing sessions, tests, and students">
            <a:extLst>
              <a:ext uri="{FF2B5EF4-FFF2-40B4-BE49-F238E27FC236}">
                <a16:creationId xmlns:a16="http://schemas.microsoft.com/office/drawing/2014/main" id="{69E14E4A-6473-4657-8125-DDB7C81A4CEA}"/>
              </a:ext>
            </a:extLst>
          </p:cNvPr>
          <p:cNvPicPr/>
          <p:nvPr/>
        </p:nvPicPr>
        <p:blipFill rotWithShape="1">
          <a:blip r:embed="rId4">
            <a:extLst>
              <a:ext uri="{28A0092B-C50C-407E-A947-70E740481C1C}">
                <a14:useLocalDpi xmlns:a14="http://schemas.microsoft.com/office/drawing/2010/main" val="0"/>
              </a:ext>
            </a:extLst>
          </a:blip>
          <a:srcRect l="2797" t="3462" r="2619" b="3646"/>
          <a:stretch/>
        </p:blipFill>
        <p:spPr>
          <a:xfrm>
            <a:off x="416535" y="884199"/>
            <a:ext cx="6170744" cy="480368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5" name="Arrow: Right 14">
            <a:extLst>
              <a:ext uri="{FF2B5EF4-FFF2-40B4-BE49-F238E27FC236}">
                <a16:creationId xmlns:a16="http://schemas.microsoft.com/office/drawing/2014/main" id="{3699EF53-BFE6-421D-8FF9-F3AD221FFCD8}"/>
              </a:ext>
            </a:extLst>
          </p:cNvPr>
          <p:cNvSpPr/>
          <p:nvPr/>
        </p:nvSpPr>
        <p:spPr>
          <a:xfrm>
            <a:off x="2613810" y="5404938"/>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1B7C2D82-8D97-448C-9CA2-AD8676A1F3D4}"/>
              </a:ext>
            </a:extLst>
          </p:cNvPr>
          <p:cNvSpPr/>
          <p:nvPr/>
        </p:nvSpPr>
        <p:spPr>
          <a:xfrm>
            <a:off x="462679" y="2767429"/>
            <a:ext cx="1103364" cy="3114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8BA5573-5A4B-43F6-AF8A-385286A7BE12}"/>
              </a:ext>
            </a:extLst>
          </p:cNvPr>
          <p:cNvSpPr/>
          <p:nvPr/>
        </p:nvSpPr>
        <p:spPr>
          <a:xfrm>
            <a:off x="77588" y="3315347"/>
            <a:ext cx="437456" cy="17742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150107"/>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schemas.microsoft.com/office/2006/metadata/properties"/>
    <ds:schemaRef ds:uri="http://purl.org/dc/terms/"/>
    <ds:schemaRef ds:uri="3c8d6406-deae-4a0d-a95e-fe53ed4a1ace"/>
    <ds:schemaRef ds:uri="http://purl.org/dc/dcmityp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60b788f9-dbc8-42fd-99f2-081ed83a52df"/>
    <ds:schemaRef ds:uri="http://www.w3.org/XML/1998/namespac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3978</TotalTime>
  <Words>1743</Words>
  <Application>Microsoft Office PowerPoint</Application>
  <PresentationFormat>Widescreen</PresentationFormat>
  <Paragraphs>149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Narrow</vt:lpstr>
      <vt:lpstr>Calibri</vt:lpstr>
      <vt:lpstr>Franklin Gothic Book</vt:lpstr>
      <vt:lpstr>Franklin Gothic Medium</vt:lpstr>
      <vt:lpstr>Gill Sans MT</vt:lpstr>
      <vt:lpstr>Times New Roman</vt:lpstr>
      <vt:lpstr>Cambium Assessment PPT</vt:lpstr>
      <vt:lpstr>How to Use the Advanced Features of the Reporting System to View your Interim Assessment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Centralized Reporting System Series</vt:lpstr>
      <vt:lpstr>More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Kathleen Hughes</cp:lastModifiedBy>
  <cp:revision>195</cp:revision>
  <cp:lastPrinted>2017-10-19T00:36:21Z</cp:lastPrinted>
  <dcterms:created xsi:type="dcterms:W3CDTF">2020-02-03T21:37:34Z</dcterms:created>
  <dcterms:modified xsi:type="dcterms:W3CDTF">2021-03-30T17:21:17Z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