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6.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7.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8.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9.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0.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11.xml" ContentType="application/vnd.openxmlformats-officedocument.presentationml.notesSlide+xml"/>
  <Override PartName="/ppt/tags/tag29.xml" ContentType="application/vnd.openxmlformats-officedocument.presentationml.tags+xml"/>
  <Override PartName="/ppt/notesSlides/notesSlide12.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13.xml" ContentType="application/vnd.openxmlformats-officedocument.presentationml.notesSlide+xml"/>
  <Override PartName="/ppt/tags/tag32.xml" ContentType="application/vnd.openxmlformats-officedocument.presentationml.tags+xml"/>
  <Override PartName="/ppt/notesSlides/notesSlide14.xml" ContentType="application/vnd.openxmlformats-officedocument.presentationml.notesSlide+xml"/>
  <Override PartName="/ppt/tags/tag33.xml" ContentType="application/vnd.openxmlformats-officedocument.presentationml.tags+xml"/>
  <Override PartName="/ppt/notesSlides/notesSlide15.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16.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17.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18.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19.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20.xml" ContentType="application/vnd.openxmlformats-officedocument.presentationml.notesSlide+xml"/>
  <Override PartName="/ppt/tags/tag44.xml" ContentType="application/vnd.openxmlformats-officedocument.presentationml.tags+xml"/>
  <Override PartName="/ppt/notesSlides/notesSlide21.xml" ContentType="application/vnd.openxmlformats-officedocument.presentationml.notesSlide+xml"/>
  <Override PartName="/ppt/tags/tag45.xml" ContentType="application/vnd.openxmlformats-officedocument.presentationml.tags+xml"/>
  <Override PartName="/ppt/notesSlides/notesSlide22.xml" ContentType="application/vnd.openxmlformats-officedocument.presentationml.notesSlide+xml"/>
  <Override PartName="/ppt/tags/tag46.xml" ContentType="application/vnd.openxmlformats-officedocument.presentationml.tags+xml"/>
  <Override PartName="/ppt/notesSlides/notesSlide23.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24.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25.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notesSlides/notesSlide26.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notesSlides/notesSlide27.xml" ContentType="application/vnd.openxmlformats-officedocument.presentationml.notesSlide+xml"/>
  <Override PartName="/ppt/tags/tag55.xml" ContentType="application/vnd.openxmlformats-officedocument.presentationml.tags+xml"/>
  <Override PartName="/ppt/notesSlides/notesSlide28.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29.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notesSlides/notesSlide30.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notesSlides/notesSlide31.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32.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33.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34.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35.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36.xml" ContentType="application/vnd.openxmlformats-officedocument.presentationml.notesSlide+xml"/>
  <Override PartName="/ppt/comments/comment1.xml" ContentType="application/vnd.openxmlformats-officedocument.presentationml.comments+xml"/>
  <Override PartName="/ppt/tags/tag7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1"/>
  </p:notesMasterIdLst>
  <p:sldIdLst>
    <p:sldId id="266" r:id="rId5"/>
    <p:sldId id="364" r:id="rId6"/>
    <p:sldId id="361" r:id="rId7"/>
    <p:sldId id="362" r:id="rId8"/>
    <p:sldId id="342" r:id="rId9"/>
    <p:sldId id="366" r:id="rId10"/>
    <p:sldId id="367" r:id="rId11"/>
    <p:sldId id="267" r:id="rId12"/>
    <p:sldId id="270" r:id="rId13"/>
    <p:sldId id="271" r:id="rId14"/>
    <p:sldId id="305" r:id="rId15"/>
    <p:sldId id="278" r:id="rId16"/>
    <p:sldId id="308" r:id="rId17"/>
    <p:sldId id="309" r:id="rId18"/>
    <p:sldId id="350" r:id="rId19"/>
    <p:sldId id="288" r:id="rId20"/>
    <p:sldId id="314" r:id="rId21"/>
    <p:sldId id="315" r:id="rId22"/>
    <p:sldId id="316" r:id="rId23"/>
    <p:sldId id="317" r:id="rId24"/>
    <p:sldId id="318" r:id="rId25"/>
    <p:sldId id="319" r:id="rId26"/>
    <p:sldId id="370" r:id="rId27"/>
    <p:sldId id="293" r:id="rId28"/>
    <p:sldId id="294" r:id="rId29"/>
    <p:sldId id="295" r:id="rId30"/>
    <p:sldId id="345" r:id="rId31"/>
    <p:sldId id="360" r:id="rId32"/>
    <p:sldId id="334" r:id="rId33"/>
    <p:sldId id="346" r:id="rId34"/>
    <p:sldId id="332" r:id="rId35"/>
    <p:sldId id="330" r:id="rId36"/>
    <p:sldId id="331" r:id="rId37"/>
    <p:sldId id="336" r:id="rId38"/>
    <p:sldId id="337" r:id="rId39"/>
    <p:sldId id="304" r:id="rId40"/>
  </p:sldIdLst>
  <p:sldSz cx="9144000" cy="6858000" type="screen4x3"/>
  <p:notesSz cx="6858000" cy="9144000"/>
  <p:custDataLst>
    <p:tags r:id="rId42"/>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SOE Manager" initials="TF" lastIdx="32" clrIdx="0"/>
  <p:cmAuthor id="7" name="Pagano, Gail" initials="PG" lastIdx="61" clrIdx="7">
    <p:extLst>
      <p:ext uri="{19B8F6BF-5375-455C-9EA6-DF929625EA0E}">
        <p15:presenceInfo xmlns:p15="http://schemas.microsoft.com/office/powerpoint/2012/main" xmlns="" userId="Pagano, Gail" providerId="None"/>
      </p:ext>
    </p:extLst>
  </p:cmAuthor>
  <p:cmAuthor id="1" name="Ashley" initials="ABT" lastIdx="15" clrIdx="1"/>
  <p:cmAuthor id="8" name="Kimberly DeRousie" initials="KD" lastIdx="14" clrIdx="8">
    <p:extLst>
      <p:ext uri="{19B8F6BF-5375-455C-9EA6-DF929625EA0E}">
        <p15:presenceInfo xmlns:p15="http://schemas.microsoft.com/office/powerpoint/2012/main" xmlns="" userId="S-1-5-21-1606980848-1425521274-839522115-1336" providerId="AD"/>
      </p:ext>
    </p:extLst>
  </p:cmAuthor>
  <p:cmAuthor id="2" name="Fitzpatrick, Katrina" initials="KMF" lastIdx="15" clrIdx="2"/>
  <p:cmAuthor id="9" name="canton" initials="c" lastIdx="6" clrIdx="9"/>
  <p:cmAuthor id="3" name="TF" initials="TF" lastIdx="3" clrIdx="3"/>
  <p:cmAuthor id="10" name="Bruce" initials="BH" lastIdx="9" clrIdx="10">
    <p:extLst>
      <p:ext uri="{19B8F6BF-5375-455C-9EA6-DF929625EA0E}">
        <p15:presenceInfo xmlns:p15="http://schemas.microsoft.com/office/powerpoint/2012/main" xmlns="" userId="Bruce" providerId="None"/>
      </p:ext>
    </p:extLst>
  </p:cmAuthor>
  <p:cmAuthor id="4" name="Molly Leahy" initials="ML" lastIdx="5" clrIdx="4"/>
  <p:cmAuthor id="5" name="Dacia  Hopfensperger " initials="" lastIdx="3" clrIdx="5"/>
  <p:cmAuthor id="6" name="Mark" initials="M" lastIdx="30" clrIdx="6">
    <p:extLst>
      <p:ext uri="{19B8F6BF-5375-455C-9EA6-DF929625EA0E}">
        <p15:presenceInfo xmlns:p15="http://schemas.microsoft.com/office/powerpoint/2012/main" xmlns="" userId="Mar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B02A"/>
    <a:srgbClr val="558ED5"/>
    <a:srgbClr val="385D8A"/>
    <a:srgbClr val="20EC6E"/>
    <a:srgbClr val="00EA6A"/>
    <a:srgbClr val="00FA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79" autoAdjust="0"/>
    <p:restoredTop sz="71001" autoAdjust="0"/>
  </p:normalViewPr>
  <p:slideViewPr>
    <p:cSldViewPr>
      <p:cViewPr>
        <p:scale>
          <a:sx n="70" d="100"/>
          <a:sy n="70" d="100"/>
        </p:scale>
        <p:origin x="-1086" y="-174"/>
      </p:cViewPr>
      <p:guideLst>
        <p:guide orient="horz" pos="2160"/>
        <p:guide pos="2880"/>
      </p:guideLst>
    </p:cSldViewPr>
  </p:slideViewPr>
  <p:outlineViewPr>
    <p:cViewPr>
      <p:scale>
        <a:sx n="33" d="100"/>
        <a:sy n="33" d="100"/>
      </p:scale>
      <p:origin x="264" y="9300"/>
    </p:cViewPr>
  </p:outlineViewPr>
  <p:notesTextViewPr>
    <p:cViewPr>
      <p:scale>
        <a:sx n="100" d="100"/>
        <a:sy n="100" d="100"/>
      </p:scale>
      <p:origin x="0" y="0"/>
    </p:cViewPr>
  </p:notesTextViewPr>
  <p:sorterViewPr>
    <p:cViewPr>
      <p:scale>
        <a:sx n="66" d="100"/>
        <a:sy n="66" d="100"/>
      </p:scale>
      <p:origin x="0" y="-1866"/>
    </p:cViewPr>
  </p:sorterViewPr>
  <p:notesViewPr>
    <p:cSldViewPr>
      <p:cViewPr varScale="1">
        <p:scale>
          <a:sx n="66" d="100"/>
          <a:sy n="66" d="100"/>
        </p:scale>
        <p:origin x="-3252"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7" dt="2017-03-16T13:30:19.489" idx="50">
    <p:pos x="5314" y="2928"/>
    <p:text>May be customized using member logo and link to member's website or assessment portal</p:text>
    <p:extLst mod="1">
      <p:ext uri="{C676402C-5697-4E1C-873F-D02D1690AC5C}">
        <p15:threadingInfo xmlns:p15="http://schemas.microsoft.com/office/powerpoint/2012/main" xmlns=""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BB71F7C-C771-4989-84B3-80EF7082AE71}" type="datetimeFigureOut">
              <a:rPr lang="en-US"/>
              <a:pPr>
                <a:defRPr/>
              </a:pPr>
              <a:t>11/29/2017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2AC89A7-523A-444A-97C7-C182D7A0948E}" type="slidenum">
              <a:rPr lang="en-US"/>
              <a:pPr>
                <a:defRPr/>
              </a:pPr>
              <a:t>‹#›</a:t>
            </a:fld>
            <a:endParaRPr lang="en-US" dirty="0"/>
          </a:p>
        </p:txBody>
      </p:sp>
    </p:spTree>
    <p:extLst>
      <p:ext uri="{BB962C8B-B14F-4D97-AF65-F5344CB8AC3E}">
        <p14:creationId xmlns:p14="http://schemas.microsoft.com/office/powerpoint/2010/main" val="22131137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27.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30.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36.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38.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40.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42.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49.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51.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53.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56.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59.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ags" Target="../tags/tag63.xml"/></Relationships>
</file>

<file path=ppt/notesSlides/_rels/notesSlide32.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ags" Target="../tags/tag66.xml"/></Relationships>
</file>

<file path=ppt/notesSlides/_rels/notesSlide33.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ags" Target="../tags/tag69.xml"/></Relationships>
</file>

<file path=ppt/notesSlides/_rels/notesSlide34.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notesMaster" Target="../notesMasters/notesMaster1.xml"/><Relationship Id="rId1" Type="http://schemas.openxmlformats.org/officeDocument/2006/relationships/tags" Target="../tags/tag72.xml"/></Relationships>
</file>

<file path=ppt/notesSlides/_rels/notesSlide35.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notesMaster" Target="../notesMasters/notesMaster1.xml"/><Relationship Id="rId1" Type="http://schemas.openxmlformats.org/officeDocument/2006/relationships/tags" Target="../tags/tag75.xml"/></Relationships>
</file>

<file path=ppt/notesSlides/_rels/notesSlide36.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notesMaster" Target="../notesMasters/notesMaster1.xml"/><Relationship Id="rId1" Type="http://schemas.openxmlformats.org/officeDocument/2006/relationships/tags" Target="../tags/tag78.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21.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Arial" pitchFamily="34" charset="0"/>
                <a:cs typeface="Arial" pitchFamily="34" charset="0"/>
              </a:rPr>
              <a:t>Performance Task Overview</a:t>
            </a:r>
          </a:p>
        </p:txBody>
      </p:sp>
      <p:sp>
        <p:nvSpPr>
          <p:cNvPr id="614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E211AB-F50F-49DE-AFE0-A792A91EE13B}" type="slidenum">
              <a:rPr lang="en-US" smtClean="0">
                <a:latin typeface="Arial" pitchFamily="34" charset="0"/>
                <a:cs typeface="Arial" pitchFamily="34" charset="0"/>
              </a:rPr>
              <a:pPr fontAlgn="base">
                <a:spcBef>
                  <a:spcPct val="0"/>
                </a:spcBef>
                <a:spcAft>
                  <a:spcPct val="0"/>
                </a:spcAft>
                <a:defRPr/>
              </a:pPr>
              <a:t>1</a:t>
            </a:fld>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15884122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spcBef>
                <a:spcPct val="0"/>
              </a:spcBef>
            </a:pPr>
            <a:r>
              <a:rPr lang="en-US" sz="1400" dirty="0" smtClean="0">
                <a:latin typeface="Arial" pitchFamily="34" charset="0"/>
                <a:cs typeface="Arial" pitchFamily="34" charset="0"/>
              </a:rPr>
              <a:t>The ability to integrate knowledge and skills across multiple claims and targets is a very important part of being college- and career-ready.</a:t>
            </a:r>
          </a:p>
        </p:txBody>
      </p:sp>
      <p:sp>
        <p:nvSpPr>
          <p:cNvPr id="665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D55F3FC-4511-4FA3-8EC0-C649F30A6B0F}" type="slidenum">
              <a:rPr lang="en-US" smtClean="0">
                <a:latin typeface="Arial" pitchFamily="34" charset="0"/>
                <a:cs typeface="Arial" pitchFamily="34" charset="0"/>
              </a:rPr>
              <a:pPr fontAlgn="base">
                <a:spcBef>
                  <a:spcPct val="0"/>
                </a:spcBef>
                <a:spcAft>
                  <a:spcPct val="0"/>
                </a:spcAft>
                <a:defRPr/>
              </a:pPr>
              <a:t>10</a:t>
            </a:fld>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765716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Arial" pitchFamily="34" charset="0"/>
                <a:cs typeface="Arial" pitchFamily="34" charset="0"/>
              </a:rPr>
              <a:t>As its name suggests, a performance task measures</a:t>
            </a:r>
            <a:r>
              <a:rPr lang="en-US" baseline="0" dirty="0" smtClean="0">
                <a:latin typeface="Arial" pitchFamily="34" charset="0"/>
                <a:cs typeface="Arial" pitchFamily="34" charset="0"/>
              </a:rPr>
              <a:t> </a:t>
            </a:r>
            <a:r>
              <a:rPr lang="en-US" dirty="0" smtClean="0">
                <a:latin typeface="Arial" pitchFamily="34" charset="0"/>
                <a:cs typeface="Arial" pitchFamily="34" charset="0"/>
              </a:rPr>
              <a:t>capacities such as depth of understanding, research and writing skills, and/or complex analysis with relevant evidence. </a:t>
            </a:r>
            <a:r>
              <a:rPr lang="en-US" sz="1200" kern="1200" dirty="0" smtClean="0">
                <a:solidFill>
                  <a:schemeClr val="tx1"/>
                </a:solidFill>
                <a:latin typeface="Arial" pitchFamily="34" charset="0"/>
                <a:cs typeface="Arial" pitchFamily="34" charset="0"/>
              </a:rPr>
              <a:t>It is designed to provide students with an opportunity to demonstrate their ability to apply their knowledge and higher-order thinking skills to explore and analyze a complex, real-world scenario.</a:t>
            </a:r>
            <a:r>
              <a:rPr lang="en-US" sz="1200" kern="1200" baseline="0" dirty="0" smtClean="0">
                <a:solidFill>
                  <a:schemeClr val="tx1"/>
                </a:solidFill>
                <a:latin typeface="Arial" pitchFamily="34" charset="0"/>
                <a:cs typeface="Arial" pitchFamily="34" charset="0"/>
              </a:rPr>
              <a:t> </a:t>
            </a:r>
            <a:endParaRPr lang="en-US" dirty="0" smtClean="0">
              <a:latin typeface="Arial" pitchFamily="34" charset="0"/>
              <a:cs typeface="Arial" pitchFamily="34" charset="0"/>
            </a:endParaRPr>
          </a:p>
          <a:p>
            <a:pPr eaLnBrk="1" hangingPunct="1">
              <a:spcBef>
                <a:spcPct val="0"/>
              </a:spcBef>
            </a:pPr>
            <a:endParaRPr lang="en-US" dirty="0" smtClean="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a:defRPr/>
            </a:pPr>
            <a:fld id="{E1C9A4DE-6726-4F51-914B-6C8A1B2689CD}" type="slidenum">
              <a:rPr lang="en-US" smtClean="0">
                <a:latin typeface="Arial" pitchFamily="34" charset="0"/>
                <a:cs typeface="Arial" pitchFamily="34" charset="0"/>
              </a:rPr>
              <a:pPr>
                <a:defRPr/>
              </a:pPr>
              <a:t>11</a:t>
            </a:fld>
            <a:endParaRPr lang="en-US" dirty="0">
              <a:latin typeface="Arial" pitchFamily="34" charset="0"/>
              <a:cs typeface="Arial" pitchFamily="34" charset="0"/>
            </a:endParaRPr>
          </a:p>
        </p:txBody>
      </p:sp>
    </p:spTree>
    <p:extLst>
      <p:ext uri="{BB962C8B-B14F-4D97-AF65-F5344CB8AC3E}">
        <p14:creationId xmlns:p14="http://schemas.microsoft.com/office/powerpoint/2010/main" val="2731890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spcBef>
                <a:spcPct val="0"/>
              </a:spcBef>
            </a:pPr>
            <a:r>
              <a:rPr lang="en-US" sz="1400" dirty="0" smtClean="0">
                <a:latin typeface="Arial" pitchFamily="34" charset="0"/>
                <a:cs typeface="Arial" pitchFamily="34" charset="0"/>
              </a:rPr>
              <a:t>When students enter college or begin a career, they are often confronted with tasks that require them to seek information, analyze that information, determine which information is needed and which is not, and then evaluate and/or synthesize that information.  </a:t>
            </a:r>
          </a:p>
          <a:p>
            <a:pPr eaLnBrk="1" hangingPunct="1">
              <a:spcBef>
                <a:spcPct val="0"/>
              </a:spcBef>
            </a:pPr>
            <a:r>
              <a:rPr lang="en-US" sz="1400" dirty="0" smtClean="0">
                <a:latin typeface="Arial" pitchFamily="34" charset="0"/>
                <a:cs typeface="Arial" pitchFamily="34" charset="0"/>
              </a:rPr>
              <a:t> </a:t>
            </a:r>
          </a:p>
          <a:p>
            <a:pPr eaLnBrk="1" hangingPunct="1">
              <a:spcBef>
                <a:spcPct val="0"/>
              </a:spcBef>
            </a:pPr>
            <a:r>
              <a:rPr lang="en-US" sz="1400" dirty="0" smtClean="0">
                <a:latin typeface="Arial" pitchFamily="34" charset="0"/>
                <a:cs typeface="Arial" pitchFamily="34" charset="0"/>
              </a:rPr>
              <a:t>Problems in the world do not come to us neatly packaged and ready to solve. Performance tasks are intended to measure a student’s ability to grapple with these scenarios.</a:t>
            </a:r>
          </a:p>
          <a:p>
            <a:pPr eaLnBrk="1" hangingPunct="1">
              <a:spcBef>
                <a:spcPct val="0"/>
              </a:spcBef>
            </a:pPr>
            <a:endParaRPr lang="en-US" sz="1400" dirty="0" smtClean="0">
              <a:latin typeface="Arial" pitchFamily="34" charset="0"/>
              <a:cs typeface="Arial" pitchFamily="34" charset="0"/>
            </a:endParaRPr>
          </a:p>
          <a:p>
            <a:pPr eaLnBrk="1" hangingPunct="1">
              <a:spcBef>
                <a:spcPct val="0"/>
              </a:spcBef>
            </a:pPr>
            <a:endParaRPr lang="en-US" sz="1400" dirty="0" smtClean="0">
              <a:latin typeface="Arial" pitchFamily="34" charset="0"/>
              <a:cs typeface="Arial" pitchFamily="34" charset="0"/>
            </a:endParaRPr>
          </a:p>
        </p:txBody>
      </p:sp>
      <p:sp>
        <p:nvSpPr>
          <p:cNvPr id="737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8279F6D-64C8-4329-8960-1400692EBC53}" type="slidenum">
              <a:rPr lang="en-US" smtClean="0">
                <a:latin typeface="Arial" pitchFamily="34" charset="0"/>
                <a:cs typeface="Arial" pitchFamily="34" charset="0"/>
              </a:rPr>
              <a:pPr fontAlgn="base">
                <a:spcBef>
                  <a:spcPct val="0"/>
                </a:spcBef>
                <a:spcAft>
                  <a:spcPct val="0"/>
                </a:spcAft>
                <a:defRPr/>
              </a:pPr>
              <a:t>12</a:t>
            </a:fld>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2726143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200" kern="1200" dirty="0" smtClean="0">
                <a:solidFill>
                  <a:schemeClr val="tx1"/>
                </a:solidFill>
                <a:latin typeface="Arial" pitchFamily="34" charset="0"/>
                <a:cs typeface="Arial" pitchFamily="34" charset="0"/>
              </a:rPr>
              <a:t>In ELA, performance tasks require students to integrate research and writing to inform/explain, to narrate, or to support an opinion/argument for a designated audience.</a:t>
            </a:r>
            <a:endParaRPr lang="en-US" dirty="0" smtClean="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a:defRPr/>
            </a:pPr>
            <a:fld id="{D9EE7758-ED8C-40EC-9891-8C5BC129D5CB}" type="slidenum">
              <a:rPr lang="en-US" smtClean="0">
                <a:latin typeface="Arial" pitchFamily="34" charset="0"/>
                <a:cs typeface="Arial" pitchFamily="34" charset="0"/>
              </a:rPr>
              <a:pPr>
                <a:defRPr/>
              </a:pPr>
              <a:t>13</a:t>
            </a:fld>
            <a:endParaRPr lang="en-US" dirty="0">
              <a:latin typeface="Arial" pitchFamily="34" charset="0"/>
              <a:cs typeface="Arial" pitchFamily="34" charset="0"/>
            </a:endParaRPr>
          </a:p>
        </p:txBody>
      </p:sp>
    </p:spTree>
    <p:extLst>
      <p:ext uri="{BB962C8B-B14F-4D97-AF65-F5344CB8AC3E}">
        <p14:creationId xmlns:p14="http://schemas.microsoft.com/office/powerpoint/2010/main" val="6475378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Arial" pitchFamily="34" charset="0"/>
                <a:cs typeface="Arial" pitchFamily="34" charset="0"/>
              </a:rPr>
              <a:t>In a performance task, a student is expected to work more extensively with the test materials, such as informational sources, research articles, or tables of data, in ways that closely mirror the kinds of tasks students would be expected to do in the real world.</a:t>
            </a:r>
          </a:p>
        </p:txBody>
      </p:sp>
      <p:sp>
        <p:nvSpPr>
          <p:cNvPr id="4" name="Slide Number Placeholder 3"/>
          <p:cNvSpPr>
            <a:spLocks noGrp="1"/>
          </p:cNvSpPr>
          <p:nvPr>
            <p:ph type="sldNum" sz="quarter" idx="5"/>
          </p:nvPr>
        </p:nvSpPr>
        <p:spPr/>
        <p:txBody>
          <a:bodyPr/>
          <a:lstStyle/>
          <a:p>
            <a:pPr>
              <a:defRPr/>
            </a:pPr>
            <a:fld id="{915274B9-6012-4443-BE3B-9AC38BDE54DD}" type="slidenum">
              <a:rPr lang="en-US" smtClean="0">
                <a:latin typeface="Arial" pitchFamily="34" charset="0"/>
                <a:cs typeface="Arial" pitchFamily="34" charset="0"/>
              </a:rPr>
              <a:pPr>
                <a:defRPr/>
              </a:pPr>
              <a:t>14</a:t>
            </a:fld>
            <a:endParaRPr lang="en-US" dirty="0">
              <a:latin typeface="Arial" pitchFamily="34" charset="0"/>
              <a:cs typeface="Arial" pitchFamily="34" charset="0"/>
            </a:endParaRPr>
          </a:p>
        </p:txBody>
      </p:sp>
    </p:spTree>
    <p:extLst>
      <p:ext uri="{BB962C8B-B14F-4D97-AF65-F5344CB8AC3E}">
        <p14:creationId xmlns:p14="http://schemas.microsoft.com/office/powerpoint/2010/main" val="1356573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a:defRPr/>
            </a:pPr>
            <a:fld id="{8A55C38C-6ACE-4251-9BCD-E29B4122EFE3}" type="slidenum">
              <a:rPr lang="en-US" smtClean="0">
                <a:latin typeface="Arial" pitchFamily="34" charset="0"/>
                <a:cs typeface="Arial" pitchFamily="34" charset="0"/>
              </a:rPr>
              <a:pPr>
                <a:defRPr/>
              </a:pPr>
              <a:t>15</a:t>
            </a:fld>
            <a:endParaRPr lang="en-US" dirty="0">
              <a:latin typeface="Arial" pitchFamily="34" charset="0"/>
              <a:cs typeface="Arial" pitchFamily="34" charset="0"/>
            </a:endParaRPr>
          </a:p>
        </p:txBody>
      </p:sp>
    </p:spTree>
    <p:extLst>
      <p:ext uri="{BB962C8B-B14F-4D97-AF65-F5344CB8AC3E}">
        <p14:creationId xmlns:p14="http://schemas.microsoft.com/office/powerpoint/2010/main" val="16014412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lnSpc>
                <a:spcPct val="115000"/>
              </a:lnSpc>
              <a:spcBef>
                <a:spcPct val="0"/>
              </a:spcBef>
            </a:pPr>
            <a:r>
              <a:rPr lang="en-US" sz="1200" kern="1200" dirty="0" smtClean="0">
                <a:solidFill>
                  <a:schemeClr val="tx1"/>
                </a:solidFill>
                <a:latin typeface="Arial" pitchFamily="34" charset="0"/>
                <a:ea typeface="+mn-ea"/>
                <a:cs typeface="Arial" pitchFamily="34" charset="0"/>
              </a:rPr>
              <a:t>Let’s look at a performance task examples for English language </a:t>
            </a:r>
            <a:r>
              <a:rPr lang="en-US" sz="1200" kern="1200" dirty="0" smtClean="0">
                <a:solidFill>
                  <a:schemeClr val="tx1"/>
                </a:solidFill>
                <a:latin typeface="Arial" pitchFamily="34" charset="0"/>
                <a:ea typeface="+mn-ea"/>
                <a:cs typeface="Arial" pitchFamily="34" charset="0"/>
              </a:rPr>
              <a:t>arts/literacy. </a:t>
            </a:r>
            <a:r>
              <a:rPr lang="en-US" sz="1200" kern="1200" dirty="0" smtClean="0">
                <a:solidFill>
                  <a:schemeClr val="tx1"/>
                </a:solidFill>
                <a:latin typeface="Arial" pitchFamily="34" charset="0"/>
                <a:ea typeface="+mn-ea"/>
                <a:cs typeface="Arial" pitchFamily="34" charset="0"/>
              </a:rPr>
              <a:t>Examples such as these can be found on the Smarter Balanced Practice Test available on alohahsap.org.</a:t>
            </a:r>
            <a:endParaRPr lang="en-US" sz="1200" dirty="0" smtClean="0">
              <a:latin typeface="Arial" pitchFamily="34" charset="0"/>
              <a:ea typeface="Times New Roman" pitchFamily="18" charset="0"/>
              <a:cs typeface="Arial" pitchFamily="34" charset="0"/>
            </a:endParaRPr>
          </a:p>
        </p:txBody>
      </p:sp>
      <p:sp>
        <p:nvSpPr>
          <p:cNvPr id="839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EB22E48-6F07-4741-AA34-52B4E81E660C}" type="slidenum">
              <a:rPr lang="en-US" smtClean="0">
                <a:latin typeface="Arial" pitchFamily="34" charset="0"/>
                <a:cs typeface="Arial" pitchFamily="34" charset="0"/>
              </a:rPr>
              <a:pPr fontAlgn="base">
                <a:spcBef>
                  <a:spcPct val="0"/>
                </a:spcBef>
                <a:spcAft>
                  <a:spcPct val="0"/>
                </a:spcAft>
                <a:defRPr/>
              </a:pPr>
              <a:t>16</a:t>
            </a:fld>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15503171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spcBef>
                <a:spcPct val="0"/>
              </a:spcBef>
            </a:pPr>
            <a:r>
              <a:rPr lang="en-US" sz="1400" dirty="0" smtClean="0">
                <a:latin typeface="Arial" pitchFamily="34" charset="0"/>
                <a:cs typeface="Arial" pitchFamily="34" charset="0"/>
              </a:rPr>
              <a:t>Students are randomly assigned different performance tasks. There are two parts to each ELA performance task: Part 1 is Research and Part 2 is Writing (</a:t>
            </a:r>
            <a:r>
              <a:rPr lang="en-US" sz="1400" baseline="0" dirty="0" smtClean="0">
                <a:latin typeface="Arial" pitchFamily="34" charset="0"/>
                <a:cs typeface="Arial" pitchFamily="34" charset="0"/>
              </a:rPr>
              <a:t>sometimes referred to as the “full-write”)</a:t>
            </a:r>
            <a:r>
              <a:rPr lang="en-US" sz="1400" dirty="0" smtClean="0">
                <a:latin typeface="Arial" pitchFamily="34" charset="0"/>
                <a:cs typeface="Arial" pitchFamily="34" charset="0"/>
              </a:rPr>
              <a:t>. It is recommended that these two parts be administered in two sessions.</a:t>
            </a:r>
          </a:p>
        </p:txBody>
      </p:sp>
      <p:sp>
        <p:nvSpPr>
          <p:cNvPr id="839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5BB30D5-BA42-486C-A8D2-1939CC07EB2E}" type="slidenum">
              <a:rPr lang="en-US" smtClean="0">
                <a:latin typeface="Arial" pitchFamily="34" charset="0"/>
                <a:cs typeface="Arial" pitchFamily="34" charset="0"/>
              </a:rPr>
              <a:pPr fontAlgn="base">
                <a:spcBef>
                  <a:spcPct val="0"/>
                </a:spcBef>
                <a:spcAft>
                  <a:spcPct val="0"/>
                </a:spcAft>
                <a:defRPr/>
              </a:pPr>
              <a:t>17</a:t>
            </a:fld>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2776665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spcBef>
                <a:spcPct val="0"/>
              </a:spcBef>
            </a:pPr>
            <a:r>
              <a:rPr lang="en-US" sz="1200" kern="1200" dirty="0" smtClean="0">
                <a:solidFill>
                  <a:schemeClr val="tx1"/>
                </a:solidFill>
                <a:latin typeface="Arial" pitchFamily="34" charset="0"/>
                <a:cs typeface="Arial" pitchFamily="34" charset="0"/>
              </a:rPr>
              <a:t>In Part 1, students are given a set of two or more sources to be used on both parts of the test. This information may be in the form of informational or argumentative articles, research articles, charts, or other sources.</a:t>
            </a:r>
            <a:endParaRPr lang="en-US" sz="1400" dirty="0" smtClean="0">
              <a:latin typeface="Arial" pitchFamily="34" charset="0"/>
              <a:cs typeface="Arial" pitchFamily="34" charset="0"/>
            </a:endParaRPr>
          </a:p>
        </p:txBody>
      </p:sp>
      <p:sp>
        <p:nvSpPr>
          <p:cNvPr id="839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DC20C3-ED1F-4EAF-9B5E-54655EE7B9CD}" type="slidenum">
              <a:rPr lang="en-US" smtClean="0">
                <a:latin typeface="Arial" pitchFamily="34" charset="0"/>
                <a:cs typeface="Arial" pitchFamily="34" charset="0"/>
              </a:rPr>
              <a:pPr fontAlgn="base">
                <a:spcBef>
                  <a:spcPct val="0"/>
                </a:spcBef>
                <a:spcAft>
                  <a:spcPct val="0"/>
                </a:spcAft>
                <a:defRPr/>
              </a:pPr>
              <a:t>18</a:t>
            </a:fld>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5858409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fontAlgn="base"/>
            <a:r>
              <a:rPr lang="en-US" sz="1200" kern="1200" dirty="0" smtClean="0">
                <a:solidFill>
                  <a:schemeClr val="tx1"/>
                </a:solidFill>
                <a:latin typeface="Arial" pitchFamily="34" charset="0"/>
                <a:cs typeface="Arial" pitchFamily="34" charset="0"/>
              </a:rPr>
              <a:t>In this example, students access research articles from several sources about the same topic — in this case, how service animals help people. They may take notes on paper or on the computer. </a:t>
            </a:r>
            <a:endParaRPr lang="en-US" sz="1200" kern="1200" dirty="0">
              <a:solidFill>
                <a:schemeClr val="tx1"/>
              </a:solidFill>
              <a:latin typeface="Arial" pitchFamily="34" charset="0"/>
              <a:cs typeface="Arial" pitchFamily="34" charset="0"/>
            </a:endParaRPr>
          </a:p>
        </p:txBody>
      </p:sp>
      <p:sp>
        <p:nvSpPr>
          <p:cNvPr id="839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59E14CA-B95E-4506-AF13-8F5ACDD4565D}" type="slidenum">
              <a:rPr lang="en-US" smtClean="0">
                <a:latin typeface="Arial" pitchFamily="34" charset="0"/>
                <a:cs typeface="Arial" pitchFamily="34" charset="0"/>
              </a:rPr>
              <a:pPr fontAlgn="base">
                <a:spcBef>
                  <a:spcPct val="0"/>
                </a:spcBef>
                <a:spcAft>
                  <a:spcPct val="0"/>
                </a:spcAft>
                <a:defRPr/>
              </a:pPr>
              <a:t>19</a:t>
            </a:fld>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1094111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a:defRPr/>
            </a:pPr>
            <a:fld id="{EE609A36-7580-4311-A9FD-B98CCD41D664}" type="slidenum">
              <a:rPr lang="en-US" smtClean="0">
                <a:latin typeface="Arial" pitchFamily="34" charset="0"/>
                <a:cs typeface="Arial" pitchFamily="34" charset="0"/>
              </a:rPr>
              <a:pPr>
                <a:defRPr/>
              </a:pPr>
              <a:t>2</a:t>
            </a:fld>
            <a:endParaRPr lang="en-US" dirty="0">
              <a:latin typeface="Arial" pitchFamily="34" charset="0"/>
              <a:cs typeface="Arial" pitchFamily="34" charset="0"/>
            </a:endParaRPr>
          </a:p>
        </p:txBody>
      </p:sp>
    </p:spTree>
    <p:extLst>
      <p:ext uri="{BB962C8B-B14F-4D97-AF65-F5344CB8AC3E}">
        <p14:creationId xmlns:p14="http://schemas.microsoft.com/office/powerpoint/2010/main" val="35439010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latin typeface="Arial" pitchFamily="34" charset="0"/>
                <a:cs typeface="Arial" pitchFamily="34" charset="0"/>
              </a:rPr>
              <a:t>The ELA task then requires the student to answer</a:t>
            </a:r>
            <a:r>
              <a:rPr lang="en-US" baseline="0" dirty="0" smtClean="0">
                <a:latin typeface="Arial" pitchFamily="34" charset="0"/>
                <a:cs typeface="Arial" pitchFamily="34" charset="0"/>
              </a:rPr>
              <a:t> </a:t>
            </a:r>
            <a:r>
              <a:rPr lang="en-US" dirty="0" smtClean="0">
                <a:latin typeface="Arial" pitchFamily="34" charset="0"/>
                <a:cs typeface="Arial" pitchFamily="34" charset="0"/>
              </a:rPr>
              <a:t>research questions about the information in the sources.</a:t>
            </a:r>
          </a:p>
        </p:txBody>
      </p:sp>
      <p:sp>
        <p:nvSpPr>
          <p:cNvPr id="4" name="Slide Number Placeholder 3"/>
          <p:cNvSpPr>
            <a:spLocks noGrp="1"/>
          </p:cNvSpPr>
          <p:nvPr>
            <p:ph type="sldNum" sz="quarter" idx="5"/>
          </p:nvPr>
        </p:nvSpPr>
        <p:spPr/>
        <p:txBody>
          <a:bodyPr/>
          <a:lstStyle/>
          <a:p>
            <a:pPr>
              <a:defRPr/>
            </a:pPr>
            <a:fld id="{2A49B574-4FE2-4544-8063-7121BF9908EF}" type="slidenum">
              <a:rPr lang="en-US" smtClean="0">
                <a:latin typeface="Arial" pitchFamily="34" charset="0"/>
                <a:cs typeface="Arial" pitchFamily="34" charset="0"/>
              </a:rPr>
              <a:pPr>
                <a:defRPr/>
              </a:pPr>
              <a:t>20</a:t>
            </a:fld>
            <a:endParaRPr lang="en-US" dirty="0">
              <a:latin typeface="Arial" pitchFamily="34" charset="0"/>
              <a:cs typeface="Arial" pitchFamily="34" charset="0"/>
            </a:endParaRPr>
          </a:p>
        </p:txBody>
      </p:sp>
    </p:spTree>
    <p:extLst>
      <p:ext uri="{BB962C8B-B14F-4D97-AF65-F5344CB8AC3E}">
        <p14:creationId xmlns:p14="http://schemas.microsoft.com/office/powerpoint/2010/main" val="1519308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pPr>
            <a:r>
              <a:rPr lang="en-US" dirty="0" smtClean="0">
                <a:latin typeface="Arial" pitchFamily="34" charset="0"/>
                <a:cs typeface="Arial" pitchFamily="34" charset="0"/>
              </a:rPr>
              <a:t>1) The student is asked to match each source with the idea or ideas that it supports..</a:t>
            </a:r>
          </a:p>
        </p:txBody>
      </p:sp>
      <p:sp>
        <p:nvSpPr>
          <p:cNvPr id="4" name="Slide Number Placeholder 3"/>
          <p:cNvSpPr>
            <a:spLocks noGrp="1"/>
          </p:cNvSpPr>
          <p:nvPr>
            <p:ph type="sldNum" sz="quarter" idx="5"/>
          </p:nvPr>
        </p:nvSpPr>
        <p:spPr/>
        <p:txBody>
          <a:bodyPr/>
          <a:lstStyle/>
          <a:p>
            <a:pPr>
              <a:defRPr/>
            </a:pPr>
            <a:fld id="{CA85DC95-D943-472C-A22F-8964C8E3F279}" type="slidenum">
              <a:rPr lang="en-US" smtClean="0">
                <a:latin typeface="Arial" pitchFamily="34" charset="0"/>
                <a:cs typeface="Arial" pitchFamily="34" charset="0"/>
              </a:rPr>
              <a:pPr>
                <a:defRPr/>
              </a:pPr>
              <a:t>21</a:t>
            </a:fld>
            <a:endParaRPr lang="en-US" dirty="0">
              <a:latin typeface="Arial" pitchFamily="34" charset="0"/>
              <a:cs typeface="Arial" pitchFamily="34" charset="0"/>
            </a:endParaRPr>
          </a:p>
        </p:txBody>
      </p:sp>
    </p:spTree>
    <p:extLst>
      <p:ext uri="{BB962C8B-B14F-4D97-AF65-F5344CB8AC3E}">
        <p14:creationId xmlns:p14="http://schemas.microsoft.com/office/powerpoint/2010/main" val="17741902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p:txBody>
          <a:bodyPr wrap="square" numCol="1" anchor="t" anchorCtr="0" compatLnSpc="1">
            <a:prstTxWarp prst="textNoShape">
              <a:avLst/>
            </a:prstTxWarp>
          </a:bodyPr>
          <a:lstStyle/>
          <a:p>
            <a:pPr marL="228600" indent="-228600" eaLnBrk="1" fontAlgn="auto" hangingPunct="1">
              <a:spcBef>
                <a:spcPts val="0"/>
              </a:spcBef>
              <a:spcAft>
                <a:spcPts val="0"/>
              </a:spcAft>
              <a:buFontTx/>
              <a:buNone/>
              <a:defRPr/>
            </a:pPr>
            <a:r>
              <a:rPr lang="en-US" dirty="0" smtClean="0">
                <a:latin typeface="Arial" pitchFamily="34" charset="0"/>
                <a:cs typeface="Arial" pitchFamily="34" charset="0"/>
              </a:rPr>
              <a:t>2) The student is asked to explain evidence that supports the given statement. </a:t>
            </a:r>
          </a:p>
          <a:p>
            <a:pPr eaLnBrk="1" fontAlgn="auto" hangingPunct="1">
              <a:spcBef>
                <a:spcPts val="0"/>
              </a:spcBef>
              <a:spcAft>
                <a:spcPts val="0"/>
              </a:spcAft>
              <a:defRPr/>
            </a:pPr>
            <a:endParaRPr lang="en-US" dirty="0" smtClean="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a:defRPr/>
            </a:pPr>
            <a:fld id="{BC5D1410-EF13-41CE-B94B-EC8EEABE7474}" type="slidenum">
              <a:rPr lang="en-US" smtClean="0">
                <a:latin typeface="Arial" pitchFamily="34" charset="0"/>
                <a:cs typeface="Arial" pitchFamily="34" charset="0"/>
              </a:rPr>
              <a:pPr>
                <a:defRPr/>
              </a:pPr>
              <a:t>22</a:t>
            </a:fld>
            <a:endParaRPr lang="en-US" dirty="0">
              <a:latin typeface="Arial" pitchFamily="34" charset="0"/>
              <a:cs typeface="Arial" pitchFamily="34" charset="0"/>
            </a:endParaRPr>
          </a:p>
        </p:txBody>
      </p:sp>
    </p:spTree>
    <p:extLst>
      <p:ext uri="{BB962C8B-B14F-4D97-AF65-F5344CB8AC3E}">
        <p14:creationId xmlns:p14="http://schemas.microsoft.com/office/powerpoint/2010/main" val="33677573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p:txBody>
          <a:bodyPr wrap="square" numCol="1" anchor="t" anchorCtr="0" compatLnSpc="1">
            <a:prstTxWarp prst="textNoShape">
              <a:avLst/>
            </a:prstTxWarp>
          </a:bodyPr>
          <a:lstStyle/>
          <a:p>
            <a:pPr marL="228600" indent="-228600" eaLnBrk="1" fontAlgn="auto" hangingPunct="1">
              <a:spcBef>
                <a:spcPts val="0"/>
              </a:spcBef>
              <a:spcAft>
                <a:spcPts val="0"/>
              </a:spcAft>
              <a:buFontTx/>
              <a:buNone/>
              <a:defRPr/>
            </a:pPr>
            <a:r>
              <a:rPr lang="en-US" dirty="0" smtClean="0">
                <a:latin typeface="Arial" pitchFamily="34" charset="0"/>
                <a:cs typeface="Arial" pitchFamily="34" charset="0"/>
              </a:rPr>
              <a:t>3) The student is asked to provide details from one source that supports the student’s response to the question. </a:t>
            </a:r>
          </a:p>
          <a:p>
            <a:pPr eaLnBrk="1" fontAlgn="auto" hangingPunct="1">
              <a:spcBef>
                <a:spcPts val="0"/>
              </a:spcBef>
              <a:spcAft>
                <a:spcPts val="0"/>
              </a:spcAft>
              <a:defRPr/>
            </a:pPr>
            <a:endParaRPr lang="en-US" dirty="0" smtClean="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a:defRPr/>
            </a:pPr>
            <a:fld id="{BC5D1410-EF13-41CE-B94B-EC8EEABE7474}" type="slidenum">
              <a:rPr lang="en-US" smtClean="0">
                <a:solidFill>
                  <a:prstClr val="black"/>
                </a:solidFill>
                <a:latin typeface="Arial" pitchFamily="34" charset="0"/>
                <a:cs typeface="Arial" pitchFamily="34" charset="0"/>
              </a:rPr>
              <a:pPr>
                <a:defRPr/>
              </a:pPr>
              <a:t>23</a:t>
            </a:fld>
            <a:endParaRPr lang="en-US"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0342594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spcBef>
                <a:spcPct val="0"/>
              </a:spcBef>
            </a:pPr>
            <a:r>
              <a:rPr lang="en-US" sz="1400" dirty="0" smtClean="0">
                <a:latin typeface="Arial" pitchFamily="34" charset="0"/>
                <a:cs typeface="Arial" pitchFamily="34" charset="0"/>
              </a:rPr>
              <a:t>In the final part of the ELA performance task, students are asked to respond to a writing assignment using the full-write process: drafting, revising, and editing.</a:t>
            </a:r>
          </a:p>
          <a:p>
            <a:pPr eaLnBrk="1" hangingPunct="1">
              <a:spcBef>
                <a:spcPct val="0"/>
              </a:spcBef>
            </a:pPr>
            <a:endParaRPr lang="en-US" sz="1400" dirty="0" smtClean="0">
              <a:latin typeface="Arial" pitchFamily="34" charset="0"/>
              <a:cs typeface="Arial" pitchFamily="34" charset="0"/>
            </a:endParaRPr>
          </a:p>
          <a:p>
            <a:pPr eaLnBrk="1" hangingPunct="1">
              <a:spcBef>
                <a:spcPct val="0"/>
              </a:spcBef>
            </a:pPr>
            <a:endParaRPr lang="en-US" sz="1400" dirty="0" smtClean="0">
              <a:latin typeface="Arial" pitchFamily="34" charset="0"/>
              <a:cs typeface="Arial" pitchFamily="34" charset="0"/>
            </a:endParaRPr>
          </a:p>
        </p:txBody>
      </p:sp>
      <p:sp>
        <p:nvSpPr>
          <p:cNvPr id="890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A0160DD-FE34-400B-B59E-AE5037E54369}" type="slidenum">
              <a:rPr lang="en-US" smtClean="0">
                <a:latin typeface="Arial" pitchFamily="34" charset="0"/>
                <a:cs typeface="Arial" pitchFamily="34" charset="0"/>
              </a:rPr>
              <a:pPr fontAlgn="base">
                <a:spcBef>
                  <a:spcPct val="0"/>
                </a:spcBef>
                <a:spcAft>
                  <a:spcPct val="0"/>
                </a:spcAft>
                <a:defRPr/>
              </a:pPr>
              <a:t>24</a:t>
            </a:fld>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34769158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fontAlgn="base"/>
            <a:r>
              <a:rPr lang="en-US" sz="1200" kern="1200" dirty="0" smtClean="0">
                <a:solidFill>
                  <a:schemeClr val="tx1"/>
                </a:solidFill>
                <a:latin typeface="Arial" pitchFamily="34" charset="0"/>
                <a:cs typeface="Arial" pitchFamily="34" charset="0"/>
              </a:rPr>
              <a:t>The writing assignment,</a:t>
            </a:r>
            <a:r>
              <a:rPr lang="en-US" sz="1200" kern="1200" baseline="0" dirty="0" smtClean="0">
                <a:solidFill>
                  <a:schemeClr val="tx1"/>
                </a:solidFill>
                <a:latin typeface="Arial" pitchFamily="34" charset="0"/>
                <a:cs typeface="Arial" pitchFamily="34" charset="0"/>
              </a:rPr>
              <a:t> or </a:t>
            </a:r>
            <a:r>
              <a:rPr lang="en-US" sz="1200" kern="1200" dirty="0" smtClean="0">
                <a:solidFill>
                  <a:schemeClr val="tx1"/>
                </a:solidFill>
                <a:latin typeface="Arial" pitchFamily="34" charset="0"/>
                <a:cs typeface="Arial" pitchFamily="34" charset="0"/>
              </a:rPr>
              <a:t>full-write</a:t>
            </a:r>
            <a:r>
              <a:rPr lang="en-US" sz="1200" kern="1200" baseline="0" dirty="0" smtClean="0">
                <a:solidFill>
                  <a:schemeClr val="tx1"/>
                </a:solidFill>
                <a:latin typeface="Arial" pitchFamily="34" charset="0"/>
                <a:cs typeface="Arial" pitchFamily="34" charset="0"/>
              </a:rPr>
              <a:t> </a:t>
            </a:r>
            <a:r>
              <a:rPr lang="en-US" sz="1200" kern="1200" dirty="0" smtClean="0">
                <a:solidFill>
                  <a:schemeClr val="tx1"/>
                </a:solidFill>
                <a:latin typeface="Arial" pitchFamily="34" charset="0"/>
                <a:cs typeface="Arial" pitchFamily="34" charset="0"/>
              </a:rPr>
              <a:t>assignment as it</a:t>
            </a:r>
            <a:r>
              <a:rPr lang="en-US" sz="1200" kern="1200" baseline="0" dirty="0" smtClean="0">
                <a:solidFill>
                  <a:schemeClr val="tx1"/>
                </a:solidFill>
                <a:latin typeface="Arial" pitchFamily="34" charset="0"/>
                <a:cs typeface="Arial" pitchFamily="34" charset="0"/>
              </a:rPr>
              <a:t> is sometimes called,</a:t>
            </a:r>
            <a:r>
              <a:rPr lang="en-US" sz="1200" kern="1200" dirty="0" smtClean="0">
                <a:solidFill>
                  <a:schemeClr val="tx1"/>
                </a:solidFill>
                <a:latin typeface="Arial" pitchFamily="34" charset="0"/>
                <a:cs typeface="Arial" pitchFamily="34" charset="0"/>
              </a:rPr>
              <a:t> is designed so students use information from the sources presented previously in the performance task.</a:t>
            </a:r>
            <a:r>
              <a:rPr lang="en-US" sz="1200" kern="1200" baseline="0" dirty="0" smtClean="0">
                <a:solidFill>
                  <a:schemeClr val="tx1"/>
                </a:solidFill>
                <a:latin typeface="Arial" pitchFamily="34" charset="0"/>
                <a:cs typeface="Arial" pitchFamily="34" charset="0"/>
              </a:rPr>
              <a:t> They use these sources </a:t>
            </a:r>
            <a:r>
              <a:rPr lang="en-US" sz="1200" kern="1200" dirty="0" smtClean="0">
                <a:solidFill>
                  <a:schemeClr val="tx1"/>
                </a:solidFill>
                <a:latin typeface="Arial" pitchFamily="34" charset="0"/>
                <a:cs typeface="Arial" pitchFamily="34" charset="0"/>
              </a:rPr>
              <a:t>when writing their multi-paragraph essays, articles, reports, or narratives. In the ELA performance task, sources and global</a:t>
            </a:r>
            <a:r>
              <a:rPr lang="en-US" sz="1200" kern="1200" baseline="0" dirty="0" smtClean="0">
                <a:solidFill>
                  <a:schemeClr val="tx1"/>
                </a:solidFill>
                <a:latin typeface="Arial" pitchFamily="34" charset="0"/>
                <a:cs typeface="Arial" pitchFamily="34" charset="0"/>
              </a:rPr>
              <a:t> </a:t>
            </a:r>
            <a:r>
              <a:rPr lang="en-US" sz="1200" kern="1200" dirty="0" smtClean="0">
                <a:solidFill>
                  <a:schemeClr val="tx1"/>
                </a:solidFill>
                <a:latin typeface="Arial" pitchFamily="34" charset="0"/>
                <a:cs typeface="Arial" pitchFamily="34" charset="0"/>
              </a:rPr>
              <a:t>notes from Part 1 are available in Part 2 so students may refer to the sources and their global notes even though they are not able to return to the research questions in Part 1. Paper notes from Part 1 should be made available</a:t>
            </a:r>
            <a:r>
              <a:rPr lang="en-US" sz="1200" kern="1200" baseline="0" dirty="0" smtClean="0">
                <a:solidFill>
                  <a:schemeClr val="tx1"/>
                </a:solidFill>
                <a:latin typeface="Arial" pitchFamily="34" charset="0"/>
                <a:cs typeface="Arial" pitchFamily="34" charset="0"/>
              </a:rPr>
              <a:t> for Part 2.</a:t>
            </a:r>
            <a:endParaRPr lang="en-US" sz="1200" kern="1200" dirty="0" smtClean="0">
              <a:solidFill>
                <a:schemeClr val="tx1"/>
              </a:solidFill>
              <a:latin typeface="Arial" pitchFamily="34" charset="0"/>
              <a:cs typeface="Arial" pitchFamily="34" charset="0"/>
            </a:endParaRPr>
          </a:p>
          <a:p>
            <a:pPr eaLnBrk="1" hangingPunct="1">
              <a:lnSpc>
                <a:spcPct val="115000"/>
              </a:lnSpc>
              <a:spcBef>
                <a:spcPct val="0"/>
              </a:spcBef>
            </a:pPr>
            <a:endParaRPr lang="en-US" sz="1400" dirty="0" smtClean="0">
              <a:latin typeface="Arial" pitchFamily="34" charset="0"/>
              <a:ea typeface="Times New Roman" pitchFamily="18" charset="0"/>
              <a:cs typeface="Arial" pitchFamily="34" charset="0"/>
            </a:endParaRPr>
          </a:p>
          <a:p>
            <a:pPr eaLnBrk="1" hangingPunct="1">
              <a:lnSpc>
                <a:spcPct val="115000"/>
              </a:lnSpc>
              <a:spcBef>
                <a:spcPct val="0"/>
              </a:spcBef>
            </a:pPr>
            <a:endParaRPr lang="en-US" sz="1400" dirty="0" smtClean="0">
              <a:latin typeface="Arial" pitchFamily="34" charset="0"/>
              <a:ea typeface="Times New Roman" pitchFamily="18" charset="0"/>
              <a:cs typeface="Arial" pitchFamily="34" charset="0"/>
            </a:endParaRPr>
          </a:p>
        </p:txBody>
      </p:sp>
      <p:sp>
        <p:nvSpPr>
          <p:cNvPr id="901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A8AC4EE-16E0-4589-B320-D39DFFA5197C}" type="slidenum">
              <a:rPr lang="en-US" smtClean="0">
                <a:latin typeface="Arial" pitchFamily="34" charset="0"/>
                <a:cs typeface="Arial" pitchFamily="34" charset="0"/>
              </a:rPr>
              <a:pPr fontAlgn="base">
                <a:spcBef>
                  <a:spcPct val="0"/>
                </a:spcBef>
                <a:spcAft>
                  <a:spcPct val="0"/>
                </a:spcAft>
                <a:defRPr/>
              </a:pPr>
              <a:t>25</a:t>
            </a:fld>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34125160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lnSpc>
                <a:spcPct val="115000"/>
              </a:lnSpc>
              <a:spcBef>
                <a:spcPct val="0"/>
              </a:spcBef>
            </a:pPr>
            <a:r>
              <a:rPr lang="en-US" sz="1400" dirty="0" smtClean="0">
                <a:solidFill>
                  <a:srgbClr val="000000"/>
                </a:solidFill>
                <a:latin typeface="Arial" pitchFamily="34" charset="0"/>
                <a:ea typeface="Times New Roman" pitchFamily="18" charset="0"/>
                <a:cs typeface="Arial" pitchFamily="34" charset="0"/>
              </a:rPr>
              <a:t>The online system provides many common word-processing tools such as an embedded dictionary and thesaurus,</a:t>
            </a:r>
            <a:r>
              <a:rPr lang="en-US" sz="1400" baseline="0" dirty="0" smtClean="0">
                <a:solidFill>
                  <a:srgbClr val="000000"/>
                </a:solidFill>
                <a:latin typeface="Arial" pitchFamily="34" charset="0"/>
                <a:ea typeface="Times New Roman" pitchFamily="18" charset="0"/>
                <a:cs typeface="Arial" pitchFamily="34" charset="0"/>
              </a:rPr>
              <a:t> </a:t>
            </a:r>
            <a:r>
              <a:rPr lang="en-US" sz="1400" dirty="0" smtClean="0">
                <a:solidFill>
                  <a:srgbClr val="000000"/>
                </a:solidFill>
                <a:latin typeface="Arial" pitchFamily="34" charset="0"/>
                <a:ea typeface="Times New Roman" pitchFamily="18" charset="0"/>
                <a:cs typeface="Arial" pitchFamily="34" charset="0"/>
              </a:rPr>
              <a:t>bold, italics, underlining, copy, paste, and spell check to assist the student with the writing assignment.</a:t>
            </a:r>
            <a:endParaRPr lang="en-US" sz="1400" dirty="0" smtClean="0">
              <a:latin typeface="Arial" pitchFamily="34" charset="0"/>
              <a:ea typeface="Times New Roman" pitchFamily="18" charset="0"/>
              <a:cs typeface="Arial" pitchFamily="34" charset="0"/>
            </a:endParaRPr>
          </a:p>
          <a:p>
            <a:pPr eaLnBrk="1" hangingPunct="1">
              <a:lnSpc>
                <a:spcPct val="115000"/>
              </a:lnSpc>
              <a:spcBef>
                <a:spcPct val="0"/>
              </a:spcBef>
            </a:pPr>
            <a:r>
              <a:rPr lang="en-US" sz="1400" dirty="0" smtClean="0">
                <a:solidFill>
                  <a:srgbClr val="000000"/>
                </a:solidFill>
                <a:latin typeface="Arial" pitchFamily="34" charset="0"/>
                <a:ea typeface="Times New Roman" pitchFamily="18" charset="0"/>
                <a:cs typeface="Arial" pitchFamily="34" charset="0"/>
              </a:rPr>
              <a:t> </a:t>
            </a:r>
            <a:endParaRPr lang="en-US" sz="1400" dirty="0" smtClean="0">
              <a:latin typeface="Arial" pitchFamily="34" charset="0"/>
              <a:ea typeface="Times New Roman" pitchFamily="18" charset="0"/>
              <a:cs typeface="Arial" pitchFamily="34" charset="0"/>
            </a:endParaRPr>
          </a:p>
          <a:p>
            <a:pPr eaLnBrk="1" hangingPunct="1">
              <a:lnSpc>
                <a:spcPct val="115000"/>
              </a:lnSpc>
              <a:spcBef>
                <a:spcPct val="0"/>
              </a:spcBef>
            </a:pPr>
            <a:r>
              <a:rPr lang="en-US" sz="1400" dirty="0" smtClean="0">
                <a:solidFill>
                  <a:srgbClr val="000000"/>
                </a:solidFill>
                <a:latin typeface="Arial" pitchFamily="34" charset="0"/>
                <a:ea typeface="Times New Roman" pitchFamily="18" charset="0"/>
                <a:cs typeface="Arial" pitchFamily="34" charset="0"/>
              </a:rPr>
              <a:t> </a:t>
            </a:r>
            <a:endParaRPr lang="en-US" sz="1400" dirty="0" smtClean="0">
              <a:latin typeface="Arial" pitchFamily="34" charset="0"/>
              <a:ea typeface="Times New Roman" pitchFamily="18" charset="0"/>
              <a:cs typeface="Arial" pitchFamily="34" charset="0"/>
            </a:endParaRPr>
          </a:p>
        </p:txBody>
      </p:sp>
      <p:sp>
        <p:nvSpPr>
          <p:cNvPr id="911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7991D80-83FC-4CCB-BB2A-FB33BFED291B}" type="slidenum">
              <a:rPr lang="en-US" smtClean="0">
                <a:latin typeface="Arial" pitchFamily="34" charset="0"/>
                <a:cs typeface="Arial" pitchFamily="34" charset="0"/>
              </a:rPr>
              <a:pPr fontAlgn="base">
                <a:spcBef>
                  <a:spcPct val="0"/>
                </a:spcBef>
                <a:spcAft>
                  <a:spcPct val="0"/>
                </a:spcAft>
                <a:defRPr/>
              </a:pPr>
              <a:t>26</a:t>
            </a:fld>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41982418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p:spPr>
      </p:sp>
      <p:sp>
        <p:nvSpPr>
          <p:cNvPr id="1198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a:defRPr/>
            </a:pPr>
            <a:fld id="{5C637A0F-3C72-475B-8C2A-7A0A81A8D995}" type="slidenum">
              <a:rPr lang="en-US" smtClean="0">
                <a:latin typeface="Arial" pitchFamily="34" charset="0"/>
                <a:cs typeface="Arial" pitchFamily="34" charset="0"/>
              </a:rPr>
              <a:pPr>
                <a:defRPr/>
              </a:pPr>
              <a:t>27</a:t>
            </a:fld>
            <a:endParaRPr lang="en-US" dirty="0">
              <a:latin typeface="Arial" pitchFamily="34" charset="0"/>
              <a:cs typeface="Arial" pitchFamily="34" charset="0"/>
            </a:endParaRPr>
          </a:p>
        </p:txBody>
      </p:sp>
    </p:spTree>
    <p:extLst>
      <p:ext uri="{BB962C8B-B14F-4D97-AF65-F5344CB8AC3E}">
        <p14:creationId xmlns:p14="http://schemas.microsoft.com/office/powerpoint/2010/main" val="18723968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0" fontAlgn="base" hangingPunct="0"/>
            <a:r>
              <a:rPr lang="en-US" sz="1200" kern="1200" dirty="0" smtClean="0">
                <a:solidFill>
                  <a:schemeClr val="tx1"/>
                </a:solidFill>
                <a:latin typeface="Arial" pitchFamily="34" charset="0"/>
                <a:ea typeface="+mn-ea"/>
                <a:cs typeface="Arial" pitchFamily="34" charset="0"/>
              </a:rPr>
              <a:t>Here’s a sample order of administration for both the ELA and mathematics CAT and </a:t>
            </a:r>
            <a:r>
              <a:rPr lang="en-US" sz="1200" kern="1200" dirty="0" smtClean="0">
                <a:solidFill>
                  <a:schemeClr val="tx1"/>
                </a:solidFill>
                <a:latin typeface="Arial" pitchFamily="34" charset="0"/>
                <a:ea typeface="+mn-ea"/>
                <a:cs typeface="Arial" pitchFamily="34" charset="0"/>
              </a:rPr>
              <a:t>ELA</a:t>
            </a:r>
            <a:r>
              <a:rPr lang="en-US" sz="1200" kern="1200" baseline="0" dirty="0" smtClean="0">
                <a:solidFill>
                  <a:schemeClr val="tx1"/>
                </a:solidFill>
                <a:latin typeface="Arial" pitchFamily="34" charset="0"/>
                <a:ea typeface="+mn-ea"/>
                <a:cs typeface="Arial" pitchFamily="34" charset="0"/>
              </a:rPr>
              <a:t> </a:t>
            </a:r>
            <a:r>
              <a:rPr lang="en-US" sz="1200" kern="1200" dirty="0" smtClean="0">
                <a:solidFill>
                  <a:schemeClr val="tx1"/>
                </a:solidFill>
                <a:latin typeface="Arial" pitchFamily="34" charset="0"/>
                <a:ea typeface="+mn-ea"/>
                <a:cs typeface="Arial" pitchFamily="34" charset="0"/>
              </a:rPr>
              <a:t>performance task.</a:t>
            </a:r>
            <a:endParaRPr lang="en-US" sz="1200" kern="1200" dirty="0" smtClean="0">
              <a:solidFill>
                <a:schemeClr val="tx1"/>
              </a:solidFill>
              <a:latin typeface="Arial" pitchFamily="34" charset="0"/>
              <a:ea typeface="+mn-ea"/>
              <a:cs typeface="Arial" pitchFamily="34" charset="0"/>
            </a:endParaRPr>
          </a:p>
          <a:p>
            <a:pPr eaLnBrk="0" fontAlgn="base" hangingPunct="0"/>
            <a:endParaRPr lang="en-US" sz="1200" kern="1200" dirty="0" smtClean="0">
              <a:solidFill>
                <a:schemeClr val="tx1"/>
              </a:solidFill>
              <a:latin typeface="Arial" pitchFamily="34" charset="0"/>
              <a:ea typeface="+mn-ea"/>
              <a:cs typeface="Arial" pitchFamily="34" charset="0"/>
            </a:endParaRPr>
          </a:p>
          <a:p>
            <a:pPr eaLnBrk="0" fontAlgn="base" hangingPunct="0"/>
            <a:r>
              <a:rPr lang="en-US" sz="1200" kern="1200" dirty="0" smtClean="0">
                <a:solidFill>
                  <a:schemeClr val="tx1"/>
                </a:solidFill>
                <a:latin typeface="Arial" pitchFamily="34" charset="0"/>
                <a:ea typeface="+mn-ea"/>
                <a:cs typeface="Arial" pitchFamily="34" charset="0"/>
              </a:rPr>
              <a:t>The ELA performance task should be administered over two sessions (Part 1 and Part 2). It</a:t>
            </a:r>
            <a:r>
              <a:rPr lang="en-US" sz="1200" kern="1200" baseline="0" dirty="0" smtClean="0">
                <a:solidFill>
                  <a:schemeClr val="tx1"/>
                </a:solidFill>
                <a:latin typeface="Arial" pitchFamily="34" charset="0"/>
                <a:ea typeface="+mn-ea"/>
                <a:cs typeface="Arial" pitchFamily="34" charset="0"/>
              </a:rPr>
              <a:t> is recommended that students complete Part 1 of the ELA performance task in one test session and Part 2 the next school day</a:t>
            </a:r>
            <a:r>
              <a:rPr lang="en-US" sz="1200" kern="1200" baseline="0" dirty="0" smtClean="0">
                <a:solidFill>
                  <a:schemeClr val="tx1"/>
                </a:solidFill>
                <a:latin typeface="Arial" pitchFamily="34" charset="0"/>
                <a:ea typeface="+mn-ea"/>
                <a:cs typeface="Arial" pitchFamily="34" charset="0"/>
              </a:rPr>
              <a:t>.</a:t>
            </a:r>
            <a:endParaRPr lang="en-US" sz="1200" kern="1200" dirty="0" smtClean="0">
              <a:solidFill>
                <a:schemeClr val="tx1"/>
              </a:solidFill>
              <a:latin typeface="Arial" pitchFamily="34" charset="0"/>
              <a:ea typeface="+mn-ea"/>
              <a:cs typeface="Arial" pitchFamily="34" charset="0"/>
            </a:endParaRPr>
          </a:p>
        </p:txBody>
      </p:sp>
      <p:sp>
        <p:nvSpPr>
          <p:cNvPr id="993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42FC1FE-E9DC-4A02-8366-0BC1C5071BF0}" type="slidenum">
              <a:rPr lang="en-US" smtClean="0">
                <a:latin typeface="Arial" pitchFamily="34" charset="0"/>
                <a:cs typeface="Arial" pitchFamily="34" charset="0"/>
              </a:rPr>
              <a:pPr fontAlgn="base">
                <a:spcBef>
                  <a:spcPct val="0"/>
                </a:spcBef>
                <a:spcAft>
                  <a:spcPct val="0"/>
                </a:spcAft>
                <a:defRPr/>
              </a:pPr>
              <a:t>28</a:t>
            </a:fld>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30161175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custDataLst>
              <p:tags r:id="rId1"/>
            </p:custDataLst>
          </p:nvPr>
        </p:nvSpPr>
        <p:spPr bwMode="auto"/>
        <p:txBody>
          <a:bodyPr wrap="square" numCol="1" anchor="t" anchorCtr="0" compatLnSpc="1">
            <a:prstTxWarp prst="textNoShape">
              <a:avLst/>
            </a:prstTxWarp>
            <a:normAutofit/>
          </a:bodyPr>
          <a:lstStyle/>
          <a:p>
            <a:pPr eaLnBrk="1" fontAlgn="auto" hangingPunct="1">
              <a:lnSpc>
                <a:spcPct val="115000"/>
              </a:lnSpc>
              <a:spcBef>
                <a:spcPct val="0"/>
              </a:spcBef>
              <a:spcAft>
                <a:spcPts val="0"/>
              </a:spcAft>
              <a:defRPr/>
            </a:pPr>
            <a:r>
              <a:rPr lang="en-US" sz="1400" dirty="0" smtClean="0">
                <a:solidFill>
                  <a:srgbClr val="000000"/>
                </a:solidFill>
                <a:latin typeface="Arial" pitchFamily="34" charset="0"/>
                <a:ea typeface="Times New Roman" pitchFamily="18" charset="0"/>
                <a:cs typeface="Arial" pitchFamily="34" charset="0"/>
              </a:rPr>
              <a:t>The Online Test Administration Manual includes tables of recommended sequences </a:t>
            </a:r>
            <a:r>
              <a:rPr lang="en-US" sz="1400" baseline="0" dirty="0" smtClean="0">
                <a:solidFill>
                  <a:srgbClr val="000000"/>
                </a:solidFill>
                <a:latin typeface="Arial" pitchFamily="34" charset="0"/>
                <a:ea typeface="Times New Roman" pitchFamily="18" charset="0"/>
                <a:cs typeface="Arial" pitchFamily="34" charset="0"/>
              </a:rPr>
              <a:t>for ELA and mathematics. </a:t>
            </a:r>
          </a:p>
          <a:p>
            <a:pPr marL="0" marR="0" indent="0" algn="l" defTabSz="914400" rtl="0" eaLnBrk="1" fontAlgn="auto" latinLnBrk="0" hangingPunct="1">
              <a:lnSpc>
                <a:spcPct val="115000"/>
              </a:lnSpc>
              <a:spcBef>
                <a:spcPct val="0"/>
              </a:spcBef>
              <a:spcAft>
                <a:spcPts val="0"/>
              </a:spcAft>
              <a:buClrTx/>
              <a:buSzTx/>
              <a:buFontTx/>
              <a:buNone/>
              <a:tabLst/>
              <a:defRPr/>
            </a:pPr>
            <a:r>
              <a:rPr lang="en-US" sz="1400" dirty="0" smtClean="0">
                <a:latin typeface="Arial" pitchFamily="34" charset="0"/>
                <a:cs typeface="Arial" pitchFamily="34" charset="0"/>
              </a:rPr>
              <a:t>The tables provide estimated average times for students to complete the Smarter Balanced assessments</a:t>
            </a:r>
            <a:r>
              <a:rPr lang="en-US" sz="1400" baseline="0" dirty="0" smtClean="0">
                <a:latin typeface="Arial" pitchFamily="34" charset="0"/>
                <a:cs typeface="Arial" pitchFamily="34" charset="0"/>
              </a:rPr>
              <a:t> </a:t>
            </a:r>
            <a:r>
              <a:rPr lang="en-US" sz="1400" dirty="0" smtClean="0">
                <a:latin typeface="Arial" pitchFamily="34" charset="0"/>
                <a:cs typeface="Arial" pitchFamily="34" charset="0"/>
              </a:rPr>
              <a:t>and outlines the number and duration of sessions, breaks, total duration of the assessment, and additional resources for the mathematics  CAT and ELA CAT items and performance tasks. </a:t>
            </a:r>
            <a:endParaRPr lang="en-US" sz="1400" dirty="0" smtClean="0">
              <a:latin typeface="Arial" pitchFamily="34" charset="0"/>
              <a:ea typeface="Times New Roman" pitchFamily="18" charset="0"/>
              <a:cs typeface="Arial" pitchFamily="34" charset="0"/>
            </a:endParaRPr>
          </a:p>
          <a:p>
            <a:pPr eaLnBrk="1" fontAlgn="auto" hangingPunct="1">
              <a:lnSpc>
                <a:spcPct val="115000"/>
              </a:lnSpc>
              <a:spcBef>
                <a:spcPct val="0"/>
              </a:spcBef>
              <a:spcAft>
                <a:spcPts val="0"/>
              </a:spcAft>
              <a:defRPr/>
            </a:pPr>
            <a:endParaRPr lang="en-US" sz="1400" dirty="0" smtClean="0">
              <a:solidFill>
                <a:srgbClr val="000000"/>
              </a:solidFill>
              <a:latin typeface="Arial" pitchFamily="34" charset="0"/>
              <a:ea typeface="Times New Roman" pitchFamily="18" charset="0"/>
              <a:cs typeface="Arial" pitchFamily="34" charset="0"/>
            </a:endParaRPr>
          </a:p>
          <a:p>
            <a:pPr eaLnBrk="1" fontAlgn="auto" hangingPunct="1">
              <a:lnSpc>
                <a:spcPct val="115000"/>
              </a:lnSpc>
              <a:spcBef>
                <a:spcPct val="0"/>
              </a:spcBef>
              <a:spcAft>
                <a:spcPts val="0"/>
              </a:spcAft>
              <a:defRPr/>
            </a:pPr>
            <a:endParaRPr lang="en-US" sz="1400" dirty="0" smtClean="0">
              <a:solidFill>
                <a:srgbClr val="000000"/>
              </a:solidFill>
              <a:latin typeface="Arial" pitchFamily="34" charset="0"/>
              <a:ea typeface="Times New Roman" pitchFamily="18" charset="0"/>
              <a:cs typeface="Arial" pitchFamily="34" charset="0"/>
            </a:endParaRPr>
          </a:p>
        </p:txBody>
      </p:sp>
      <p:sp>
        <p:nvSpPr>
          <p:cNvPr id="983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E49B0D-7929-4D28-98EF-51EDFA19064B}" type="slidenum">
              <a:rPr lang="en-US" smtClean="0">
                <a:latin typeface="Arial" pitchFamily="34" charset="0"/>
                <a:cs typeface="Arial" pitchFamily="34" charset="0"/>
              </a:rPr>
              <a:pPr fontAlgn="base">
                <a:spcBef>
                  <a:spcPct val="0"/>
                </a:spcBef>
                <a:spcAft>
                  <a:spcPct val="0"/>
                </a:spcAft>
                <a:defRPr/>
              </a:pPr>
              <a:t>29</a:t>
            </a:fld>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767858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custDataLst>
              <p:tags r:id="rId1"/>
            </p:custDataLst>
          </p:nvPr>
        </p:nvSpPr>
        <p:spPr bwMode="auto"/>
        <p:txBody>
          <a:bodyPr wrap="square" numCol="1" anchor="t" anchorCtr="0" compatLnSpc="1">
            <a:prstTxWarp prst="textNoShape">
              <a:avLst/>
            </a:prstTxWarp>
          </a:bodyPr>
          <a:lstStyle/>
          <a:p>
            <a:pPr eaLnBrk="1" hangingPunct="1">
              <a:spcBef>
                <a:spcPct val="0"/>
              </a:spcBef>
              <a:defRPr/>
            </a:pPr>
            <a:r>
              <a:rPr lang="en-US" sz="1400" dirty="0" smtClean="0">
                <a:latin typeface="Arial" pitchFamily="34" charset="0"/>
                <a:cs typeface="Arial" pitchFamily="34" charset="0"/>
              </a:rPr>
              <a:t>This training module provides an introduction to performance tasks by answering the following questions:</a:t>
            </a:r>
          </a:p>
          <a:p>
            <a:pPr eaLnBrk="1" hangingPunct="1">
              <a:spcBef>
                <a:spcPct val="0"/>
              </a:spcBef>
              <a:defRPr/>
            </a:pPr>
            <a:endParaRPr lang="en-US" sz="1400" dirty="0" smtClean="0">
              <a:solidFill>
                <a:schemeClr val="tx1"/>
              </a:solidFill>
              <a:latin typeface="Arial" pitchFamily="34" charset="0"/>
              <a:cs typeface="Arial" pitchFamily="34" charset="0"/>
            </a:endParaRPr>
          </a:p>
          <a:p>
            <a:pPr marL="0" indent="-228600" eaLnBrk="1" hangingPunct="1">
              <a:spcBef>
                <a:spcPct val="0"/>
              </a:spcBef>
              <a:buFont typeface="Arial" pitchFamily="34" charset="0"/>
              <a:buChar char="•"/>
              <a:defRPr/>
            </a:pPr>
            <a:r>
              <a:rPr lang="en-US" sz="1400" dirty="0" smtClean="0">
                <a:solidFill>
                  <a:schemeClr val="tx1"/>
                </a:solidFill>
                <a:latin typeface="Arial" pitchFamily="34" charset="0"/>
                <a:cs typeface="Arial" pitchFamily="34" charset="0"/>
              </a:rPr>
              <a:t>What is a performance task?</a:t>
            </a:r>
          </a:p>
          <a:p>
            <a:pPr marL="0" indent="-228600" eaLnBrk="1" hangingPunct="1">
              <a:spcBef>
                <a:spcPct val="0"/>
              </a:spcBef>
              <a:buFont typeface="Arial" pitchFamily="34" charset="0"/>
              <a:buChar char="•"/>
              <a:defRPr/>
            </a:pPr>
            <a:r>
              <a:rPr lang="en-US" sz="1400" dirty="0" smtClean="0">
                <a:solidFill>
                  <a:schemeClr val="tx1"/>
                </a:solidFill>
                <a:latin typeface="Arial" pitchFamily="34" charset="0"/>
                <a:cs typeface="Arial" pitchFamily="34" charset="0"/>
              </a:rPr>
              <a:t>What does a performance task in </a:t>
            </a:r>
            <a:r>
              <a:rPr lang="en-US" sz="1400" dirty="0" smtClean="0">
                <a:solidFill>
                  <a:schemeClr val="tx1"/>
                </a:solidFill>
                <a:latin typeface="Arial" pitchFamily="34" charset="0"/>
                <a:cs typeface="Arial" pitchFamily="34" charset="0"/>
              </a:rPr>
              <a:t>English </a:t>
            </a:r>
            <a:r>
              <a:rPr lang="en-US" sz="1400" dirty="0" smtClean="0">
                <a:solidFill>
                  <a:schemeClr val="tx1"/>
                </a:solidFill>
                <a:latin typeface="Arial" pitchFamily="34" charset="0"/>
                <a:cs typeface="Arial" pitchFamily="34" charset="0"/>
              </a:rPr>
              <a:t>language arts/literacy look like?</a:t>
            </a:r>
          </a:p>
        </p:txBody>
      </p:sp>
      <p:sp>
        <p:nvSpPr>
          <p:cNvPr id="675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0042512-7BA1-4F42-AF91-38643C8FAD7F}" type="slidenum">
              <a:rPr lang="en-US" smtClean="0">
                <a:latin typeface="Arial" pitchFamily="34" charset="0"/>
                <a:cs typeface="Arial" pitchFamily="34" charset="0"/>
              </a:rPr>
              <a:pPr fontAlgn="base">
                <a:spcBef>
                  <a:spcPct val="0"/>
                </a:spcBef>
                <a:spcAft>
                  <a:spcPct val="0"/>
                </a:spcAft>
                <a:defRPr/>
              </a:pPr>
              <a:t>3</a:t>
            </a:fld>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25627697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a:defRPr/>
            </a:pPr>
            <a:fld id="{B9413532-8462-46B4-A565-14D9D8FC2F70}" type="slidenum">
              <a:rPr lang="en-US" smtClean="0">
                <a:latin typeface="Arial" pitchFamily="34" charset="0"/>
                <a:cs typeface="Arial" pitchFamily="34" charset="0"/>
              </a:rPr>
              <a:pPr>
                <a:defRPr/>
              </a:pPr>
              <a:t>30</a:t>
            </a:fld>
            <a:endParaRPr lang="en-US" dirty="0">
              <a:latin typeface="Arial" pitchFamily="34" charset="0"/>
              <a:cs typeface="Arial" pitchFamily="34" charset="0"/>
            </a:endParaRPr>
          </a:p>
        </p:txBody>
      </p:sp>
    </p:spTree>
    <p:extLst>
      <p:ext uri="{BB962C8B-B14F-4D97-AF65-F5344CB8AC3E}">
        <p14:creationId xmlns:p14="http://schemas.microsoft.com/office/powerpoint/2010/main" val="9112220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spcBef>
                <a:spcPct val="0"/>
              </a:spcBef>
            </a:pPr>
            <a:r>
              <a:rPr lang="en-US" sz="1400" dirty="0" smtClean="0">
                <a:latin typeface="Arial" pitchFamily="34" charset="0"/>
                <a:cs typeface="Arial" pitchFamily="34" charset="0"/>
              </a:rPr>
              <a:t>There are some other important details to know about performance tasks, so please take note of the following information. </a:t>
            </a:r>
          </a:p>
          <a:p>
            <a:pPr eaLnBrk="1" hangingPunct="1">
              <a:spcBef>
                <a:spcPct val="0"/>
              </a:spcBef>
            </a:pPr>
            <a:endParaRPr lang="en-US" sz="1400" dirty="0" smtClean="0">
              <a:latin typeface="Arial" pitchFamily="34" charset="0"/>
              <a:cs typeface="Arial" pitchFamily="34" charset="0"/>
            </a:endParaRPr>
          </a:p>
          <a:p>
            <a:pPr eaLnBrk="1" hangingPunct="1">
              <a:spcBef>
                <a:spcPct val="0"/>
              </a:spcBef>
            </a:pPr>
            <a:endParaRPr lang="en-US" sz="1400" dirty="0" smtClean="0">
              <a:latin typeface="Arial" pitchFamily="34" charset="0"/>
              <a:cs typeface="Arial" pitchFamily="34" charset="0"/>
            </a:endParaRPr>
          </a:p>
        </p:txBody>
      </p:sp>
      <p:sp>
        <p:nvSpPr>
          <p:cNvPr id="993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42FC1FE-E9DC-4A02-8366-0BC1C5071BF0}" type="slidenum">
              <a:rPr lang="en-US" smtClean="0">
                <a:latin typeface="Arial" pitchFamily="34" charset="0"/>
                <a:cs typeface="Arial" pitchFamily="34" charset="0"/>
              </a:rPr>
              <a:pPr fontAlgn="base">
                <a:spcBef>
                  <a:spcPct val="0"/>
                </a:spcBef>
                <a:spcAft>
                  <a:spcPct val="0"/>
                </a:spcAft>
                <a:defRPr/>
              </a:pPr>
              <a:t>31</a:t>
            </a:fld>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41217116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p:spPr>
      </p:sp>
      <p:sp>
        <p:nvSpPr>
          <p:cNvPr id="131075"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0" fontAlgn="base" hangingPunct="0"/>
            <a:r>
              <a:rPr lang="en-US" sz="1200" kern="1200" dirty="0" smtClean="0">
                <a:solidFill>
                  <a:schemeClr val="tx1"/>
                </a:solidFill>
                <a:latin typeface="Arial" pitchFamily="34" charset="0"/>
                <a:cs typeface="Arial" pitchFamily="34" charset="0"/>
              </a:rPr>
              <a:t>Performance tasks expire after </a:t>
            </a:r>
            <a:r>
              <a:rPr lang="en-US" sz="1200" kern="1200" dirty="0" smtClean="0">
                <a:solidFill>
                  <a:schemeClr val="tx1"/>
                </a:solidFill>
                <a:latin typeface="Arial" pitchFamily="34" charset="0"/>
                <a:cs typeface="Arial" pitchFamily="34" charset="0"/>
              </a:rPr>
              <a:t>ten calendar </a:t>
            </a:r>
            <a:r>
              <a:rPr lang="en-US" sz="1200" kern="1200" dirty="0" smtClean="0">
                <a:solidFill>
                  <a:schemeClr val="tx1"/>
                </a:solidFill>
                <a:latin typeface="Arial" pitchFamily="34" charset="0"/>
                <a:cs typeface="Arial" pitchFamily="34" charset="0"/>
              </a:rPr>
              <a:t>days once initiated by the</a:t>
            </a:r>
            <a:r>
              <a:rPr lang="en-US" sz="1200" kern="1200" baseline="0" dirty="0" smtClean="0">
                <a:solidFill>
                  <a:schemeClr val="tx1"/>
                </a:solidFill>
                <a:latin typeface="Arial" pitchFamily="34" charset="0"/>
                <a:cs typeface="Arial" pitchFamily="34" charset="0"/>
              </a:rPr>
              <a:t> student</a:t>
            </a:r>
            <a:r>
              <a:rPr lang="en-US" sz="1200" kern="1200" dirty="0" smtClean="0">
                <a:solidFill>
                  <a:schemeClr val="tx1"/>
                </a:solidFill>
                <a:latin typeface="Arial" pitchFamily="34" charset="0"/>
                <a:cs typeface="Arial" pitchFamily="34" charset="0"/>
              </a:rPr>
              <a:t>. </a:t>
            </a:r>
          </a:p>
          <a:p>
            <a:endParaRPr lang="en-US" dirty="0" smtClean="0">
              <a:latin typeface="Arial" pitchFamily="34" charset="0"/>
              <a:cs typeface="Arial" pitchFamily="34" charset="0"/>
            </a:endParaRPr>
          </a:p>
          <a:p>
            <a:pPr eaLnBrk="1" hangingPunct="1">
              <a:spcBef>
                <a:spcPct val="0"/>
              </a:spcBef>
            </a:pPr>
            <a:endParaRPr lang="en-US" sz="1400" dirty="0" smtClean="0">
              <a:latin typeface="Arial" pitchFamily="34" charset="0"/>
              <a:cs typeface="Arial" pitchFamily="34" charset="0"/>
            </a:endParaRPr>
          </a:p>
          <a:p>
            <a:pPr eaLnBrk="1" hangingPunct="1">
              <a:spcBef>
                <a:spcPct val="0"/>
              </a:spcBef>
            </a:pPr>
            <a:endParaRPr lang="en-US" sz="1400" dirty="0" smtClean="0">
              <a:latin typeface="Arial" pitchFamily="34" charset="0"/>
              <a:cs typeface="Arial" pitchFamily="34" charset="0"/>
            </a:endParaRPr>
          </a:p>
        </p:txBody>
      </p:sp>
      <p:sp>
        <p:nvSpPr>
          <p:cNvPr id="972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FE6CE7-FC5B-45CA-B485-DE3AB27006B0}" type="slidenum">
              <a:rPr lang="en-US" smtClean="0">
                <a:latin typeface="Arial" pitchFamily="34" charset="0"/>
                <a:cs typeface="Arial" pitchFamily="34" charset="0"/>
              </a:rPr>
              <a:pPr fontAlgn="base">
                <a:spcBef>
                  <a:spcPct val="0"/>
                </a:spcBef>
                <a:spcAft>
                  <a:spcPct val="0"/>
                </a:spcAft>
                <a:defRPr/>
              </a:pPr>
              <a:t>32</a:t>
            </a:fld>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38961929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0" fontAlgn="base" hangingPunct="0"/>
            <a:r>
              <a:rPr lang="en-US" sz="1200" kern="1200" dirty="0" smtClean="0">
                <a:solidFill>
                  <a:schemeClr val="tx1"/>
                </a:solidFill>
                <a:latin typeface="Arial" pitchFamily="34" charset="0"/>
                <a:cs typeface="Arial" pitchFamily="34" charset="0"/>
              </a:rPr>
              <a:t>There are no pause rules for the performance task. Students can take breaks during the administration of the performance task </a:t>
            </a:r>
            <a:r>
              <a:rPr lang="en-US" sz="1200" kern="1200" dirty="0" smtClean="0">
                <a:solidFill>
                  <a:schemeClr val="tx1"/>
                </a:solidFill>
                <a:latin typeface="+mn-lt"/>
                <a:ea typeface="+mn-ea"/>
                <a:cs typeface="+mn-cs"/>
              </a:rPr>
              <a:t>but will be automatically logged out </a:t>
            </a:r>
            <a:r>
              <a:rPr lang="en-US" sz="1200" b="0" u="none" kern="1200" dirty="0" smtClean="0">
                <a:solidFill>
                  <a:schemeClr val="tx1"/>
                </a:solidFill>
                <a:latin typeface="+mn-lt"/>
                <a:ea typeface="+mn-ea"/>
                <a:cs typeface="+mn-cs"/>
              </a:rPr>
              <a:t>after </a:t>
            </a:r>
            <a:r>
              <a:rPr lang="en-US" sz="1200" b="0" u="none" kern="1200" dirty="0" smtClean="0">
                <a:solidFill>
                  <a:schemeClr val="tx1"/>
                </a:solidFill>
                <a:latin typeface="+mn-lt"/>
                <a:ea typeface="+mn-ea"/>
                <a:cs typeface="+mn-cs"/>
              </a:rPr>
              <a:t>twenty</a:t>
            </a:r>
            <a:r>
              <a:rPr lang="en-US" sz="1200" b="0" u="none" kern="1200" baseline="0" dirty="0" smtClean="0">
                <a:solidFill>
                  <a:schemeClr val="tx1"/>
                </a:solidFill>
                <a:latin typeface="+mn-lt"/>
                <a:ea typeface="+mn-ea"/>
                <a:cs typeface="+mn-cs"/>
              </a:rPr>
              <a:t> minutes</a:t>
            </a:r>
            <a:r>
              <a:rPr lang="en-US" sz="1200" b="0" u="none" kern="1200" dirty="0" smtClean="0">
                <a:solidFill>
                  <a:schemeClr val="tx1"/>
                </a:solidFill>
                <a:latin typeface="+mn-lt"/>
                <a:ea typeface="+mn-ea"/>
                <a:cs typeface="+mn-cs"/>
              </a:rPr>
              <a:t> </a:t>
            </a:r>
            <a:r>
              <a:rPr lang="en-US" sz="1200" b="0" u="none" kern="1200" dirty="0" smtClean="0">
                <a:solidFill>
                  <a:schemeClr val="tx1"/>
                </a:solidFill>
                <a:latin typeface="+mn-lt"/>
                <a:ea typeface="+mn-ea"/>
                <a:cs typeface="+mn-cs"/>
              </a:rPr>
              <a:t>in a paused state or</a:t>
            </a:r>
            <a:r>
              <a:rPr lang="en-US" sz="1200" b="0" u="none" kern="1200" baseline="0" dirty="0" smtClean="0">
                <a:solidFill>
                  <a:schemeClr val="tx1"/>
                </a:solidFill>
                <a:latin typeface="+mn-lt"/>
                <a:ea typeface="+mn-ea"/>
                <a:cs typeface="+mn-cs"/>
              </a:rPr>
              <a:t> </a:t>
            </a:r>
            <a:r>
              <a:rPr lang="en-US" sz="1200" b="0" u="none" kern="1200" dirty="0" smtClean="0">
                <a:solidFill>
                  <a:schemeClr val="tx1"/>
                </a:solidFill>
                <a:latin typeface="+mn-lt"/>
                <a:ea typeface="+mn-ea"/>
                <a:cs typeface="+mn-cs"/>
              </a:rPr>
              <a:t>thirty </a:t>
            </a:r>
            <a:r>
              <a:rPr lang="en-US" sz="1200" kern="1200" dirty="0" smtClean="0">
                <a:solidFill>
                  <a:schemeClr val="tx1"/>
                </a:solidFill>
                <a:latin typeface="+mn-lt"/>
                <a:ea typeface="+mn-ea"/>
                <a:cs typeface="+mn-cs"/>
              </a:rPr>
              <a:t>minutes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of </a:t>
            </a:r>
            <a:r>
              <a:rPr lang="en-US" sz="1200" kern="1200" dirty="0" smtClean="0">
                <a:solidFill>
                  <a:schemeClr val="tx1"/>
                </a:solidFill>
                <a:latin typeface="+mn-lt"/>
                <a:ea typeface="+mn-ea"/>
                <a:cs typeface="+mn-cs"/>
              </a:rPr>
              <a:t>inactivity</a:t>
            </a:r>
            <a:r>
              <a:rPr lang="en-US" sz="1200" kern="1200" dirty="0" smtClean="0">
                <a:solidFill>
                  <a:schemeClr val="tx1"/>
                </a:solidFill>
                <a:latin typeface="+mn-lt"/>
                <a:ea typeface="+mn-ea"/>
                <a:cs typeface="+mn-cs"/>
              </a:rPr>
              <a:t>.</a:t>
            </a:r>
            <a:endParaRPr lang="en-US" sz="1200" kern="1200" dirty="0" smtClean="0">
              <a:solidFill>
                <a:schemeClr val="tx1"/>
              </a:solidFill>
              <a:latin typeface="Arial" pitchFamily="34" charset="0"/>
              <a:cs typeface="Arial" pitchFamily="34" charset="0"/>
            </a:endParaRPr>
          </a:p>
          <a:p>
            <a:pPr eaLnBrk="0" fontAlgn="base" hangingPunct="0"/>
            <a:endParaRPr lang="en-US" sz="1200" kern="1200" dirty="0" smtClean="0">
              <a:solidFill>
                <a:schemeClr val="tx1"/>
              </a:solidFill>
              <a:latin typeface="Arial" pitchFamily="34" charset="0"/>
              <a:cs typeface="Arial" pitchFamily="34" charset="0"/>
            </a:endParaRPr>
          </a:p>
          <a:p>
            <a:pPr eaLnBrk="0" fontAlgn="base" hangingPunct="0"/>
            <a:r>
              <a:rPr lang="en-US" sz="1200" kern="1200" dirty="0" smtClean="0">
                <a:solidFill>
                  <a:schemeClr val="tx1"/>
                </a:solidFill>
                <a:latin typeface="Arial" pitchFamily="34" charset="0"/>
                <a:cs typeface="Arial" pitchFamily="34" charset="0"/>
              </a:rPr>
              <a:t>For </a:t>
            </a:r>
            <a:r>
              <a:rPr lang="en-US" sz="1200" kern="1200" dirty="0" smtClean="0">
                <a:solidFill>
                  <a:schemeClr val="tx1"/>
                </a:solidFill>
                <a:latin typeface="Arial" pitchFamily="34" charset="0"/>
                <a:cs typeface="Arial" pitchFamily="34" charset="0"/>
              </a:rPr>
              <a:t>ELA, after taking a break, students will have access to only those</a:t>
            </a:r>
            <a:r>
              <a:rPr lang="en-US" sz="1200" kern="1200" baseline="0" dirty="0" smtClean="0">
                <a:solidFill>
                  <a:schemeClr val="tx1"/>
                </a:solidFill>
                <a:latin typeface="Arial" pitchFamily="34" charset="0"/>
                <a:cs typeface="Arial" pitchFamily="34" charset="0"/>
              </a:rPr>
              <a:t> </a:t>
            </a:r>
            <a:r>
              <a:rPr lang="en-US" sz="1200" kern="1200" dirty="0" smtClean="0">
                <a:solidFill>
                  <a:schemeClr val="tx1"/>
                </a:solidFill>
                <a:latin typeface="Arial" pitchFamily="34" charset="0"/>
                <a:cs typeface="Arial" pitchFamily="34" charset="0"/>
              </a:rPr>
              <a:t>items within the part of the task they were working on (Part 1 or Part 2) prior to the break. Students may not go back to Part 1 if they take a break</a:t>
            </a:r>
            <a:r>
              <a:rPr lang="en-US" sz="1200" kern="1200" baseline="0" dirty="0" smtClean="0">
                <a:solidFill>
                  <a:schemeClr val="tx1"/>
                </a:solidFill>
                <a:latin typeface="Arial" pitchFamily="34" charset="0"/>
                <a:cs typeface="Arial" pitchFamily="34" charset="0"/>
              </a:rPr>
              <a:t> during Part 2</a:t>
            </a:r>
            <a:r>
              <a:rPr lang="en-US" sz="1200" kern="1200" dirty="0" smtClean="0">
                <a:solidFill>
                  <a:schemeClr val="tx1"/>
                </a:solidFill>
                <a:latin typeface="Arial" pitchFamily="34" charset="0"/>
                <a:cs typeface="Arial" pitchFamily="34" charset="0"/>
              </a:rPr>
              <a:t>, however, the Global notes are retained for both parts 1 and 2.  </a:t>
            </a:r>
          </a:p>
          <a:p>
            <a:r>
              <a:rPr lang="en-US" sz="1200" kern="1200" dirty="0" smtClean="0">
                <a:solidFill>
                  <a:schemeClr val="tx1"/>
                </a:solidFill>
                <a:latin typeface="Arial" pitchFamily="34" charset="0"/>
                <a:cs typeface="Arial" pitchFamily="34" charset="0"/>
              </a:rPr>
              <a:t> </a:t>
            </a:r>
          </a:p>
          <a:p>
            <a:pPr eaLnBrk="1" hangingPunct="1">
              <a:spcBef>
                <a:spcPct val="0"/>
              </a:spcBef>
            </a:pPr>
            <a:endParaRPr lang="en-US" sz="1400" dirty="0" smtClean="0">
              <a:latin typeface="Arial" pitchFamily="34" charset="0"/>
              <a:cs typeface="Arial" pitchFamily="34" charset="0"/>
            </a:endParaRPr>
          </a:p>
          <a:p>
            <a:pPr eaLnBrk="1" hangingPunct="1">
              <a:spcBef>
                <a:spcPct val="0"/>
              </a:spcBef>
            </a:pPr>
            <a:endParaRPr lang="en-US" sz="1400" dirty="0" smtClean="0">
              <a:latin typeface="Arial" pitchFamily="34" charset="0"/>
              <a:cs typeface="Arial" pitchFamily="34" charset="0"/>
            </a:endParaRPr>
          </a:p>
        </p:txBody>
      </p:sp>
      <p:sp>
        <p:nvSpPr>
          <p:cNvPr id="972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79840EB-0CF7-43F3-973C-A6EC98990BD3}" type="slidenum">
              <a:rPr lang="en-US" smtClean="0">
                <a:latin typeface="Arial" pitchFamily="34" charset="0"/>
                <a:cs typeface="Arial" pitchFamily="34" charset="0"/>
              </a:rPr>
              <a:pPr fontAlgn="base">
                <a:spcBef>
                  <a:spcPct val="0"/>
                </a:spcBef>
                <a:spcAft>
                  <a:spcPct val="0"/>
                </a:spcAft>
                <a:defRPr/>
              </a:pPr>
              <a:t>33</a:t>
            </a:fld>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32144110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3"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r>
              <a:rPr lang="en-US" dirty="0" smtClean="0">
                <a:latin typeface="Arial" pitchFamily="34" charset="0"/>
                <a:cs typeface="Arial" pitchFamily="34" charset="0"/>
              </a:rPr>
              <a:t>During the ELA PT, the notes on the embedded universal tool, Global Notes, are retained from Part 1 to Part 2 so that the student may go back to the notes even though he or she is not able to go back to the research questions in Part 1. Embedded</a:t>
            </a:r>
            <a:r>
              <a:rPr lang="en-US" baseline="0" dirty="0" smtClean="0">
                <a:latin typeface="Arial" pitchFamily="34" charset="0"/>
                <a:cs typeface="Arial" pitchFamily="34" charset="0"/>
              </a:rPr>
              <a:t> Global Notes is the </a:t>
            </a:r>
            <a:r>
              <a:rPr lang="en-US" dirty="0" smtClean="0">
                <a:latin typeface="Arial" pitchFamily="34" charset="0"/>
                <a:cs typeface="Arial" pitchFamily="34" charset="0"/>
              </a:rPr>
              <a:t>preferred mode for note taking. Global Notes is not available for the mathematics</a:t>
            </a:r>
            <a:r>
              <a:rPr lang="en-US" baseline="0" dirty="0" smtClean="0">
                <a:latin typeface="Arial" pitchFamily="34" charset="0"/>
                <a:cs typeface="Arial" pitchFamily="34" charset="0"/>
              </a:rPr>
              <a:t> PT.</a:t>
            </a:r>
            <a:endParaRPr lang="en-US" sz="1400" dirty="0" smtClean="0">
              <a:latin typeface="Arial" pitchFamily="34" charset="0"/>
              <a:cs typeface="Arial" pitchFamily="34" charset="0"/>
            </a:endParaRPr>
          </a:p>
          <a:p>
            <a:pPr eaLnBrk="1" hangingPunct="1">
              <a:spcBef>
                <a:spcPct val="0"/>
              </a:spcBef>
            </a:pPr>
            <a:endParaRPr lang="en-US" sz="1400" dirty="0" smtClean="0">
              <a:latin typeface="Arial" pitchFamily="34" charset="0"/>
              <a:cs typeface="Arial" pitchFamily="34" charset="0"/>
            </a:endParaRPr>
          </a:p>
        </p:txBody>
      </p:sp>
      <p:sp>
        <p:nvSpPr>
          <p:cNvPr id="972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C14135-5246-4DD9-9FB4-A4797E809CEA}" type="slidenum">
              <a:rPr lang="en-US" smtClean="0">
                <a:latin typeface="Arial" pitchFamily="34" charset="0"/>
                <a:cs typeface="Arial" pitchFamily="34" charset="0"/>
              </a:rPr>
              <a:pPr fontAlgn="base">
                <a:spcBef>
                  <a:spcPct val="0"/>
                </a:spcBef>
                <a:spcAft>
                  <a:spcPct val="0"/>
                </a:spcAft>
                <a:defRPr/>
              </a:pPr>
              <a:t>34</a:t>
            </a:fld>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3897169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p:spPr>
      </p:sp>
      <p:sp>
        <p:nvSpPr>
          <p:cNvPr id="134147"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0" fontAlgn="base" hangingPunct="0"/>
            <a:r>
              <a:rPr lang="en-US" sz="1200" kern="1200" dirty="0" smtClean="0">
                <a:solidFill>
                  <a:schemeClr val="tx1"/>
                </a:solidFill>
                <a:latin typeface="Arial" pitchFamily="34" charset="0"/>
                <a:cs typeface="Arial" pitchFamily="34" charset="0"/>
              </a:rPr>
              <a:t>To ensure that students using scratch paper for notes have the same allowance as students using the online notes, TAs should direct students to write</a:t>
            </a:r>
            <a:r>
              <a:rPr lang="en-US" sz="1200" kern="1200" baseline="0" dirty="0" smtClean="0">
                <a:solidFill>
                  <a:schemeClr val="tx1"/>
                </a:solidFill>
                <a:latin typeface="Arial" pitchFamily="34" charset="0"/>
                <a:cs typeface="Arial" pitchFamily="34" charset="0"/>
              </a:rPr>
              <a:t> their names on the scratch paper before </a:t>
            </a:r>
            <a:r>
              <a:rPr lang="en-US" sz="1200" kern="1200" dirty="0" smtClean="0">
                <a:solidFill>
                  <a:schemeClr val="tx1"/>
                </a:solidFill>
                <a:latin typeface="Arial" pitchFamily="34" charset="0"/>
                <a:cs typeface="Arial" pitchFamily="34" charset="0"/>
              </a:rPr>
              <a:t>collecting it at the completion of Part 1 of the ELA PT and securely store the paper for students’ use during Part 2 of the ELA PT.</a:t>
            </a:r>
          </a:p>
        </p:txBody>
      </p:sp>
      <p:sp>
        <p:nvSpPr>
          <p:cNvPr id="972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2ACE2C-F4BF-4409-9564-DC93A326A917}" type="slidenum">
              <a:rPr lang="en-US" smtClean="0">
                <a:latin typeface="Arial" pitchFamily="34" charset="0"/>
                <a:cs typeface="Arial" pitchFamily="34" charset="0"/>
              </a:rPr>
              <a:pPr fontAlgn="base">
                <a:spcBef>
                  <a:spcPct val="0"/>
                </a:spcBef>
                <a:spcAft>
                  <a:spcPct val="0"/>
                </a:spcAft>
                <a:defRPr/>
              </a:pPr>
              <a:t>35</a:t>
            </a:fld>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28732545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p:spPr>
      </p:sp>
      <p:sp>
        <p:nvSpPr>
          <p:cNvPr id="137219"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spcBef>
                <a:spcPct val="0"/>
              </a:spcBef>
            </a:pPr>
            <a:r>
              <a:rPr lang="en-US" sz="1400" dirty="0" smtClean="0">
                <a:latin typeface="Arial" pitchFamily="34" charset="0"/>
                <a:cs typeface="Arial" pitchFamily="34" charset="0"/>
              </a:rPr>
              <a:t>For more information, please visit:</a:t>
            </a:r>
          </a:p>
          <a:p>
            <a:pPr eaLnBrk="1" hangingPunct="1">
              <a:spcBef>
                <a:spcPct val="0"/>
              </a:spcBef>
            </a:pPr>
            <a:endParaRPr lang="en-US" sz="900" dirty="0" smtClean="0">
              <a:latin typeface="Arial" pitchFamily="34" charset="0"/>
              <a:cs typeface="Arial" pitchFamily="34" charset="0"/>
            </a:endParaRPr>
          </a:p>
          <a:p>
            <a:pPr eaLnBrk="1" hangingPunct="1">
              <a:spcBef>
                <a:spcPct val="0"/>
              </a:spcBef>
            </a:pPr>
            <a:r>
              <a:rPr lang="en-US" sz="900" dirty="0" smtClean="0">
                <a:latin typeface="Arial" pitchFamily="34" charset="0"/>
                <a:cs typeface="Arial" pitchFamily="34" charset="0"/>
              </a:rPr>
              <a:t>www.smarterbalanced.org</a:t>
            </a:r>
          </a:p>
        </p:txBody>
      </p:sp>
      <p:sp>
        <p:nvSpPr>
          <p:cNvPr id="1003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E26569-4FF1-42F7-8E3A-3CB22BCA25F0}" type="slidenum">
              <a:rPr lang="en-US" sz="1300" smtClean="0">
                <a:latin typeface="Arial" pitchFamily="34" charset="0"/>
                <a:cs typeface="Arial" pitchFamily="34" charset="0"/>
              </a:rPr>
              <a:pPr fontAlgn="base">
                <a:spcBef>
                  <a:spcPct val="0"/>
                </a:spcBef>
                <a:spcAft>
                  <a:spcPct val="0"/>
                </a:spcAft>
                <a:defRPr/>
              </a:pPr>
              <a:t>36</a:t>
            </a:fld>
            <a:endParaRPr lang="en-US" sz="1300" dirty="0" smtClean="0">
              <a:latin typeface="Arial" pitchFamily="34" charset="0"/>
              <a:cs typeface="Arial" pitchFamily="34" charset="0"/>
            </a:endParaRPr>
          </a:p>
        </p:txBody>
      </p:sp>
    </p:spTree>
    <p:extLst>
      <p:ext uri="{BB962C8B-B14F-4D97-AF65-F5344CB8AC3E}">
        <p14:creationId xmlns:p14="http://schemas.microsoft.com/office/powerpoint/2010/main" val="2810413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spcBef>
                <a:spcPct val="0"/>
              </a:spcBef>
            </a:pPr>
            <a:r>
              <a:rPr lang="en-US" sz="1400" dirty="0" smtClean="0">
                <a:latin typeface="Arial" pitchFamily="34" charset="0"/>
                <a:cs typeface="Arial" pitchFamily="34" charset="0"/>
              </a:rPr>
              <a:t>This presentation is a general overview of the performance task. Test Administrators and classroom teachers who administer the performance task should be sure to review the additional information</a:t>
            </a:r>
            <a:r>
              <a:rPr lang="en-US" sz="1400" baseline="0" dirty="0" smtClean="0">
                <a:latin typeface="Arial" pitchFamily="34" charset="0"/>
                <a:cs typeface="Arial" pitchFamily="34" charset="0"/>
              </a:rPr>
              <a:t> </a:t>
            </a:r>
            <a:r>
              <a:rPr lang="en-US" sz="1400" dirty="0" smtClean="0">
                <a:latin typeface="Arial" pitchFamily="34" charset="0"/>
                <a:cs typeface="Arial" pitchFamily="34" charset="0"/>
              </a:rPr>
              <a:t>provided in the Online</a:t>
            </a:r>
            <a:r>
              <a:rPr lang="en-US" sz="1400" baseline="0" dirty="0" smtClean="0">
                <a:latin typeface="Arial" pitchFamily="34" charset="0"/>
                <a:cs typeface="Arial" pitchFamily="34" charset="0"/>
              </a:rPr>
              <a:t> </a:t>
            </a:r>
            <a:r>
              <a:rPr lang="en-US" sz="1400" dirty="0" smtClean="0">
                <a:latin typeface="Arial" pitchFamily="34" charset="0"/>
                <a:cs typeface="Arial" pitchFamily="34" charset="0"/>
              </a:rPr>
              <a:t>Test Administration Manual. This</a:t>
            </a:r>
            <a:r>
              <a:rPr lang="en-US" sz="1400" baseline="0" dirty="0" smtClean="0">
                <a:latin typeface="Arial" pitchFamily="34" charset="0"/>
                <a:cs typeface="Arial" pitchFamily="34" charset="0"/>
              </a:rPr>
              <a:t> information </a:t>
            </a:r>
            <a:r>
              <a:rPr lang="en-US" sz="1400" dirty="0" smtClean="0">
                <a:latin typeface="Arial" pitchFamily="34" charset="0"/>
                <a:cs typeface="Arial" pitchFamily="34" charset="0"/>
              </a:rPr>
              <a:t>provides greater detail about how to plan for the performance task event within the </a:t>
            </a:r>
            <a:r>
              <a:rPr lang="en-US" sz="1400" dirty="0" smtClean="0">
                <a:latin typeface="Arial" pitchFamily="34" charset="0"/>
                <a:cs typeface="Arial" pitchFamily="34" charset="0"/>
              </a:rPr>
              <a:t>Hawaii </a:t>
            </a:r>
            <a:r>
              <a:rPr lang="en-US" sz="1400" dirty="0" smtClean="0">
                <a:latin typeface="Arial" pitchFamily="34" charset="0"/>
                <a:cs typeface="Arial" pitchFamily="34" charset="0"/>
              </a:rPr>
              <a:t>test administration process.</a:t>
            </a:r>
          </a:p>
          <a:p>
            <a:pPr eaLnBrk="1" hangingPunct="1">
              <a:spcBef>
                <a:spcPct val="0"/>
              </a:spcBef>
            </a:pPr>
            <a:endParaRPr lang="en-US" sz="1400" dirty="0" smtClean="0">
              <a:latin typeface="Arial" pitchFamily="34" charset="0"/>
              <a:cs typeface="Arial" pitchFamily="34" charset="0"/>
            </a:endParaRPr>
          </a:p>
          <a:p>
            <a:pPr eaLnBrk="1" hangingPunct="1">
              <a:spcBef>
                <a:spcPct val="0"/>
              </a:spcBef>
            </a:pPr>
            <a:endParaRPr lang="en-US" sz="1400" dirty="0" smtClean="0">
              <a:latin typeface="Arial" pitchFamily="34" charset="0"/>
              <a:cs typeface="Arial" pitchFamily="34" charset="0"/>
            </a:endParaRPr>
          </a:p>
        </p:txBody>
      </p:sp>
      <p:sp>
        <p:nvSpPr>
          <p:cNvPr id="993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B57F9DC-F192-4038-9963-42CA002B6568}" type="slidenum">
              <a:rPr lang="en-US" smtClean="0">
                <a:latin typeface="Arial" pitchFamily="34" charset="0"/>
                <a:cs typeface="Arial" pitchFamily="34" charset="0"/>
              </a:rPr>
              <a:pPr fontAlgn="base">
                <a:spcBef>
                  <a:spcPct val="0"/>
                </a:spcBef>
                <a:spcAft>
                  <a:spcPct val="0"/>
                </a:spcAft>
                <a:defRPr/>
              </a:pPr>
              <a:t>4</a:t>
            </a:fld>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3130371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latin typeface="Arial" pitchFamily="34" charset="0"/>
              <a:cs typeface="Arial" pitchFamily="34" charset="0"/>
            </a:endParaRPr>
          </a:p>
        </p:txBody>
      </p:sp>
      <p:sp>
        <p:nvSpPr>
          <p:cNvPr id="4" name="Slide Number Placeholder 3"/>
          <p:cNvSpPr>
            <a:spLocks noGrp="1"/>
          </p:cNvSpPr>
          <p:nvPr>
            <p:ph type="sldNum" sz="quarter" idx="5"/>
          </p:nvPr>
        </p:nvSpPr>
        <p:spPr/>
        <p:txBody>
          <a:bodyPr/>
          <a:lstStyle/>
          <a:p>
            <a:pPr>
              <a:defRPr/>
            </a:pPr>
            <a:fld id="{0BA9A63E-EE65-4B29-A615-8B750AC62B83}" type="slidenum">
              <a:rPr lang="en-US" smtClean="0">
                <a:latin typeface="Arial" pitchFamily="34" charset="0"/>
                <a:cs typeface="Arial" pitchFamily="34" charset="0"/>
              </a:rPr>
              <a:pPr>
                <a:defRPr/>
              </a:pPr>
              <a:t>5</a:t>
            </a:fld>
            <a:endParaRPr lang="en-US" dirty="0">
              <a:latin typeface="Arial" pitchFamily="34" charset="0"/>
              <a:cs typeface="Arial" pitchFamily="34" charset="0"/>
            </a:endParaRPr>
          </a:p>
        </p:txBody>
      </p:sp>
    </p:spTree>
    <p:extLst>
      <p:ext uri="{BB962C8B-B14F-4D97-AF65-F5344CB8AC3E}">
        <p14:creationId xmlns:p14="http://schemas.microsoft.com/office/powerpoint/2010/main" val="5947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p:spPr>
      </p:sp>
      <p:sp>
        <p:nvSpPr>
          <p:cNvPr id="128003"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r>
              <a:rPr lang="en-US" sz="1200" kern="1200" dirty="0" smtClean="0">
                <a:solidFill>
                  <a:schemeClr val="tx1"/>
                </a:solidFill>
                <a:latin typeface="Arial" pitchFamily="34" charset="0"/>
                <a:cs typeface="Arial" pitchFamily="34" charset="0"/>
              </a:rPr>
              <a:t>As you know, the Smarter</a:t>
            </a:r>
            <a:r>
              <a:rPr lang="en-US" sz="1200" kern="1200" baseline="0" dirty="0" smtClean="0">
                <a:solidFill>
                  <a:schemeClr val="tx1"/>
                </a:solidFill>
                <a:latin typeface="Arial" pitchFamily="34" charset="0"/>
                <a:cs typeface="Arial" pitchFamily="34" charset="0"/>
              </a:rPr>
              <a:t> Balanced assessment</a:t>
            </a:r>
            <a:r>
              <a:rPr lang="en-US" sz="1200" kern="1200" dirty="0" smtClean="0">
                <a:solidFill>
                  <a:schemeClr val="tx1"/>
                </a:solidFill>
                <a:latin typeface="Arial" pitchFamily="34" charset="0"/>
                <a:cs typeface="Arial" pitchFamily="34" charset="0"/>
              </a:rPr>
              <a:t> consists of two components: a CAT portion for the ELA and</a:t>
            </a:r>
            <a:r>
              <a:rPr lang="en-US" sz="1200" kern="1200" baseline="0" dirty="0" smtClean="0">
                <a:solidFill>
                  <a:schemeClr val="tx1"/>
                </a:solidFill>
                <a:latin typeface="Arial" pitchFamily="34" charset="0"/>
                <a:cs typeface="Arial" pitchFamily="34" charset="0"/>
              </a:rPr>
              <a:t> Mathematics tests, and a Performance Task for the ELA section.</a:t>
            </a:r>
            <a:endParaRPr lang="en-US" sz="1400" dirty="0" smtClean="0">
              <a:latin typeface="Arial" pitchFamily="34" charset="0"/>
              <a:cs typeface="Arial" pitchFamily="34" charset="0"/>
            </a:endParaRPr>
          </a:p>
          <a:p>
            <a:pPr eaLnBrk="1" hangingPunct="1">
              <a:spcBef>
                <a:spcPct val="0"/>
              </a:spcBef>
            </a:pPr>
            <a:endParaRPr lang="en-US" sz="1400" dirty="0" smtClean="0">
              <a:latin typeface="Arial" pitchFamily="34" charset="0"/>
              <a:cs typeface="Arial" pitchFamily="34" charset="0"/>
            </a:endParaRPr>
          </a:p>
        </p:txBody>
      </p:sp>
      <p:sp>
        <p:nvSpPr>
          <p:cNvPr id="972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F657A9F-07AE-43D6-9B39-089670202988}" type="slidenum">
              <a:rPr lang="en-US" smtClean="0">
                <a:latin typeface="Arial" pitchFamily="34" charset="0"/>
                <a:cs typeface="Arial" pitchFamily="34" charset="0"/>
              </a:rPr>
              <a:pPr fontAlgn="base">
                <a:spcBef>
                  <a:spcPct val="0"/>
                </a:spcBef>
                <a:spcAft>
                  <a:spcPct val="0"/>
                </a:spcAft>
                <a:defRPr/>
              </a:pPr>
              <a:t>6</a:t>
            </a:fld>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966572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p:spPr>
      </p:sp>
      <p:sp>
        <p:nvSpPr>
          <p:cNvPr id="128003"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pitchFamily="34" charset="0"/>
                <a:cs typeface="Arial" pitchFamily="34" charset="0"/>
              </a:rPr>
              <a:t>A performance task, also referred to as a PT, is a portion of the test that requires students to answer a set of questions that are centered on a common topic or problem.</a:t>
            </a:r>
            <a:r>
              <a:rPr lang="en-US" dirty="0" smtClean="0">
                <a:latin typeface="Arial" pitchFamily="34" charset="0"/>
                <a:cs typeface="Arial" pitchFamily="34" charset="0"/>
              </a:rPr>
              <a:t> </a:t>
            </a:r>
            <a:r>
              <a:rPr lang="en-US" sz="1200" kern="1200" dirty="0" smtClean="0">
                <a:solidFill>
                  <a:schemeClr val="tx1"/>
                </a:solidFill>
                <a:latin typeface="Arial" pitchFamily="34" charset="0"/>
                <a:cs typeface="Arial" pitchFamily="34" charset="0"/>
              </a:rPr>
              <a:t>There is one performance task per content area on the summative assessment. </a:t>
            </a:r>
            <a:endParaRPr lang="en-US" sz="1400" dirty="0" smtClean="0">
              <a:latin typeface="Arial" pitchFamily="34" charset="0"/>
              <a:cs typeface="Arial" pitchFamily="34" charset="0"/>
            </a:endParaRPr>
          </a:p>
        </p:txBody>
      </p:sp>
      <p:sp>
        <p:nvSpPr>
          <p:cNvPr id="972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F657A9F-07AE-43D6-9B39-089670202988}" type="slidenum">
              <a:rPr lang="en-US" smtClean="0">
                <a:latin typeface="Arial" pitchFamily="34" charset="0"/>
                <a:cs typeface="Arial" pitchFamily="34" charset="0"/>
              </a:rPr>
              <a:pPr fontAlgn="base">
                <a:spcBef>
                  <a:spcPct val="0"/>
                </a:spcBef>
                <a:spcAft>
                  <a:spcPct val="0"/>
                </a:spcAft>
                <a:defRPr/>
              </a:pPr>
              <a:t>7</a:t>
            </a:fld>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2437716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fontAlgn="base"/>
            <a:r>
              <a:rPr lang="en-US" sz="1200" kern="1200" dirty="0" smtClean="0">
                <a:solidFill>
                  <a:schemeClr val="tx1"/>
                </a:solidFill>
                <a:latin typeface="Arial" pitchFamily="34" charset="0"/>
                <a:cs typeface="Arial" pitchFamily="34" charset="0"/>
              </a:rPr>
              <a:t>The Smarter Balanced assessment is administered as an online assessment on the computer, which helps ensure test items are more accessible. </a:t>
            </a:r>
          </a:p>
          <a:p>
            <a:pPr fontAlgn="base"/>
            <a:endParaRPr lang="en-US" sz="1200" strike="sngStrike" kern="1200" dirty="0" smtClean="0">
              <a:solidFill>
                <a:srgbClr val="FF0000"/>
              </a:solidFill>
              <a:latin typeface="Arial" pitchFamily="34" charset="0"/>
              <a:cs typeface="Arial" pitchFamily="34" charset="0"/>
            </a:endParaRPr>
          </a:p>
          <a:p>
            <a:pPr fontAlgn="base"/>
            <a:r>
              <a:rPr lang="en-US" sz="1200" kern="1200" dirty="0" smtClean="0">
                <a:solidFill>
                  <a:schemeClr val="tx1"/>
                </a:solidFill>
                <a:latin typeface="Arial" pitchFamily="34" charset="0"/>
                <a:cs typeface="Arial" pitchFamily="34" charset="0"/>
              </a:rPr>
              <a:t>Online assessments allow students to respond in ways that are different from how they might respond or access the paper-and-pencil tests. </a:t>
            </a:r>
          </a:p>
          <a:p>
            <a:pPr fontAlgn="base"/>
            <a:r>
              <a:rPr lang="en-US" sz="1200" kern="1200" dirty="0" smtClean="0">
                <a:solidFill>
                  <a:schemeClr val="tx1"/>
                </a:solidFill>
                <a:latin typeface="Arial" pitchFamily="34" charset="0"/>
                <a:cs typeface="Arial" pitchFamily="34" charset="0"/>
              </a:rPr>
              <a:t>  </a:t>
            </a:r>
          </a:p>
          <a:p>
            <a:pPr eaLnBrk="1" hangingPunct="1">
              <a:lnSpc>
                <a:spcPct val="115000"/>
              </a:lnSpc>
              <a:spcBef>
                <a:spcPct val="0"/>
              </a:spcBef>
            </a:pPr>
            <a:r>
              <a:rPr lang="en-US" sz="1400" dirty="0" smtClean="0">
                <a:solidFill>
                  <a:srgbClr val="000000"/>
                </a:solidFill>
                <a:latin typeface="Arial" pitchFamily="34" charset="0"/>
                <a:ea typeface="Times New Roman" pitchFamily="18" charset="0"/>
                <a:cs typeface="Arial" pitchFamily="34" charset="0"/>
              </a:rPr>
              <a:t> </a:t>
            </a:r>
            <a:endParaRPr lang="en-US" sz="1400" dirty="0" smtClean="0">
              <a:latin typeface="Arial" pitchFamily="34" charset="0"/>
              <a:ea typeface="Times New Roman" pitchFamily="18" charset="0"/>
              <a:cs typeface="Arial" pitchFamily="34" charset="0"/>
            </a:endParaRPr>
          </a:p>
        </p:txBody>
      </p:sp>
      <p:sp>
        <p:nvSpPr>
          <p:cNvPr id="624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D3BDB8D-D489-4786-9F1B-20E354106403}" type="slidenum">
              <a:rPr lang="en-US" smtClean="0">
                <a:latin typeface="Arial" pitchFamily="34" charset="0"/>
                <a:cs typeface="Arial" pitchFamily="34" charset="0"/>
              </a:rPr>
              <a:pPr fontAlgn="base">
                <a:spcBef>
                  <a:spcPct val="0"/>
                </a:spcBef>
                <a:spcAft>
                  <a:spcPct val="0"/>
                </a:spcAft>
                <a:defRPr/>
              </a:pPr>
              <a:t>8</a:t>
            </a:fld>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1874362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eaLnBrk="1" hangingPunct="1">
              <a:spcBef>
                <a:spcPct val="0"/>
              </a:spcBef>
            </a:pPr>
            <a:r>
              <a:rPr lang="en-US" sz="1400" dirty="0" smtClean="0">
                <a:latin typeface="Arial" pitchFamily="34" charset="0"/>
                <a:cs typeface="Arial" pitchFamily="34" charset="0"/>
              </a:rPr>
              <a:t>The performance</a:t>
            </a:r>
            <a:r>
              <a:rPr lang="en-US" sz="1400" baseline="0" dirty="0" smtClean="0">
                <a:latin typeface="Arial" pitchFamily="34" charset="0"/>
                <a:cs typeface="Arial" pitchFamily="34" charset="0"/>
              </a:rPr>
              <a:t> task</a:t>
            </a:r>
            <a:r>
              <a:rPr lang="en-US" sz="1400" dirty="0" smtClean="0">
                <a:latin typeface="Arial" pitchFamily="34" charset="0"/>
                <a:cs typeface="Arial" pitchFamily="34" charset="0"/>
              </a:rPr>
              <a:t> is intended to measure how well a student can integrate knowledge and skills across multiple claims and targets. </a:t>
            </a:r>
          </a:p>
        </p:txBody>
      </p:sp>
      <p:sp>
        <p:nvSpPr>
          <p:cNvPr id="655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D2ACB57-F883-42F3-9AAA-C3DD7B32A2D9}" type="slidenum">
              <a:rPr lang="en-US" smtClean="0">
                <a:latin typeface="Arial" pitchFamily="34" charset="0"/>
                <a:cs typeface="Arial" pitchFamily="34" charset="0"/>
              </a:rPr>
              <a:pPr fontAlgn="base">
                <a:spcBef>
                  <a:spcPct val="0"/>
                </a:spcBef>
                <a:spcAft>
                  <a:spcPct val="0"/>
                </a:spcAft>
                <a:defRPr/>
              </a:pPr>
              <a:t>9</a:t>
            </a:fld>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692950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C4604B0-D92F-4B5D-A5E8-198562E66D71}" type="datetimeFigureOut">
              <a:rPr lang="en-US"/>
              <a:pPr>
                <a:defRPr/>
              </a:pPr>
              <a:t>11/29/2017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C6901AE-65C8-411A-81D0-17A0DAE5DD32}"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9DA6128-CEFA-4AAE-B73B-480E2D9C0BFD}" type="datetimeFigureOut">
              <a:rPr lang="en-US"/>
              <a:pPr>
                <a:defRPr/>
              </a:pPr>
              <a:t>11/29/2017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1CB18E5-2010-466D-AAFF-31F8CC79EED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824DCFE-7B14-4375-BAB3-35049BAF122E}" type="datetimeFigureOut">
              <a:rPr lang="en-US"/>
              <a:pPr>
                <a:defRPr/>
              </a:pPr>
              <a:t>11/29/2017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02A56E1-BCAC-4E57-A1F9-1F616A75FB36}"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3000">
                <a:latin typeface="Franklin Gothic Book" pitchFamily="34" charset="0"/>
              </a:defRPr>
            </a:lvl1pPr>
            <a:lvl2pPr>
              <a:defRPr>
                <a:latin typeface="Franklin Gothic Book" pitchFamily="34" charset="0"/>
              </a:defRPr>
            </a:lvl2pPr>
            <a:lvl3pPr>
              <a:defRPr>
                <a:latin typeface="Franklin Gothic Book" pitchFamily="34" charset="0"/>
              </a:defRPr>
            </a:lvl3pPr>
            <a:lvl4pPr>
              <a:defRPr>
                <a:latin typeface="Franklin Gothic Book" pitchFamily="34" charset="0"/>
              </a:defRPr>
            </a:lvl4pPr>
            <a:lvl5pPr>
              <a:defRPr>
                <a:latin typeface="Franklin Gothic Book"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9CAF3D2-D4A6-45D8-BF82-68266CCEE37C}" type="datetimeFigureOut">
              <a:rPr lang="en-US"/>
              <a:pPr>
                <a:defRPr/>
              </a:pPr>
              <a:t>11/29/2017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A2E0791-AE66-4FD6-B65F-76F098DB09E4}"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CF9B61D-32DF-42C0-A2BF-5EF3BC35377B}" type="datetimeFigureOut">
              <a:rPr lang="en-US"/>
              <a:pPr>
                <a:defRPr/>
              </a:pPr>
              <a:t>11/29/2017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D665174-0839-43E3-AB82-3B5ACCA53CF4}"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EE255E1C-707B-42DD-B04A-582AE5A508A8}" type="datetimeFigureOut">
              <a:rPr lang="en-US"/>
              <a:pPr>
                <a:defRPr/>
              </a:pPr>
              <a:t>11/29/2017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C063C78-EBAC-4E99-BDA5-E155EBDC71B3}"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E8374DB-0E47-4A63-A07D-7B68BEB1A4B1}" type="datetimeFigureOut">
              <a:rPr lang="en-US"/>
              <a:pPr>
                <a:defRPr/>
              </a:pPr>
              <a:t>11/29/2017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B11910A6-DAA5-4177-B627-6D407E91C66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60F450D-BC22-4D65-8E98-7A8B5B69CA1E}" type="datetimeFigureOut">
              <a:rPr lang="en-US"/>
              <a:pPr>
                <a:defRPr/>
              </a:pPr>
              <a:t>11/29/2017</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912909B0-C35D-494B-B102-AAC565049604}"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2437A29-1E89-4454-ABF1-D9F465BB6129}" type="datetimeFigureOut">
              <a:rPr lang="en-US"/>
              <a:pPr>
                <a:defRPr/>
              </a:pPr>
              <a:t>11/29/2017</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CE25A43C-BA93-44F1-A19D-0C32575157F6}"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D583329-F53E-435B-9455-EC6133807481}" type="datetimeFigureOut">
              <a:rPr lang="en-US"/>
              <a:pPr>
                <a:defRPr/>
              </a:pPr>
              <a:t>11/29/2017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9D6ED20-24B4-4DBB-8038-BCDF52488B4C}"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D8D00AE-894D-42C2-9BE7-E36B51981458}" type="datetimeFigureOut">
              <a:rPr lang="en-US"/>
              <a:pPr>
                <a:defRPr/>
              </a:pPr>
              <a:t>11/29/2017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A25587A-8298-44C2-8709-242BE444AC1B}"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A0F60AB-95A4-48DC-8E9C-780A38E203F4}" type="datetimeFigureOut">
              <a:rPr lang="en-US"/>
              <a:pPr>
                <a:defRPr/>
              </a:pPr>
              <a:t>11/29/2017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98D0343-377C-4A7D-97A1-AFB9BEE5C8A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36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000" kern="1200">
          <a:solidFill>
            <a:schemeClr val="tx1"/>
          </a:solidFill>
          <a:latin typeface="Franklin Gothic Book"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Franklin Gothic Book"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Franklin Gothic Book"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Franklin Gothic Book"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emf"/><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9.emf"/><Relationship Id="rId5" Type="http://schemas.openxmlformats.org/officeDocument/2006/relationships/image" Target="../media/image4.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37.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39.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4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43.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44.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45.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46.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emf"/><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50.xml"/><Relationship Id="rId5" Type="http://schemas.openxmlformats.org/officeDocument/2006/relationships/image" Target="../media/image23.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52.xml"/><Relationship Id="rId5" Type="http://schemas.openxmlformats.org/officeDocument/2006/relationships/image" Target="../media/image21.pn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55.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8.emf"/><Relationship Id="rId5" Type="http://schemas.openxmlformats.org/officeDocument/2006/relationships/image" Target="../media/image4.png"/><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4.wmf"/><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image" Target="../media/image6.emf"/><Relationship Id="rId5" Type="http://schemas.openxmlformats.org/officeDocument/2006/relationships/image" Target="../media/image4.png"/><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emf"/><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25.wmf"/><Relationship Id="rId5" Type="http://schemas.openxmlformats.org/officeDocument/2006/relationships/image" Target="../media/image4.png"/><Relationship Id="rId4"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image" Target="../media/image9.emf"/><Relationship Id="rId5" Type="http://schemas.openxmlformats.org/officeDocument/2006/relationships/image" Target="../media/image4.png"/><Relationship Id="rId4"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image" Target="../media/image9.emf"/><Relationship Id="rId5" Type="http://schemas.openxmlformats.org/officeDocument/2006/relationships/image" Target="../media/image4.png"/><Relationship Id="rId4"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image" Target="../media/image9.emf"/><Relationship Id="rId5" Type="http://schemas.openxmlformats.org/officeDocument/2006/relationships/image" Target="../media/image4.png"/><Relationship Id="rId4"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comments" Target="../comments/comment1.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image" Target="../media/image6.emf"/><Relationship Id="rId5" Type="http://schemas.openxmlformats.org/officeDocument/2006/relationships/image" Target="../media/image2.png"/><Relationship Id="rId4"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8.emf"/><Relationship Id="rId5" Type="http://schemas.openxmlformats.org/officeDocument/2006/relationships/image" Target="../media/image4.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8.emf"/><Relationship Id="rId5" Type="http://schemas.openxmlformats.org/officeDocument/2006/relationships/image" Target="../media/image4.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9.emf"/><Relationship Id="rId5" Type="http://schemas.openxmlformats.org/officeDocument/2006/relationships/image" Target="../media/image4.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8.emf"/><Relationship Id="rId5" Type="http://schemas.openxmlformats.org/officeDocument/2006/relationships/image" Target="../media/image4.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smarterbalanced_logo.png"/>
          <p:cNvPicPr>
            <a:picLocks noChangeAspect="1"/>
          </p:cNvPicPr>
          <p:nvPr/>
        </p:nvPicPr>
        <p:blipFill>
          <a:blip r:embed="rId5" cstate="print"/>
          <a:srcRect/>
          <a:stretch>
            <a:fillRect/>
          </a:stretch>
        </p:blipFill>
        <p:spPr bwMode="auto">
          <a:xfrm>
            <a:off x="3886200" y="4876800"/>
            <a:ext cx="3790950" cy="1200150"/>
          </a:xfrm>
          <a:prstGeom prst="rect">
            <a:avLst/>
          </a:prstGeom>
          <a:noFill/>
          <a:ln w="9525">
            <a:noFill/>
            <a:miter lim="800000"/>
            <a:headEnd/>
            <a:tailEnd/>
          </a:ln>
        </p:spPr>
      </p:pic>
      <p:pic>
        <p:nvPicPr>
          <p:cNvPr id="5" name="Male 7"/>
          <p:cNvPicPr>
            <a:picLocks noChangeAspect="1"/>
          </p:cNvPicPr>
          <p:nvPr>
            <p:custDataLst>
              <p:tags r:id="rId2"/>
            </p:custDataLst>
          </p:nvPr>
        </p:nvPicPr>
        <p:blipFill>
          <a:blip r:embed="rId6" cstate="print"/>
          <a:stretch>
            <a:fillRect/>
          </a:stretch>
        </p:blipFill>
        <p:spPr>
          <a:xfrm>
            <a:off x="762000" y="482600"/>
            <a:ext cx="2286000" cy="6375400"/>
          </a:xfrm>
          <a:prstGeom prst="rect">
            <a:avLst/>
          </a:prstGeom>
          <a:effectLst>
            <a:outerShdw blurRad="50800" dist="38100" dir="2700000" algn="tl" rotWithShape="0">
              <a:prstClr val="black">
                <a:alpha val="40000"/>
              </a:prstClr>
            </a:outerShdw>
          </a:effectLst>
        </p:spPr>
      </p:pic>
      <p:sp>
        <p:nvSpPr>
          <p:cNvPr id="7" name="Title 1"/>
          <p:cNvSpPr>
            <a:spLocks noGrp="1"/>
          </p:cNvSpPr>
          <p:nvPr>
            <p:ph type="ctrTitle"/>
          </p:nvPr>
        </p:nvSpPr>
        <p:spPr>
          <a:xfrm>
            <a:off x="3429000" y="609600"/>
            <a:ext cx="5181600" cy="2994025"/>
          </a:xfrm>
        </p:spPr>
        <p:txBody>
          <a:bodyPr rtlCol="0">
            <a:noAutofit/>
          </a:bodyPr>
          <a:lstStyle/>
          <a:p>
            <a:pPr eaLnBrk="1" fontAlgn="auto" hangingPunct="1">
              <a:spcAft>
                <a:spcPts val="0"/>
              </a:spcAft>
              <a:defRPr/>
            </a:pPr>
            <a:r>
              <a:rPr lang="en-US" sz="5400" b="1" dirty="0" smtClean="0">
                <a:effectLst>
                  <a:outerShdw blurRad="38100" dist="38100" dir="2700000" algn="tl">
                    <a:srgbClr val="000000">
                      <a:alpha val="43137"/>
                    </a:srgbClr>
                  </a:outerShdw>
                </a:effectLst>
              </a:rPr>
              <a:t>Performance Task Overview</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000"/>
    </mc:Choice>
    <mc:Fallback xmlns="" xmlns:mv="urn:schemas-microsoft-com:mac:vml">
      <p:transition spd="slow" advTm="3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oardsquare.png"/>
          <p:cNvPicPr>
            <a:picLocks noChangeAspect="1"/>
          </p:cNvPicPr>
          <p:nvPr/>
        </p:nvPicPr>
        <p:blipFill>
          <a:blip r:embed="rId5" cstate="print"/>
          <a:stretch>
            <a:fillRect/>
          </a:stretch>
        </p:blipFill>
        <p:spPr>
          <a:xfrm>
            <a:off x="2243898" y="0"/>
            <a:ext cx="6900102" cy="6644091"/>
          </a:xfrm>
          <a:prstGeom prst="rect">
            <a:avLst/>
          </a:prstGeom>
          <a:ln>
            <a:noFill/>
          </a:ln>
          <a:effectLst>
            <a:outerShdw blurRad="292100" dist="139700" dir="2700000" algn="tl" rotWithShape="0">
              <a:srgbClr val="333333">
                <a:alpha val="65000"/>
              </a:srgbClr>
            </a:outerShdw>
          </a:effectLst>
        </p:spPr>
      </p:pic>
      <p:sp>
        <p:nvSpPr>
          <p:cNvPr id="8196" name="TextBox 5"/>
          <p:cNvSpPr txBox="1">
            <a:spLocks noChangeArrowheads="1"/>
          </p:cNvSpPr>
          <p:nvPr/>
        </p:nvSpPr>
        <p:spPr bwMode="auto">
          <a:xfrm>
            <a:off x="2514600" y="2249269"/>
            <a:ext cx="6172200" cy="646331"/>
          </a:xfrm>
          <a:prstGeom prst="rect">
            <a:avLst/>
          </a:prstGeom>
          <a:noFill/>
          <a:ln w="9525">
            <a:noFill/>
            <a:miter lim="800000"/>
            <a:headEnd/>
            <a:tailEnd/>
          </a:ln>
        </p:spPr>
        <p:txBody>
          <a:bodyPr wrap="square">
            <a:spAutoFit/>
          </a:bodyPr>
          <a:lstStyle/>
          <a:p>
            <a:pPr algn="ctr"/>
            <a:r>
              <a:rPr lang="en-US" sz="3600" b="1" dirty="0">
                <a:effectLst>
                  <a:outerShdw blurRad="38100" dist="38100" dir="2700000" algn="tl">
                    <a:srgbClr val="000000">
                      <a:alpha val="43137"/>
                    </a:srgbClr>
                  </a:outerShdw>
                </a:effectLst>
                <a:latin typeface="Arial" pitchFamily="34" charset="0"/>
                <a:cs typeface="Arial" pitchFamily="34" charset="0"/>
              </a:rPr>
              <a:t>KNOWLEDGE + SKILLS </a:t>
            </a:r>
          </a:p>
        </p:txBody>
      </p:sp>
      <p:pic>
        <p:nvPicPr>
          <p:cNvPr id="8197" name="Picture 8" descr="Picture16.png"/>
          <p:cNvPicPr>
            <a:picLocks noChangeAspect="1"/>
          </p:cNvPicPr>
          <p:nvPr/>
        </p:nvPicPr>
        <p:blipFill>
          <a:blip r:embed="rId6" cstate="print"/>
          <a:srcRect/>
          <a:stretch>
            <a:fillRect/>
          </a:stretch>
        </p:blipFill>
        <p:spPr bwMode="auto">
          <a:xfrm>
            <a:off x="5105400" y="3009900"/>
            <a:ext cx="3429000" cy="2095500"/>
          </a:xfrm>
          <a:prstGeom prst="rect">
            <a:avLst/>
          </a:prstGeom>
          <a:noFill/>
          <a:ln w="9525">
            <a:noFill/>
            <a:miter lim="800000"/>
            <a:headEnd/>
            <a:tailEnd/>
          </a:ln>
        </p:spPr>
      </p:pic>
      <p:pic>
        <p:nvPicPr>
          <p:cNvPr id="8198" name="Picture 7" descr="Picture15.png"/>
          <p:cNvPicPr>
            <a:picLocks noChangeAspect="1"/>
          </p:cNvPicPr>
          <p:nvPr/>
        </p:nvPicPr>
        <p:blipFill>
          <a:blip r:embed="rId7" cstate="print"/>
          <a:srcRect/>
          <a:stretch>
            <a:fillRect/>
          </a:stretch>
        </p:blipFill>
        <p:spPr bwMode="auto">
          <a:xfrm>
            <a:off x="2743200" y="3238500"/>
            <a:ext cx="2628656" cy="1790700"/>
          </a:xfrm>
          <a:prstGeom prst="rect">
            <a:avLst/>
          </a:prstGeom>
          <a:noFill/>
          <a:ln w="9525">
            <a:noFill/>
            <a:miter lim="800000"/>
            <a:headEnd/>
            <a:tailEnd/>
          </a:ln>
        </p:spPr>
      </p:pic>
      <p:pic>
        <p:nvPicPr>
          <p:cNvPr id="8" name="Male 7"/>
          <p:cNvPicPr>
            <a:picLocks noChangeAspect="1"/>
          </p:cNvPicPr>
          <p:nvPr>
            <p:custDataLst>
              <p:tags r:id="rId2"/>
            </p:custDataLst>
          </p:nvPr>
        </p:nvPicPr>
        <p:blipFill>
          <a:blip r:embed="rId8" cstate="print"/>
          <a:stretch>
            <a:fillRect/>
          </a:stretch>
        </p:blipFill>
        <p:spPr>
          <a:xfrm flipH="1">
            <a:off x="0" y="469900"/>
            <a:ext cx="3276600" cy="6388100"/>
          </a:xfrm>
          <a:prstGeom prst="rect">
            <a:avLst/>
          </a:prstGeom>
          <a:effectLst>
            <a:outerShdw blurRad="50800" dist="38100" dir="2700000" algn="tl" rotWithShape="0">
              <a:prstClr val="black">
                <a:alpha val="40000"/>
              </a:prstClr>
            </a:outerShdw>
          </a:effectLst>
        </p:spPr>
      </p:pic>
      <p:sp>
        <p:nvSpPr>
          <p:cNvPr id="9" name="TextBox 6"/>
          <p:cNvSpPr txBox="1">
            <a:spLocks noChangeArrowheads="1"/>
          </p:cNvSpPr>
          <p:nvPr/>
        </p:nvSpPr>
        <p:spPr bwMode="auto">
          <a:xfrm>
            <a:off x="2362200" y="420469"/>
            <a:ext cx="6477000" cy="646331"/>
          </a:xfrm>
          <a:prstGeom prst="rect">
            <a:avLst/>
          </a:prstGeom>
          <a:noFill/>
          <a:ln w="9525">
            <a:noFill/>
            <a:miter lim="800000"/>
            <a:headEnd/>
            <a:tailEnd/>
          </a:ln>
        </p:spPr>
        <p:txBody>
          <a:bodyPr wrap="square">
            <a:spAutoFit/>
          </a:bodyPr>
          <a:lstStyle/>
          <a:p>
            <a:pPr algn="ctr" fontAlgn="auto">
              <a:spcBef>
                <a:spcPts val="0"/>
              </a:spcBef>
              <a:spcAft>
                <a:spcPts val="0"/>
              </a:spcAft>
              <a:defRPr/>
            </a:pPr>
            <a:r>
              <a:rPr lang="en-US" sz="3600" b="1" dirty="0" smtClean="0">
                <a:solidFill>
                  <a:srgbClr val="43B02A"/>
                </a:solidFill>
                <a:latin typeface="Arial" pitchFamily="34" charset="0"/>
                <a:cs typeface="Arial" pitchFamily="34" charset="0"/>
              </a:rPr>
              <a:t>PERFORMANCE TASK</a:t>
            </a:r>
            <a:endParaRPr lang="en-US" sz="3600" b="1" dirty="0">
              <a:solidFill>
                <a:srgbClr val="43B02A"/>
              </a:solidFill>
              <a:latin typeface="Arial" pitchFamily="34" charset="0"/>
              <a:cs typeface="Arial"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1000"/>
    </mc:Choice>
    <mc:Fallback xmlns="" xmlns:mv="urn:schemas-microsoft-com:mac:vml">
      <p:transition spd="slow" advTm="11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8600" y="609600"/>
            <a:ext cx="6934200" cy="5715000"/>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cs typeface="Arial" pitchFamily="34" charset="0"/>
            </a:endParaRPr>
          </a:p>
        </p:txBody>
      </p:sp>
      <p:sp>
        <p:nvSpPr>
          <p:cNvPr id="12291" name="TextBox 5"/>
          <p:cNvSpPr txBox="1">
            <a:spLocks noChangeArrowheads="1"/>
          </p:cNvSpPr>
          <p:nvPr/>
        </p:nvSpPr>
        <p:spPr bwMode="auto">
          <a:xfrm>
            <a:off x="0" y="0"/>
            <a:ext cx="9144000" cy="461665"/>
          </a:xfrm>
          <a:prstGeom prst="rect">
            <a:avLst/>
          </a:prstGeom>
          <a:solidFill>
            <a:schemeClr val="tx1"/>
          </a:solidFill>
          <a:ln w="9525">
            <a:noFill/>
            <a:miter lim="800000"/>
            <a:headEnd/>
            <a:tailEnd/>
          </a:ln>
        </p:spPr>
        <p:txBody>
          <a:bodyPr>
            <a:spAutoFit/>
          </a:bodyPr>
          <a:lstStyle/>
          <a:p>
            <a:r>
              <a:rPr lang="en-US" sz="2400" b="1" dirty="0">
                <a:solidFill>
                  <a:schemeClr val="bg1"/>
                </a:solidFill>
                <a:latin typeface="Arial" pitchFamily="34" charset="0"/>
                <a:cs typeface="Arial" pitchFamily="34" charset="0"/>
              </a:rPr>
              <a:t>What is a performance task?</a:t>
            </a:r>
          </a:p>
        </p:txBody>
      </p:sp>
      <p:sp>
        <p:nvSpPr>
          <p:cNvPr id="12292" name="TextBox 6"/>
          <p:cNvSpPr txBox="1">
            <a:spLocks noChangeArrowheads="1"/>
          </p:cNvSpPr>
          <p:nvPr/>
        </p:nvSpPr>
        <p:spPr bwMode="auto">
          <a:xfrm>
            <a:off x="228600" y="685800"/>
            <a:ext cx="6858000" cy="4970591"/>
          </a:xfrm>
          <a:prstGeom prst="rect">
            <a:avLst/>
          </a:prstGeom>
          <a:noFill/>
          <a:ln w="9525">
            <a:noFill/>
            <a:miter lim="800000"/>
            <a:headEnd/>
            <a:tailEnd/>
          </a:ln>
        </p:spPr>
        <p:txBody>
          <a:bodyPr>
            <a:spAutoFit/>
          </a:bodyPr>
          <a:lstStyle/>
          <a:p>
            <a:pPr algn="ctr"/>
            <a:r>
              <a:rPr lang="en-US" sz="3000" b="1" dirty="0">
                <a:latin typeface="Arial" pitchFamily="34" charset="0"/>
                <a:cs typeface="Arial" pitchFamily="34" charset="0"/>
              </a:rPr>
              <a:t>Introduction to </a:t>
            </a:r>
            <a:r>
              <a:rPr lang="en-US" sz="3000" b="1" dirty="0" smtClean="0">
                <a:latin typeface="Arial" pitchFamily="34" charset="0"/>
                <a:cs typeface="Arial" pitchFamily="34" charset="0"/>
              </a:rPr>
              <a:t>Performance Tasks</a:t>
            </a:r>
            <a:endParaRPr lang="en-US" sz="3000" b="1" dirty="0">
              <a:latin typeface="Arial" pitchFamily="34" charset="0"/>
              <a:cs typeface="Arial" pitchFamily="34" charset="0"/>
            </a:endParaRPr>
          </a:p>
          <a:p>
            <a:endParaRPr lang="en-US" sz="3000" dirty="0">
              <a:latin typeface="Arial" pitchFamily="34" charset="0"/>
              <a:cs typeface="Arial" pitchFamily="34" charset="0"/>
            </a:endParaRPr>
          </a:p>
          <a:p>
            <a:pPr marL="400050" indent="-400050">
              <a:spcAft>
                <a:spcPts val="600"/>
              </a:spcAft>
              <a:buFont typeface="Arial" pitchFamily="34" charset="0"/>
              <a:buChar char="•"/>
            </a:pPr>
            <a:r>
              <a:rPr lang="en-US" sz="2800" dirty="0" smtClean="0">
                <a:latin typeface="Arial" pitchFamily="34" charset="0"/>
                <a:cs typeface="Arial" pitchFamily="34" charset="0"/>
              </a:rPr>
              <a:t>Measures </a:t>
            </a:r>
            <a:r>
              <a:rPr lang="en-US" sz="2800" dirty="0">
                <a:latin typeface="Arial" pitchFamily="34" charset="0"/>
                <a:cs typeface="Arial" pitchFamily="34" charset="0"/>
              </a:rPr>
              <a:t>capacities such as depth of understanding, </a:t>
            </a:r>
            <a:r>
              <a:rPr lang="en-US" sz="2800" dirty="0" smtClean="0">
                <a:latin typeface="Arial" pitchFamily="34" charset="0"/>
                <a:cs typeface="Arial" pitchFamily="34" charset="0"/>
              </a:rPr>
              <a:t>research and writing </a:t>
            </a:r>
            <a:r>
              <a:rPr lang="en-US" sz="2800" dirty="0">
                <a:latin typeface="Arial" pitchFamily="34" charset="0"/>
                <a:cs typeface="Arial" pitchFamily="34" charset="0"/>
              </a:rPr>
              <a:t>skills, and/or complex analysis with relevant </a:t>
            </a:r>
            <a:r>
              <a:rPr lang="en-US" sz="2800" dirty="0" smtClean="0">
                <a:latin typeface="Arial" pitchFamily="34" charset="0"/>
                <a:cs typeface="Arial" pitchFamily="34" charset="0"/>
              </a:rPr>
              <a:t>evidence, and</a:t>
            </a:r>
          </a:p>
          <a:p>
            <a:pPr marL="400050" indent="-400050">
              <a:spcAft>
                <a:spcPts val="600"/>
              </a:spcAft>
              <a:buFont typeface="Arial" pitchFamily="34" charset="0"/>
              <a:buChar char="•"/>
            </a:pPr>
            <a:r>
              <a:rPr lang="en-US" sz="2800" dirty="0" smtClean="0"/>
              <a:t>Designed to provide students with an opportunity to demonstrate their ability to apply their knowledge and higher-order thinking skills to explore and analyze a complex, real-world scenario. </a:t>
            </a:r>
            <a:endParaRPr lang="en-US" sz="2800" dirty="0">
              <a:latin typeface="Arial" pitchFamily="34" charset="0"/>
              <a:cs typeface="Arial" pitchFamily="34" charset="0"/>
            </a:endParaRPr>
          </a:p>
        </p:txBody>
      </p:sp>
      <p:sp>
        <p:nvSpPr>
          <p:cNvPr id="8" name="Rectangle 7"/>
          <p:cNvSpPr/>
          <p:nvPr/>
        </p:nvSpPr>
        <p:spPr>
          <a:xfrm rot="16200000">
            <a:off x="4724400" y="3200400"/>
            <a:ext cx="5715000" cy="533400"/>
          </a:xfrm>
          <a:prstGeom prst="rect">
            <a:avLst/>
          </a:prstGeom>
          <a:solidFill>
            <a:srgbClr val="0070C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sz="2000" b="1" spc="100" dirty="0">
                <a:latin typeface="Arial" pitchFamily="34" charset="0"/>
                <a:cs typeface="Arial" pitchFamily="34" charset="0"/>
              </a:rPr>
              <a:t>ELA</a:t>
            </a:r>
          </a:p>
        </p:txBody>
      </p:sp>
      <p:sp>
        <p:nvSpPr>
          <p:cNvPr id="10" name="Rectangle 9"/>
          <p:cNvSpPr/>
          <p:nvPr/>
        </p:nvSpPr>
        <p:spPr>
          <a:xfrm rot="16200000">
            <a:off x="5334000" y="3200400"/>
            <a:ext cx="5715000" cy="533400"/>
          </a:xfrm>
          <a:prstGeom prst="rect">
            <a:avLst/>
          </a:prstGeom>
          <a:solidFill>
            <a:srgbClr val="0070C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sz="2000" b="1" spc="100" dirty="0">
                <a:latin typeface="Arial" pitchFamily="34" charset="0"/>
                <a:cs typeface="Arial" pitchFamily="34" charset="0"/>
              </a:rPr>
              <a:t>Expectations</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5000"/>
    </mc:Choice>
    <mc:Fallback xmlns="" xmlns:mv="urn:schemas-microsoft-com:mac:vml">
      <p:transition spd="slow" advTm="25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14932-Blake-medium.png"/>
          <p:cNvPicPr>
            <a:picLocks noChangeAspect="1"/>
          </p:cNvPicPr>
          <p:nvPr/>
        </p:nvPicPr>
        <p:blipFill>
          <a:blip r:embed="rId4" cstate="print"/>
          <a:srcRect/>
          <a:stretch>
            <a:fillRect/>
          </a:stretch>
        </p:blipFill>
        <p:spPr bwMode="auto">
          <a:xfrm>
            <a:off x="2895600" y="1676400"/>
            <a:ext cx="3429000" cy="11690350"/>
          </a:xfrm>
          <a:prstGeom prst="rect">
            <a:avLst/>
          </a:prstGeom>
          <a:noFill/>
          <a:ln w="9525">
            <a:noFill/>
            <a:miter lim="800000"/>
            <a:headEnd/>
            <a:tailEnd/>
          </a:ln>
        </p:spPr>
      </p:pic>
      <p:sp>
        <p:nvSpPr>
          <p:cNvPr id="7" name="Cloud Callout 6"/>
          <p:cNvSpPr/>
          <p:nvPr/>
        </p:nvSpPr>
        <p:spPr>
          <a:xfrm>
            <a:off x="5638800" y="533400"/>
            <a:ext cx="3048000" cy="2133600"/>
          </a:xfrm>
          <a:prstGeom prst="cloudCallout">
            <a:avLst>
              <a:gd name="adj1" fmla="val -48997"/>
              <a:gd name="adj2" fmla="val 6688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effectLst>
                  <a:outerShdw blurRad="38100" dist="38100" dir="2700000" algn="tl">
                    <a:srgbClr val="000000">
                      <a:alpha val="43137"/>
                    </a:srgbClr>
                  </a:outerShdw>
                </a:effectLst>
                <a:latin typeface="Arial" pitchFamily="34" charset="0"/>
                <a:cs typeface="Arial" pitchFamily="34" charset="0"/>
              </a:rPr>
              <a:t>Simplifying rational expressions </a:t>
            </a:r>
          </a:p>
        </p:txBody>
      </p:sp>
      <p:sp>
        <p:nvSpPr>
          <p:cNvPr id="9" name="Cloud Callout 8"/>
          <p:cNvSpPr/>
          <p:nvPr/>
        </p:nvSpPr>
        <p:spPr>
          <a:xfrm>
            <a:off x="6019800" y="3352800"/>
            <a:ext cx="3124200" cy="1524000"/>
          </a:xfrm>
          <a:prstGeom prst="cloudCallout">
            <a:avLst>
              <a:gd name="adj1" fmla="val -68787"/>
              <a:gd name="adj2" fmla="val -2272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effectLst>
                  <a:outerShdw blurRad="38100" dist="38100" dir="2700000" algn="tl">
                    <a:srgbClr val="000000">
                      <a:alpha val="43137"/>
                    </a:srgbClr>
                  </a:outerShdw>
                </a:effectLst>
                <a:latin typeface="Arial" pitchFamily="34" charset="0"/>
                <a:cs typeface="Arial" pitchFamily="34" charset="0"/>
              </a:rPr>
              <a:t>Order of operations </a:t>
            </a:r>
          </a:p>
        </p:txBody>
      </p:sp>
      <p:sp>
        <p:nvSpPr>
          <p:cNvPr id="10" name="Cloud Callout 9"/>
          <p:cNvSpPr/>
          <p:nvPr/>
        </p:nvSpPr>
        <p:spPr>
          <a:xfrm>
            <a:off x="228600" y="1676400"/>
            <a:ext cx="2895600" cy="2057400"/>
          </a:xfrm>
          <a:prstGeom prst="cloudCallout">
            <a:avLst>
              <a:gd name="adj1" fmla="val 67178"/>
              <a:gd name="adj2" fmla="val 4144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effectLst>
                  <a:outerShdw blurRad="38100" dist="38100" dir="2700000" algn="tl">
                    <a:srgbClr val="000000">
                      <a:alpha val="43137"/>
                    </a:srgbClr>
                  </a:outerShdw>
                </a:effectLst>
                <a:latin typeface="Arial" pitchFamily="34" charset="0"/>
                <a:cs typeface="Arial" pitchFamily="34" charset="0"/>
              </a:rPr>
              <a:t>Conversion of </a:t>
            </a:r>
            <a:r>
              <a:rPr lang="en-US" sz="2400" b="1" dirty="0">
                <a:effectLst>
                  <a:outerShdw blurRad="38100" dist="38100" dir="2700000" algn="tl">
                    <a:srgbClr val="000000">
                      <a:alpha val="43137"/>
                    </a:srgbClr>
                  </a:outerShdw>
                </a:effectLst>
                <a:latin typeface="Arial" pitchFamily="34" charset="0"/>
                <a:cs typeface="Arial" pitchFamily="34" charset="0"/>
              </a:rPr>
              <a:t>decimal to </a:t>
            </a:r>
            <a:r>
              <a:rPr lang="en-US" sz="2400" b="1" dirty="0" smtClean="0">
                <a:effectLst>
                  <a:outerShdw blurRad="38100" dist="38100" dir="2700000" algn="tl">
                    <a:srgbClr val="000000">
                      <a:alpha val="43137"/>
                    </a:srgbClr>
                  </a:outerShdw>
                </a:effectLst>
                <a:latin typeface="Arial" pitchFamily="34" charset="0"/>
                <a:cs typeface="Arial" pitchFamily="34" charset="0"/>
              </a:rPr>
              <a:t>percent</a:t>
            </a:r>
            <a:endParaRPr lang="en-US" b="1" dirty="0">
              <a:effectLst>
                <a:outerShdw blurRad="38100" dist="38100" dir="2700000" algn="tl">
                  <a:srgbClr val="000000">
                    <a:alpha val="43137"/>
                  </a:srgbClr>
                </a:outerShdw>
              </a:effectLst>
              <a:latin typeface="Arial" pitchFamily="34" charset="0"/>
              <a:cs typeface="Arial"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9000"/>
    </mc:Choice>
    <mc:Fallback xmlns="" xmlns:mv="urn:schemas-microsoft-com:mac:vml">
      <p:transition spd="slow" advTm="29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04800" y="609600"/>
            <a:ext cx="8534400" cy="5867400"/>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cs typeface="Arial" pitchFamily="34" charset="0"/>
            </a:endParaRPr>
          </a:p>
        </p:txBody>
      </p:sp>
      <p:sp>
        <p:nvSpPr>
          <p:cNvPr id="14339" name="TextBox 5"/>
          <p:cNvSpPr txBox="1">
            <a:spLocks noChangeArrowheads="1"/>
          </p:cNvSpPr>
          <p:nvPr/>
        </p:nvSpPr>
        <p:spPr bwMode="auto">
          <a:xfrm>
            <a:off x="0" y="0"/>
            <a:ext cx="9144000" cy="461665"/>
          </a:xfrm>
          <a:prstGeom prst="rect">
            <a:avLst/>
          </a:prstGeom>
          <a:solidFill>
            <a:schemeClr val="tx1"/>
          </a:solidFill>
          <a:ln w="9525">
            <a:noFill/>
            <a:miter lim="800000"/>
            <a:headEnd/>
            <a:tailEnd/>
          </a:ln>
        </p:spPr>
        <p:txBody>
          <a:bodyPr>
            <a:spAutoFit/>
          </a:bodyPr>
          <a:lstStyle/>
          <a:p>
            <a:r>
              <a:rPr lang="en-US" sz="2400" b="1" dirty="0">
                <a:solidFill>
                  <a:schemeClr val="bg1"/>
                </a:solidFill>
                <a:latin typeface="Arial" pitchFamily="34" charset="0"/>
                <a:cs typeface="Arial" pitchFamily="34" charset="0"/>
              </a:rPr>
              <a:t>What is a performance task?</a:t>
            </a:r>
          </a:p>
        </p:txBody>
      </p:sp>
      <p:sp>
        <p:nvSpPr>
          <p:cNvPr id="14340" name="TextBox 6"/>
          <p:cNvSpPr txBox="1">
            <a:spLocks noChangeArrowheads="1"/>
          </p:cNvSpPr>
          <p:nvPr/>
        </p:nvSpPr>
        <p:spPr bwMode="auto">
          <a:xfrm>
            <a:off x="1524000" y="685800"/>
            <a:ext cx="6705600" cy="5257800"/>
          </a:xfrm>
          <a:prstGeom prst="rect">
            <a:avLst/>
          </a:prstGeom>
          <a:noFill/>
          <a:ln w="9525">
            <a:noFill/>
            <a:miter lim="800000"/>
            <a:headEnd/>
            <a:tailEnd/>
          </a:ln>
        </p:spPr>
        <p:txBody>
          <a:bodyPr wrap="square">
            <a:spAutoFit/>
          </a:bodyPr>
          <a:lstStyle/>
          <a:p>
            <a:pPr algn="ctr"/>
            <a:r>
              <a:rPr lang="en-US" sz="2600" b="1" dirty="0" smtClean="0">
                <a:latin typeface="Arial" pitchFamily="34" charset="0"/>
                <a:cs typeface="Arial" pitchFamily="34" charset="0"/>
              </a:rPr>
              <a:t>ELA</a:t>
            </a:r>
            <a:endParaRPr lang="en-US" sz="2600" b="1" dirty="0">
              <a:latin typeface="Arial" pitchFamily="34" charset="0"/>
              <a:cs typeface="Arial" pitchFamily="34" charset="0"/>
            </a:endParaRPr>
          </a:p>
          <a:p>
            <a:endParaRPr lang="en-US" sz="2600" dirty="0">
              <a:latin typeface="Arial" pitchFamily="34" charset="0"/>
              <a:cs typeface="Arial" pitchFamily="34" charset="0"/>
            </a:endParaRPr>
          </a:p>
          <a:p>
            <a:endParaRPr lang="en-US" sz="2600" dirty="0">
              <a:latin typeface="Arial" pitchFamily="34" charset="0"/>
              <a:cs typeface="Arial" pitchFamily="34" charset="0"/>
            </a:endParaRPr>
          </a:p>
          <a:p>
            <a:endParaRPr lang="en-US" sz="2600" dirty="0">
              <a:latin typeface="Arial" pitchFamily="34" charset="0"/>
              <a:cs typeface="Arial" pitchFamily="34" charset="0"/>
            </a:endParaRPr>
          </a:p>
          <a:p>
            <a:endParaRPr lang="en-US" sz="2600" dirty="0">
              <a:latin typeface="Arial" pitchFamily="34" charset="0"/>
              <a:cs typeface="Arial" pitchFamily="34" charset="0"/>
            </a:endParaRPr>
          </a:p>
          <a:p>
            <a:endParaRPr lang="en-US" sz="2600" dirty="0">
              <a:latin typeface="Arial" pitchFamily="34" charset="0"/>
              <a:cs typeface="Arial" pitchFamily="34" charset="0"/>
            </a:endParaRPr>
          </a:p>
          <a:p>
            <a:endParaRPr lang="en-US" sz="2600" dirty="0">
              <a:latin typeface="Arial" pitchFamily="34" charset="0"/>
              <a:cs typeface="Arial" pitchFamily="34" charset="0"/>
            </a:endParaRPr>
          </a:p>
          <a:p>
            <a:endParaRPr lang="en-US" sz="2600" dirty="0">
              <a:latin typeface="Arial" pitchFamily="34" charset="0"/>
              <a:cs typeface="Arial" pitchFamily="34" charset="0"/>
            </a:endParaRPr>
          </a:p>
          <a:p>
            <a:endParaRPr lang="en-US" sz="2600" dirty="0">
              <a:latin typeface="Arial" pitchFamily="34" charset="0"/>
              <a:cs typeface="Arial" pitchFamily="34" charset="0"/>
            </a:endParaRPr>
          </a:p>
          <a:p>
            <a:r>
              <a:rPr lang="en-US" sz="2400" dirty="0" smtClean="0"/>
              <a:t>In ELA, performance tasks require students to integrate research and writing to inform/explain, to narrate, or to support an opinion/argument for a designated audience.</a:t>
            </a:r>
            <a:endParaRPr lang="en-US" sz="2400" dirty="0" smtClean="0">
              <a:latin typeface="Articulate" pitchFamily="2" charset="0"/>
            </a:endParaRPr>
          </a:p>
        </p:txBody>
      </p:sp>
      <p:pic>
        <p:nvPicPr>
          <p:cNvPr id="2" name="Picture 1"/>
          <p:cNvPicPr>
            <a:picLocks noChangeAspect="1"/>
          </p:cNvPicPr>
          <p:nvPr/>
        </p:nvPicPr>
        <p:blipFill>
          <a:blip r:embed="rId4"/>
          <a:stretch>
            <a:fillRect/>
          </a:stretch>
        </p:blipFill>
        <p:spPr>
          <a:xfrm>
            <a:off x="198450" y="1143000"/>
            <a:ext cx="8747100" cy="3108960"/>
          </a:xfrm>
          <a:prstGeom prst="rect">
            <a:avLst/>
          </a:prstGeom>
          <a:noFill/>
          <a:ln w="12700">
            <a:solidFill>
              <a:schemeClr val="tx1"/>
            </a:solidFill>
          </a:ln>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4000"/>
    </mc:Choice>
    <mc:Fallback xmlns="" xmlns:mv="urn:schemas-microsoft-com:mac:vml">
      <p:transition spd="slow" advTm="14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057400" y="609600"/>
            <a:ext cx="6934200" cy="5715000"/>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cs typeface="Arial" pitchFamily="34" charset="0"/>
            </a:endParaRPr>
          </a:p>
        </p:txBody>
      </p:sp>
      <p:sp>
        <p:nvSpPr>
          <p:cNvPr id="15363" name="TextBox 5"/>
          <p:cNvSpPr txBox="1">
            <a:spLocks noChangeArrowheads="1"/>
          </p:cNvSpPr>
          <p:nvPr/>
        </p:nvSpPr>
        <p:spPr bwMode="auto">
          <a:xfrm>
            <a:off x="0" y="0"/>
            <a:ext cx="9144000" cy="461665"/>
          </a:xfrm>
          <a:prstGeom prst="rect">
            <a:avLst/>
          </a:prstGeom>
          <a:solidFill>
            <a:schemeClr val="tx1"/>
          </a:solidFill>
          <a:ln w="9525">
            <a:noFill/>
            <a:miter lim="800000"/>
            <a:headEnd/>
            <a:tailEnd/>
          </a:ln>
        </p:spPr>
        <p:txBody>
          <a:bodyPr>
            <a:spAutoFit/>
          </a:bodyPr>
          <a:lstStyle/>
          <a:p>
            <a:r>
              <a:rPr lang="en-US" sz="2400" b="1" dirty="0">
                <a:solidFill>
                  <a:schemeClr val="bg1"/>
                </a:solidFill>
                <a:latin typeface="Arial" pitchFamily="34" charset="0"/>
                <a:cs typeface="Arial" pitchFamily="34" charset="0"/>
              </a:rPr>
              <a:t>What is a performance task?</a:t>
            </a:r>
          </a:p>
        </p:txBody>
      </p:sp>
      <p:sp>
        <p:nvSpPr>
          <p:cNvPr id="15364" name="TextBox 6"/>
          <p:cNvSpPr txBox="1">
            <a:spLocks noChangeArrowheads="1"/>
          </p:cNvSpPr>
          <p:nvPr/>
        </p:nvSpPr>
        <p:spPr bwMode="auto">
          <a:xfrm>
            <a:off x="2057400" y="685800"/>
            <a:ext cx="6705600" cy="2908489"/>
          </a:xfrm>
          <a:prstGeom prst="rect">
            <a:avLst/>
          </a:prstGeom>
          <a:noFill/>
          <a:ln w="9525">
            <a:noFill/>
            <a:miter lim="800000"/>
            <a:headEnd/>
            <a:tailEnd/>
          </a:ln>
        </p:spPr>
        <p:txBody>
          <a:bodyPr>
            <a:spAutoFit/>
          </a:bodyPr>
          <a:lstStyle/>
          <a:p>
            <a:pPr marL="457200" indent="-457200">
              <a:spcAft>
                <a:spcPts val="600"/>
              </a:spcAft>
              <a:buFont typeface="Arial" pitchFamily="34" charset="0"/>
              <a:buChar char="•"/>
            </a:pPr>
            <a:r>
              <a:rPr lang="en-US" sz="2800" dirty="0" smtClean="0">
                <a:latin typeface="Arial" pitchFamily="34" charset="0"/>
                <a:cs typeface="Arial" pitchFamily="34" charset="0"/>
              </a:rPr>
              <a:t>Student </a:t>
            </a:r>
            <a:r>
              <a:rPr lang="en-US" sz="2800" dirty="0">
                <a:latin typeface="Arial" pitchFamily="34" charset="0"/>
                <a:cs typeface="Arial" pitchFamily="34" charset="0"/>
              </a:rPr>
              <a:t>is expected to work more extensively with the test </a:t>
            </a:r>
            <a:r>
              <a:rPr lang="en-US" sz="2800" dirty="0" smtClean="0">
                <a:latin typeface="Arial" pitchFamily="34" charset="0"/>
                <a:cs typeface="Arial" pitchFamily="34" charset="0"/>
              </a:rPr>
              <a:t>materials, </a:t>
            </a:r>
            <a:r>
              <a:rPr lang="en-US" sz="2800" dirty="0">
                <a:latin typeface="Arial" pitchFamily="34" charset="0"/>
                <a:cs typeface="Arial" pitchFamily="34" charset="0"/>
              </a:rPr>
              <a:t>such </a:t>
            </a:r>
            <a:r>
              <a:rPr lang="en-US" sz="2800" dirty="0" smtClean="0">
                <a:latin typeface="Arial" pitchFamily="34" charset="0"/>
                <a:cs typeface="Arial" pitchFamily="34" charset="0"/>
              </a:rPr>
              <a:t>as:</a:t>
            </a:r>
            <a:endParaRPr lang="en-US" sz="2800" dirty="0">
              <a:latin typeface="Arial" pitchFamily="34" charset="0"/>
              <a:cs typeface="Arial" pitchFamily="34" charset="0"/>
            </a:endParaRPr>
          </a:p>
          <a:p>
            <a:pPr marL="914400" lvl="1" indent="-457200">
              <a:spcAft>
                <a:spcPts val="600"/>
              </a:spcAft>
              <a:buFont typeface="Arial" pitchFamily="34" charset="0"/>
              <a:buChar char="–"/>
            </a:pPr>
            <a:r>
              <a:rPr lang="en-US" sz="2800" dirty="0" smtClean="0">
                <a:latin typeface="Arial" pitchFamily="34" charset="0"/>
                <a:cs typeface="Arial" pitchFamily="34" charset="0"/>
              </a:rPr>
              <a:t>informational </a:t>
            </a:r>
            <a:r>
              <a:rPr lang="en-US" sz="2800" dirty="0">
                <a:latin typeface="Arial" pitchFamily="34" charset="0"/>
                <a:cs typeface="Arial" pitchFamily="34" charset="0"/>
              </a:rPr>
              <a:t>sources,</a:t>
            </a:r>
          </a:p>
          <a:p>
            <a:pPr marL="914400" lvl="1" indent="-457200">
              <a:spcAft>
                <a:spcPts val="600"/>
              </a:spcAft>
              <a:buFont typeface="Arial" pitchFamily="34" charset="0"/>
              <a:buChar char="–"/>
            </a:pPr>
            <a:r>
              <a:rPr lang="en-US" sz="2800" dirty="0" smtClean="0">
                <a:latin typeface="Arial" pitchFamily="34" charset="0"/>
                <a:cs typeface="Arial" pitchFamily="34" charset="0"/>
              </a:rPr>
              <a:t>research </a:t>
            </a:r>
            <a:r>
              <a:rPr lang="en-US" sz="2800" dirty="0">
                <a:latin typeface="Arial" pitchFamily="34" charset="0"/>
                <a:cs typeface="Arial" pitchFamily="34" charset="0"/>
              </a:rPr>
              <a:t>articles, or</a:t>
            </a:r>
          </a:p>
          <a:p>
            <a:pPr marL="914400" lvl="1" indent="-457200">
              <a:spcAft>
                <a:spcPts val="600"/>
              </a:spcAft>
              <a:buFont typeface="Arial" pitchFamily="34" charset="0"/>
              <a:buChar char="–"/>
            </a:pPr>
            <a:r>
              <a:rPr lang="en-US" sz="2800" dirty="0" smtClean="0">
                <a:latin typeface="Arial" pitchFamily="34" charset="0"/>
                <a:cs typeface="Arial" pitchFamily="34" charset="0"/>
              </a:rPr>
              <a:t>tables </a:t>
            </a:r>
            <a:r>
              <a:rPr lang="en-US" sz="2800" dirty="0">
                <a:latin typeface="Arial" pitchFamily="34" charset="0"/>
                <a:cs typeface="Arial" pitchFamily="34" charset="0"/>
              </a:rPr>
              <a:t>of data.</a:t>
            </a:r>
          </a:p>
        </p:txBody>
      </p:sp>
      <p:sp>
        <p:nvSpPr>
          <p:cNvPr id="11" name="Rectangle 10"/>
          <p:cNvSpPr/>
          <p:nvPr/>
        </p:nvSpPr>
        <p:spPr>
          <a:xfrm rot="16200000">
            <a:off x="-1752600" y="3200400"/>
            <a:ext cx="5715000" cy="533400"/>
          </a:xfrm>
          <a:prstGeom prst="rect">
            <a:avLst/>
          </a:prstGeom>
          <a:solidFill>
            <a:srgbClr val="0070C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sz="2000" b="1" spc="100" dirty="0">
                <a:latin typeface="Arial" pitchFamily="34" charset="0"/>
                <a:cs typeface="Arial" pitchFamily="34" charset="0"/>
              </a:rPr>
              <a:t>ELA</a:t>
            </a:r>
          </a:p>
        </p:txBody>
      </p:sp>
      <p:sp>
        <p:nvSpPr>
          <p:cNvPr id="8" name="Rectangle 7"/>
          <p:cNvSpPr/>
          <p:nvPr/>
        </p:nvSpPr>
        <p:spPr>
          <a:xfrm rot="16200000">
            <a:off x="-1143000" y="3200400"/>
            <a:ext cx="5715000" cy="533400"/>
          </a:xfrm>
          <a:prstGeom prst="rect">
            <a:avLst/>
          </a:prstGeom>
          <a:solidFill>
            <a:srgbClr val="00B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sz="2000" b="1" spc="100" dirty="0">
                <a:latin typeface="Arial" pitchFamily="34" charset="0"/>
                <a:cs typeface="Arial" pitchFamily="34" charset="0"/>
              </a:rPr>
              <a:t>Expectations</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8000"/>
    </mc:Choice>
    <mc:Fallback xmlns="" xmlns:mv="urn:schemas-microsoft-com:mac:vml">
      <p:transition spd="slow" advTm="18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667000"/>
            <a:ext cx="8229600" cy="1143000"/>
          </a:xfrm>
        </p:spPr>
        <p:txBody>
          <a:bodyPr/>
          <a:lstStyle/>
          <a:p>
            <a:pPr>
              <a:defRPr/>
            </a:pPr>
            <a:r>
              <a:rPr lang="en-US" sz="7200" b="1" dirty="0" smtClean="0">
                <a:effectLst>
                  <a:outerShdw blurRad="38100" dist="38100" dir="2700000" algn="tl">
                    <a:srgbClr val="000000">
                      <a:alpha val="43137"/>
                    </a:srgbClr>
                  </a:outerShdw>
                </a:effectLst>
                <a:latin typeface="Arial" pitchFamily="34" charset="0"/>
                <a:cs typeface="Arial" pitchFamily="34" charset="0"/>
              </a:rPr>
              <a:t>ELA Performance Task Examples</a:t>
            </a:r>
            <a:endParaRPr lang="en-US" sz="7200" b="1" dirty="0">
              <a:effectLst>
                <a:outerShdw blurRad="38100" dist="38100" dir="2700000" algn="tl">
                  <a:srgbClr val="000000">
                    <a:alpha val="43137"/>
                  </a:srgbClr>
                </a:outerShdw>
              </a:effectLst>
              <a:latin typeface="Arial" pitchFamily="34" charset="0"/>
              <a:cs typeface="Arial"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000"/>
    </mc:Choice>
    <mc:Fallback xmlns="" xmlns:mv="urn:schemas-microsoft-com:mac:vml">
      <p:transition spd="slow" advTm="3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oardsquare.png"/>
          <p:cNvPicPr>
            <a:picLocks noChangeAspect="1"/>
          </p:cNvPicPr>
          <p:nvPr/>
        </p:nvPicPr>
        <p:blipFill>
          <a:blip r:embed="rId5" cstate="print"/>
          <a:stretch>
            <a:fillRect/>
          </a:stretch>
        </p:blipFill>
        <p:spPr>
          <a:xfrm>
            <a:off x="2243898" y="0"/>
            <a:ext cx="6900102" cy="6644091"/>
          </a:xfrm>
          <a:prstGeom prst="rect">
            <a:avLst/>
          </a:prstGeom>
          <a:ln>
            <a:noFill/>
          </a:ln>
          <a:effectLst>
            <a:outerShdw blurRad="292100" dist="139700" dir="2700000" algn="tl" rotWithShape="0">
              <a:srgbClr val="333333">
                <a:alpha val="65000"/>
              </a:srgbClr>
            </a:outerShdw>
          </a:effectLst>
        </p:spPr>
      </p:pic>
      <p:sp>
        <p:nvSpPr>
          <p:cNvPr id="28676" name="TextBox 9"/>
          <p:cNvSpPr txBox="1">
            <a:spLocks noChangeArrowheads="1"/>
          </p:cNvSpPr>
          <p:nvPr/>
        </p:nvSpPr>
        <p:spPr bwMode="auto">
          <a:xfrm>
            <a:off x="3352800" y="838200"/>
            <a:ext cx="5181600" cy="646113"/>
          </a:xfrm>
          <a:prstGeom prst="rect">
            <a:avLst/>
          </a:prstGeom>
          <a:noFill/>
          <a:ln w="9525">
            <a:noFill/>
            <a:miter lim="800000"/>
            <a:headEnd/>
            <a:tailEnd/>
          </a:ln>
        </p:spPr>
        <p:txBody>
          <a:bodyPr>
            <a:spAutoFit/>
          </a:bodyPr>
          <a:lstStyle/>
          <a:p>
            <a:endParaRPr lang="en-US" dirty="0">
              <a:latin typeface="Arial" pitchFamily="34" charset="0"/>
              <a:cs typeface="Arial" pitchFamily="34" charset="0"/>
            </a:endParaRPr>
          </a:p>
          <a:p>
            <a:endParaRPr lang="en-US" dirty="0">
              <a:latin typeface="Arial" pitchFamily="34" charset="0"/>
              <a:cs typeface="Arial" pitchFamily="34" charset="0"/>
            </a:endParaRPr>
          </a:p>
        </p:txBody>
      </p:sp>
      <p:sp>
        <p:nvSpPr>
          <p:cNvPr id="6" name="TextBox 9"/>
          <p:cNvSpPr txBox="1">
            <a:spLocks noChangeArrowheads="1"/>
          </p:cNvSpPr>
          <p:nvPr/>
        </p:nvSpPr>
        <p:spPr bwMode="auto">
          <a:xfrm>
            <a:off x="2590800" y="1919883"/>
            <a:ext cx="6400800" cy="3785652"/>
          </a:xfrm>
          <a:prstGeom prst="rect">
            <a:avLst/>
          </a:prstGeom>
          <a:noFill/>
          <a:ln w="9525">
            <a:noFill/>
            <a:miter lim="800000"/>
            <a:headEnd/>
            <a:tailEnd/>
          </a:ln>
        </p:spPr>
        <p:txBody>
          <a:bodyPr wrap="square">
            <a:spAutoFit/>
          </a:bodyPr>
          <a:lstStyle/>
          <a:p>
            <a:pPr algn="ctr" fontAlgn="auto">
              <a:spcBef>
                <a:spcPts val="0"/>
              </a:spcBef>
              <a:spcAft>
                <a:spcPts val="0"/>
              </a:spcAft>
              <a:defRPr/>
            </a:pPr>
            <a:r>
              <a:rPr lang="en-US" sz="4000" dirty="0">
                <a:latin typeface="Arial" pitchFamily="34" charset="0"/>
                <a:cs typeface="Arial" pitchFamily="34" charset="0"/>
              </a:rPr>
              <a:t>To review these </a:t>
            </a:r>
            <a:r>
              <a:rPr lang="en-US" sz="4000" dirty="0" smtClean="0">
                <a:latin typeface="Arial" pitchFamily="34" charset="0"/>
                <a:cs typeface="Arial" pitchFamily="34" charset="0"/>
              </a:rPr>
              <a:t>and other examples </a:t>
            </a:r>
            <a:r>
              <a:rPr lang="en-US" sz="4000" dirty="0">
                <a:latin typeface="Arial" pitchFamily="34" charset="0"/>
                <a:cs typeface="Arial" pitchFamily="34" charset="0"/>
              </a:rPr>
              <a:t>in more detail, please visit the </a:t>
            </a:r>
          </a:p>
          <a:p>
            <a:pPr algn="ctr" fontAlgn="auto">
              <a:spcBef>
                <a:spcPts val="0"/>
              </a:spcBef>
              <a:spcAft>
                <a:spcPts val="0"/>
              </a:spcAft>
              <a:defRPr/>
            </a:pPr>
            <a:r>
              <a:rPr lang="en-US" sz="4000" dirty="0" smtClean="0">
                <a:latin typeface="Arial" pitchFamily="34" charset="0"/>
                <a:cs typeface="Arial" pitchFamily="34" charset="0"/>
              </a:rPr>
              <a:t>Smarter Balanced Practice Tests available on alohahsap.org.</a:t>
            </a:r>
            <a:endParaRPr lang="en-US" sz="40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pic>
        <p:nvPicPr>
          <p:cNvPr id="8" name="Male 7"/>
          <p:cNvPicPr>
            <a:picLocks noChangeAspect="1"/>
          </p:cNvPicPr>
          <p:nvPr>
            <p:custDataLst>
              <p:tags r:id="rId2"/>
            </p:custDataLst>
          </p:nvPr>
        </p:nvPicPr>
        <p:blipFill>
          <a:blip r:embed="rId6" cstate="print"/>
          <a:stretch>
            <a:fillRect/>
          </a:stretch>
        </p:blipFill>
        <p:spPr>
          <a:xfrm flipH="1">
            <a:off x="0" y="469900"/>
            <a:ext cx="3276600" cy="6388100"/>
          </a:xfrm>
          <a:prstGeom prst="rect">
            <a:avLst/>
          </a:prstGeom>
          <a:effectLst>
            <a:outerShdw blurRad="50800" dist="38100" dir="2700000" algn="tl" rotWithShape="0">
              <a:prstClr val="black">
                <a:alpha val="40000"/>
              </a:prstClr>
            </a:outerShdw>
          </a:effectLst>
        </p:spPr>
      </p:pic>
      <p:sp>
        <p:nvSpPr>
          <p:cNvPr id="10" name="TextBox 6"/>
          <p:cNvSpPr txBox="1">
            <a:spLocks noChangeArrowheads="1"/>
          </p:cNvSpPr>
          <p:nvPr/>
        </p:nvSpPr>
        <p:spPr bwMode="auto">
          <a:xfrm>
            <a:off x="2362200" y="420469"/>
            <a:ext cx="6477000" cy="646331"/>
          </a:xfrm>
          <a:prstGeom prst="rect">
            <a:avLst/>
          </a:prstGeom>
          <a:noFill/>
          <a:ln w="9525">
            <a:noFill/>
            <a:miter lim="800000"/>
            <a:headEnd/>
            <a:tailEnd/>
          </a:ln>
        </p:spPr>
        <p:txBody>
          <a:bodyPr wrap="square">
            <a:spAutoFit/>
          </a:bodyPr>
          <a:lstStyle/>
          <a:p>
            <a:pPr algn="ctr" fontAlgn="auto">
              <a:spcBef>
                <a:spcPts val="0"/>
              </a:spcBef>
              <a:spcAft>
                <a:spcPts val="0"/>
              </a:spcAft>
              <a:defRPr/>
            </a:pPr>
            <a:r>
              <a:rPr lang="en-US" sz="3600" b="1" dirty="0" smtClean="0">
                <a:solidFill>
                  <a:srgbClr val="43B02A"/>
                </a:solidFill>
                <a:latin typeface="Arial" pitchFamily="34" charset="0"/>
                <a:cs typeface="Arial" pitchFamily="34" charset="0"/>
              </a:rPr>
              <a:t>PERFORMANCE TASK</a:t>
            </a:r>
            <a:endParaRPr lang="en-US" sz="3600" b="1" dirty="0">
              <a:solidFill>
                <a:srgbClr val="43B02A"/>
              </a:solidFill>
              <a:latin typeface="Arial" pitchFamily="34" charset="0"/>
              <a:cs typeface="Arial"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3000"/>
    </mc:Choice>
    <mc:Fallback xmlns="" xmlns:mv="urn:schemas-microsoft-com:mac:vml">
      <p:transition spd="slow" advTm="13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5"/>
          <p:cNvSpPr txBox="1">
            <a:spLocks noChangeArrowheads="1"/>
          </p:cNvSpPr>
          <p:nvPr/>
        </p:nvSpPr>
        <p:spPr bwMode="auto">
          <a:xfrm>
            <a:off x="0" y="0"/>
            <a:ext cx="9144000" cy="461665"/>
          </a:xfrm>
          <a:prstGeom prst="rect">
            <a:avLst/>
          </a:prstGeom>
          <a:solidFill>
            <a:schemeClr val="tx1"/>
          </a:solidFill>
          <a:ln w="9525">
            <a:noFill/>
            <a:miter lim="800000"/>
            <a:headEnd/>
            <a:tailEnd/>
          </a:ln>
        </p:spPr>
        <p:txBody>
          <a:bodyPr>
            <a:spAutoFit/>
          </a:bodyPr>
          <a:lstStyle/>
          <a:p>
            <a:r>
              <a:rPr lang="en-US" sz="2400" b="1" dirty="0">
                <a:solidFill>
                  <a:schemeClr val="bg1"/>
                </a:solidFill>
                <a:latin typeface="Arial" pitchFamily="34" charset="0"/>
                <a:cs typeface="Arial" pitchFamily="34" charset="0"/>
              </a:rPr>
              <a:t>ELA Performance </a:t>
            </a:r>
            <a:r>
              <a:rPr lang="en-US" sz="2400" b="1" dirty="0" smtClean="0">
                <a:solidFill>
                  <a:schemeClr val="bg1"/>
                </a:solidFill>
                <a:latin typeface="Arial" pitchFamily="34" charset="0"/>
                <a:cs typeface="Arial" pitchFamily="34" charset="0"/>
              </a:rPr>
              <a:t>Task </a:t>
            </a:r>
            <a:endParaRPr lang="en-US" sz="2400" b="1" dirty="0">
              <a:solidFill>
                <a:schemeClr val="bg1"/>
              </a:solidFill>
              <a:latin typeface="Arial" pitchFamily="34" charset="0"/>
              <a:cs typeface="Arial" pitchFamily="34" charset="0"/>
            </a:endParaRPr>
          </a:p>
        </p:txBody>
      </p:sp>
      <p:sp>
        <p:nvSpPr>
          <p:cNvPr id="8" name="Rectangular Callout 7"/>
          <p:cNvSpPr/>
          <p:nvPr/>
        </p:nvSpPr>
        <p:spPr>
          <a:xfrm>
            <a:off x="5124855" y="838200"/>
            <a:ext cx="3886200" cy="5867400"/>
          </a:xfrm>
          <a:prstGeom prst="wedgeRectCallout">
            <a:avLst>
              <a:gd name="adj1" fmla="val 48889"/>
              <a:gd name="adj2" fmla="val 18048"/>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574675" indent="-468313">
              <a:spcAft>
                <a:spcPts val="300"/>
              </a:spcAft>
              <a:buFont typeface="Arial" pitchFamily="34" charset="0"/>
              <a:buChar char="•"/>
              <a:defRPr/>
            </a:pPr>
            <a:r>
              <a:rPr lang="en-US" sz="2600" dirty="0" smtClean="0">
                <a:solidFill>
                  <a:schemeClr val="tx1"/>
                </a:solidFill>
                <a:latin typeface="Arial" pitchFamily="34" charset="0"/>
                <a:cs typeface="Arial" pitchFamily="34" charset="0"/>
              </a:rPr>
              <a:t>Students are randomly assigned different performance tasks.</a:t>
            </a:r>
          </a:p>
          <a:p>
            <a:pPr marL="574675" indent="-468313">
              <a:spcAft>
                <a:spcPts val="300"/>
              </a:spcAft>
              <a:buFont typeface="Arial" pitchFamily="34" charset="0"/>
              <a:buChar char="•"/>
              <a:defRPr/>
            </a:pPr>
            <a:r>
              <a:rPr lang="en-US" sz="2600" dirty="0" smtClean="0">
                <a:solidFill>
                  <a:schemeClr val="tx1"/>
                </a:solidFill>
                <a:latin typeface="Arial" pitchFamily="34" charset="0"/>
                <a:cs typeface="Arial" pitchFamily="34" charset="0"/>
              </a:rPr>
              <a:t>There are two parts to each ELA performance task:  </a:t>
            </a:r>
          </a:p>
          <a:p>
            <a:pPr marL="1020763" lvl="1" indent="-468313">
              <a:spcAft>
                <a:spcPts val="300"/>
              </a:spcAft>
              <a:buFont typeface="Arial" pitchFamily="34" charset="0"/>
              <a:buChar char="–"/>
              <a:defRPr/>
            </a:pPr>
            <a:r>
              <a:rPr lang="en-US" sz="2400" dirty="0" smtClean="0">
                <a:solidFill>
                  <a:schemeClr val="tx1"/>
                </a:solidFill>
                <a:latin typeface="Arial" pitchFamily="34" charset="0"/>
                <a:cs typeface="Arial" pitchFamily="34" charset="0"/>
              </a:rPr>
              <a:t>Part 1 — Research </a:t>
            </a:r>
          </a:p>
          <a:p>
            <a:pPr marL="1020763" lvl="1" indent="-468313">
              <a:spcAft>
                <a:spcPts val="300"/>
              </a:spcAft>
              <a:buFont typeface="Arial" pitchFamily="34" charset="0"/>
              <a:buChar char="–"/>
              <a:defRPr/>
            </a:pPr>
            <a:r>
              <a:rPr lang="en-US" sz="2400" dirty="0" smtClean="0">
                <a:solidFill>
                  <a:schemeClr val="tx1"/>
                </a:solidFill>
                <a:latin typeface="Arial" pitchFamily="34" charset="0"/>
                <a:cs typeface="Arial" pitchFamily="34" charset="0"/>
              </a:rPr>
              <a:t>Part 2 — Writing </a:t>
            </a:r>
          </a:p>
          <a:p>
            <a:pPr marL="574675" indent="-468313">
              <a:spcAft>
                <a:spcPts val="300"/>
              </a:spcAft>
              <a:buFont typeface="Arial" pitchFamily="34" charset="0"/>
              <a:buChar char="•"/>
              <a:defRPr/>
            </a:pPr>
            <a:r>
              <a:rPr lang="en-US" sz="2600" dirty="0" smtClean="0">
                <a:solidFill>
                  <a:schemeClr val="tx1"/>
                </a:solidFill>
                <a:latin typeface="Arial" pitchFamily="34" charset="0"/>
                <a:cs typeface="Arial" pitchFamily="34" charset="0"/>
              </a:rPr>
              <a:t>Recommendation: Administer the two parts in two sessions.</a:t>
            </a:r>
            <a:endParaRPr lang="en-US" sz="2600" dirty="0">
              <a:solidFill>
                <a:schemeClr val="tx1"/>
              </a:solidFill>
              <a:latin typeface="Arial" pitchFamily="34" charset="0"/>
              <a:cs typeface="Arial" pitchFamily="34" charset="0"/>
            </a:endParaRPr>
          </a:p>
        </p:txBody>
      </p:sp>
      <p:sp>
        <p:nvSpPr>
          <p:cNvPr id="9" name="TextBox 9"/>
          <p:cNvSpPr txBox="1">
            <a:spLocks noChangeArrowheads="1"/>
          </p:cNvSpPr>
          <p:nvPr/>
        </p:nvSpPr>
        <p:spPr bwMode="auto">
          <a:xfrm>
            <a:off x="5124855" y="533400"/>
            <a:ext cx="3886200" cy="400110"/>
          </a:xfrm>
          <a:prstGeom prst="rect">
            <a:avLst/>
          </a:prstGeom>
          <a:solidFill>
            <a:schemeClr val="accent1"/>
          </a:solidFill>
          <a:ln w="9525">
            <a:noFill/>
            <a:miter lim="800000"/>
            <a:headEnd/>
            <a:tailEnd/>
          </a:ln>
        </p:spPr>
        <p:txBody>
          <a:bodyPr wrap="square">
            <a:spAutoFit/>
          </a:bodyPr>
          <a:lstStyle/>
          <a:p>
            <a:r>
              <a:rPr lang="en-US" sz="2000" b="1" dirty="0">
                <a:solidFill>
                  <a:schemeClr val="bg1"/>
                </a:solidFill>
                <a:latin typeface="Arial" pitchFamily="34" charset="0"/>
                <a:cs typeface="Arial" pitchFamily="34" charset="0"/>
              </a:rPr>
              <a:t>What happens next</a:t>
            </a:r>
            <a:r>
              <a:rPr lang="en-US" sz="2000" b="1" dirty="0" smtClean="0">
                <a:solidFill>
                  <a:schemeClr val="bg1"/>
                </a:solidFill>
                <a:latin typeface="Arial" pitchFamily="34" charset="0"/>
                <a:cs typeface="Arial" pitchFamily="34" charset="0"/>
              </a:rPr>
              <a:t>:</a:t>
            </a:r>
            <a:endParaRPr lang="en-US" sz="2000" b="1" dirty="0">
              <a:solidFill>
                <a:schemeClr val="bg1"/>
              </a:solidFill>
              <a:latin typeface="Arial" pitchFamily="34" charset="0"/>
              <a:cs typeface="Arial" pitchFamily="34" charset="0"/>
            </a:endParaRPr>
          </a:p>
        </p:txBody>
      </p:sp>
      <p:pic>
        <p:nvPicPr>
          <p:cNvPr id="2" name="Picture 1"/>
          <p:cNvPicPr>
            <a:picLocks noChangeAspect="1"/>
          </p:cNvPicPr>
          <p:nvPr/>
        </p:nvPicPr>
        <p:blipFill>
          <a:blip r:embed="rId4"/>
          <a:stretch>
            <a:fillRect/>
          </a:stretch>
        </p:blipFill>
        <p:spPr>
          <a:xfrm>
            <a:off x="76200" y="990600"/>
            <a:ext cx="4949254" cy="374904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5000"/>
    </mc:Choice>
    <mc:Fallback xmlns="" xmlns:mv="urn:schemas-microsoft-com:mac:vml">
      <p:transition spd="slow" advTm="25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5"/>
          <p:cNvSpPr txBox="1">
            <a:spLocks noChangeArrowheads="1"/>
          </p:cNvSpPr>
          <p:nvPr/>
        </p:nvSpPr>
        <p:spPr bwMode="auto">
          <a:xfrm>
            <a:off x="0" y="0"/>
            <a:ext cx="9144000" cy="461665"/>
          </a:xfrm>
          <a:prstGeom prst="rect">
            <a:avLst/>
          </a:prstGeom>
          <a:solidFill>
            <a:schemeClr val="tx1"/>
          </a:solidFill>
          <a:ln w="9525">
            <a:noFill/>
            <a:miter lim="800000"/>
            <a:headEnd/>
            <a:tailEnd/>
          </a:ln>
        </p:spPr>
        <p:txBody>
          <a:bodyPr>
            <a:spAutoFit/>
          </a:bodyPr>
          <a:lstStyle/>
          <a:p>
            <a:r>
              <a:rPr lang="en-US" sz="2400" b="1" dirty="0">
                <a:solidFill>
                  <a:schemeClr val="bg1"/>
                </a:solidFill>
                <a:latin typeface="Arial" pitchFamily="34" charset="0"/>
                <a:cs typeface="Arial" pitchFamily="34" charset="0"/>
              </a:rPr>
              <a:t>ELA Performance </a:t>
            </a:r>
            <a:r>
              <a:rPr lang="en-US" sz="2400" b="1" dirty="0" smtClean="0">
                <a:solidFill>
                  <a:schemeClr val="bg1"/>
                </a:solidFill>
                <a:latin typeface="Arial" pitchFamily="34" charset="0"/>
                <a:cs typeface="Arial" pitchFamily="34" charset="0"/>
              </a:rPr>
              <a:t>Task </a:t>
            </a:r>
            <a:endParaRPr lang="en-US" sz="2400" b="1" dirty="0">
              <a:solidFill>
                <a:schemeClr val="bg1"/>
              </a:solidFill>
              <a:latin typeface="Arial" pitchFamily="34" charset="0"/>
              <a:cs typeface="Arial" pitchFamily="34" charset="0"/>
            </a:endParaRPr>
          </a:p>
        </p:txBody>
      </p:sp>
      <p:sp>
        <p:nvSpPr>
          <p:cNvPr id="11" name="Rectangular Callout 10"/>
          <p:cNvSpPr/>
          <p:nvPr/>
        </p:nvSpPr>
        <p:spPr>
          <a:xfrm>
            <a:off x="5124855" y="533400"/>
            <a:ext cx="3886200" cy="6096000"/>
          </a:xfrm>
          <a:prstGeom prst="wedgeRectCallout">
            <a:avLst>
              <a:gd name="adj1" fmla="val 48889"/>
              <a:gd name="adj2" fmla="val 18048"/>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800" dirty="0">
              <a:solidFill>
                <a:schemeClr val="tx1"/>
              </a:solidFill>
              <a:latin typeface="Arial" pitchFamily="34" charset="0"/>
              <a:cs typeface="Arial" pitchFamily="34" charset="0"/>
            </a:endParaRPr>
          </a:p>
          <a:p>
            <a:pPr marL="509588" indent="-403225">
              <a:buFont typeface="Arial" pitchFamily="34" charset="0"/>
              <a:buChar char="•"/>
              <a:defRPr/>
            </a:pPr>
            <a:endParaRPr lang="en-US" sz="2800" dirty="0" smtClean="0">
              <a:solidFill>
                <a:schemeClr val="tx1"/>
              </a:solidFill>
              <a:latin typeface="Arial" pitchFamily="34" charset="0"/>
              <a:cs typeface="Arial" pitchFamily="34" charset="0"/>
            </a:endParaRPr>
          </a:p>
          <a:p>
            <a:pPr marL="509588" indent="-403225">
              <a:spcAft>
                <a:spcPts val="600"/>
              </a:spcAft>
              <a:buFont typeface="Arial" pitchFamily="34" charset="0"/>
              <a:buChar char="•"/>
              <a:defRPr/>
            </a:pPr>
            <a:r>
              <a:rPr lang="en-US" sz="2400" dirty="0" smtClean="0">
                <a:solidFill>
                  <a:schemeClr val="tx1"/>
                </a:solidFill>
                <a:latin typeface="Arial" pitchFamily="34" charset="0"/>
                <a:cs typeface="Arial" pitchFamily="34" charset="0"/>
              </a:rPr>
              <a:t>In Part 1, students are given a set of two or more sources to be used on both parts of the test. </a:t>
            </a:r>
          </a:p>
          <a:p>
            <a:pPr marL="509588" indent="-403225">
              <a:spcAft>
                <a:spcPts val="600"/>
              </a:spcAft>
              <a:buFont typeface="Arial" pitchFamily="34" charset="0"/>
              <a:buChar char="•"/>
              <a:defRPr/>
            </a:pPr>
            <a:r>
              <a:rPr lang="en-US" sz="2400" dirty="0" smtClean="0">
                <a:solidFill>
                  <a:schemeClr val="tx1"/>
                </a:solidFill>
                <a:latin typeface="Arial" pitchFamily="34" charset="0"/>
                <a:cs typeface="Arial" pitchFamily="34" charset="0"/>
              </a:rPr>
              <a:t>Information may </a:t>
            </a:r>
            <a:r>
              <a:rPr lang="en-US" sz="2400" dirty="0">
                <a:solidFill>
                  <a:schemeClr val="tx1"/>
                </a:solidFill>
                <a:latin typeface="Arial" pitchFamily="34" charset="0"/>
                <a:cs typeface="Arial" pitchFamily="34" charset="0"/>
              </a:rPr>
              <a:t>be in the form </a:t>
            </a:r>
            <a:r>
              <a:rPr lang="en-US" sz="2400" dirty="0" smtClean="0">
                <a:solidFill>
                  <a:schemeClr val="tx1"/>
                </a:solidFill>
                <a:latin typeface="Arial" pitchFamily="34" charset="0"/>
                <a:cs typeface="Arial" pitchFamily="34" charset="0"/>
              </a:rPr>
              <a:t>of informational </a:t>
            </a:r>
            <a:r>
              <a:rPr lang="en-US" sz="2400" dirty="0">
                <a:solidFill>
                  <a:schemeClr val="tx1"/>
                </a:solidFill>
                <a:latin typeface="Arial" pitchFamily="34" charset="0"/>
                <a:cs typeface="Arial" pitchFamily="34" charset="0"/>
              </a:rPr>
              <a:t>or argumentative articles, research articles, charts, or other </a:t>
            </a:r>
            <a:r>
              <a:rPr lang="en-US" sz="2400" dirty="0" smtClean="0">
                <a:solidFill>
                  <a:schemeClr val="tx1"/>
                </a:solidFill>
                <a:latin typeface="Arial" pitchFamily="34" charset="0"/>
                <a:cs typeface="Arial" pitchFamily="34" charset="0"/>
              </a:rPr>
              <a:t>sources</a:t>
            </a:r>
            <a:r>
              <a:rPr lang="en-US" sz="2400" dirty="0">
                <a:solidFill>
                  <a:schemeClr val="tx1"/>
                </a:solidFill>
                <a:latin typeface="Arial" pitchFamily="34" charset="0"/>
                <a:cs typeface="Arial" pitchFamily="34" charset="0"/>
              </a:rPr>
              <a:t>.</a:t>
            </a:r>
          </a:p>
          <a:p>
            <a:pPr algn="ctr">
              <a:defRPr/>
            </a:pPr>
            <a:endParaRPr lang="en-US" sz="2800" dirty="0">
              <a:solidFill>
                <a:schemeClr val="tx1"/>
              </a:solidFill>
              <a:latin typeface="Arial" pitchFamily="34" charset="0"/>
              <a:cs typeface="Arial" pitchFamily="34" charset="0"/>
            </a:endParaRPr>
          </a:p>
          <a:p>
            <a:pPr algn="ctr">
              <a:defRPr/>
            </a:pPr>
            <a:endParaRPr lang="en-US" sz="2800" dirty="0">
              <a:solidFill>
                <a:schemeClr val="tx1"/>
              </a:solidFill>
              <a:latin typeface="Arial" pitchFamily="34" charset="0"/>
              <a:cs typeface="Arial" pitchFamily="34" charset="0"/>
            </a:endParaRPr>
          </a:p>
        </p:txBody>
      </p:sp>
      <p:sp>
        <p:nvSpPr>
          <p:cNvPr id="34821" name="TextBox 9"/>
          <p:cNvSpPr txBox="1">
            <a:spLocks noChangeArrowheads="1"/>
          </p:cNvSpPr>
          <p:nvPr/>
        </p:nvSpPr>
        <p:spPr bwMode="auto">
          <a:xfrm>
            <a:off x="5124855" y="533400"/>
            <a:ext cx="3886200" cy="400110"/>
          </a:xfrm>
          <a:prstGeom prst="rect">
            <a:avLst/>
          </a:prstGeom>
          <a:solidFill>
            <a:schemeClr val="accent1"/>
          </a:solidFill>
          <a:ln w="9525">
            <a:noFill/>
            <a:miter lim="800000"/>
            <a:headEnd/>
            <a:tailEnd/>
          </a:ln>
        </p:spPr>
        <p:txBody>
          <a:bodyPr wrap="square">
            <a:spAutoFit/>
          </a:bodyPr>
          <a:lstStyle/>
          <a:p>
            <a:r>
              <a:rPr lang="en-US" sz="2000" b="1" dirty="0">
                <a:solidFill>
                  <a:schemeClr val="bg1"/>
                </a:solidFill>
                <a:latin typeface="Arial" pitchFamily="34" charset="0"/>
                <a:cs typeface="Arial" pitchFamily="34" charset="0"/>
              </a:rPr>
              <a:t>What happens next:</a:t>
            </a:r>
          </a:p>
        </p:txBody>
      </p:sp>
      <p:pic>
        <p:nvPicPr>
          <p:cNvPr id="2" name="Picture 1"/>
          <p:cNvPicPr>
            <a:picLocks noChangeAspect="1"/>
          </p:cNvPicPr>
          <p:nvPr/>
        </p:nvPicPr>
        <p:blipFill>
          <a:blip r:embed="rId4"/>
          <a:stretch>
            <a:fillRect/>
          </a:stretch>
        </p:blipFill>
        <p:spPr>
          <a:xfrm>
            <a:off x="76200" y="1066800"/>
            <a:ext cx="4956163" cy="484632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7000"/>
    </mc:Choice>
    <mc:Fallback xmlns="" xmlns:mv="urn:schemas-microsoft-com:mac:vml">
      <p:transition spd="slow" advTm="17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5"/>
          <p:cNvSpPr txBox="1">
            <a:spLocks noChangeArrowheads="1"/>
          </p:cNvSpPr>
          <p:nvPr/>
        </p:nvSpPr>
        <p:spPr bwMode="auto">
          <a:xfrm>
            <a:off x="0" y="0"/>
            <a:ext cx="9144000" cy="461665"/>
          </a:xfrm>
          <a:prstGeom prst="rect">
            <a:avLst/>
          </a:prstGeom>
          <a:solidFill>
            <a:schemeClr val="tx1"/>
          </a:solidFill>
          <a:ln w="9525">
            <a:noFill/>
            <a:miter lim="800000"/>
            <a:headEnd/>
            <a:tailEnd/>
          </a:ln>
        </p:spPr>
        <p:txBody>
          <a:bodyPr>
            <a:spAutoFit/>
          </a:bodyPr>
          <a:lstStyle/>
          <a:p>
            <a:r>
              <a:rPr lang="en-US" sz="2400" b="1" dirty="0">
                <a:solidFill>
                  <a:schemeClr val="bg1"/>
                </a:solidFill>
                <a:latin typeface="Arial" pitchFamily="34" charset="0"/>
                <a:cs typeface="Arial" pitchFamily="34" charset="0"/>
              </a:rPr>
              <a:t>ELA Performance </a:t>
            </a:r>
            <a:r>
              <a:rPr lang="en-US" sz="2400" b="1" dirty="0" smtClean="0">
                <a:solidFill>
                  <a:schemeClr val="bg1"/>
                </a:solidFill>
                <a:latin typeface="Arial" pitchFamily="34" charset="0"/>
                <a:cs typeface="Arial" pitchFamily="34" charset="0"/>
              </a:rPr>
              <a:t>Task</a:t>
            </a:r>
            <a:endParaRPr lang="en-US" sz="2400" b="1" dirty="0">
              <a:solidFill>
                <a:schemeClr val="bg1"/>
              </a:solidFill>
              <a:latin typeface="Arial" pitchFamily="34" charset="0"/>
              <a:cs typeface="Arial" pitchFamily="34" charset="0"/>
            </a:endParaRPr>
          </a:p>
        </p:txBody>
      </p:sp>
      <p:sp>
        <p:nvSpPr>
          <p:cNvPr id="11" name="Rectangular Callout 10"/>
          <p:cNvSpPr/>
          <p:nvPr/>
        </p:nvSpPr>
        <p:spPr>
          <a:xfrm>
            <a:off x="5486400" y="914400"/>
            <a:ext cx="3520440" cy="5715000"/>
          </a:xfrm>
          <a:prstGeom prst="wedgeRectCallout">
            <a:avLst>
              <a:gd name="adj1" fmla="val 48889"/>
              <a:gd name="adj2" fmla="val 18048"/>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sz="2800" dirty="0" smtClean="0">
              <a:solidFill>
                <a:schemeClr val="tx1"/>
              </a:solidFill>
              <a:latin typeface="Arial" pitchFamily="34" charset="0"/>
              <a:cs typeface="Arial" pitchFamily="34" charset="0"/>
            </a:endParaRPr>
          </a:p>
          <a:p>
            <a:r>
              <a:rPr lang="en-US" sz="2800" dirty="0" smtClean="0">
                <a:solidFill>
                  <a:schemeClr val="tx1"/>
                </a:solidFill>
                <a:latin typeface="Arial" pitchFamily="34" charset="0"/>
                <a:cs typeface="Arial" pitchFamily="34" charset="0"/>
              </a:rPr>
              <a:t>In this example, students access research articles from several sources about the same </a:t>
            </a:r>
            <a:br>
              <a:rPr lang="en-US" sz="2800" dirty="0" smtClean="0">
                <a:solidFill>
                  <a:schemeClr val="tx1"/>
                </a:solidFill>
                <a:latin typeface="Arial" pitchFamily="34" charset="0"/>
                <a:cs typeface="Arial" pitchFamily="34" charset="0"/>
              </a:rPr>
            </a:br>
            <a:r>
              <a:rPr lang="en-US" sz="2800" dirty="0" smtClean="0">
                <a:solidFill>
                  <a:schemeClr val="tx1"/>
                </a:solidFill>
                <a:latin typeface="Arial" pitchFamily="34" charset="0"/>
                <a:cs typeface="Arial" pitchFamily="34" charset="0"/>
              </a:rPr>
              <a:t>topic — in this case, how service animals help people. </a:t>
            </a:r>
          </a:p>
          <a:p>
            <a:endParaRPr lang="en-US" sz="2800" dirty="0" smtClean="0">
              <a:solidFill>
                <a:schemeClr val="tx1"/>
              </a:solidFill>
              <a:latin typeface="Arial" pitchFamily="34" charset="0"/>
              <a:cs typeface="Arial" pitchFamily="34" charset="0"/>
            </a:endParaRPr>
          </a:p>
          <a:p>
            <a:r>
              <a:rPr lang="en-US" sz="2800" dirty="0" smtClean="0">
                <a:solidFill>
                  <a:schemeClr val="tx1"/>
                </a:solidFill>
                <a:latin typeface="Arial" pitchFamily="34" charset="0"/>
                <a:cs typeface="Arial" pitchFamily="34" charset="0"/>
              </a:rPr>
              <a:t>Notes can be taken on paper or on the computer.</a:t>
            </a:r>
          </a:p>
          <a:p>
            <a:pPr algn="ctr">
              <a:defRPr/>
            </a:pPr>
            <a:endParaRPr lang="en-US" sz="2800" dirty="0">
              <a:solidFill>
                <a:schemeClr val="tx1"/>
              </a:solidFill>
              <a:latin typeface="Arial" pitchFamily="34" charset="0"/>
              <a:cs typeface="Arial" pitchFamily="34" charset="0"/>
            </a:endParaRPr>
          </a:p>
          <a:p>
            <a:pPr algn="ctr">
              <a:defRPr/>
            </a:pPr>
            <a:endParaRPr lang="en-US" sz="2800" dirty="0">
              <a:solidFill>
                <a:schemeClr val="tx1"/>
              </a:solidFill>
              <a:latin typeface="Arial" pitchFamily="34" charset="0"/>
              <a:cs typeface="Arial" pitchFamily="34" charset="0"/>
            </a:endParaRPr>
          </a:p>
        </p:txBody>
      </p:sp>
      <p:sp>
        <p:nvSpPr>
          <p:cNvPr id="35845" name="TextBox 9"/>
          <p:cNvSpPr txBox="1">
            <a:spLocks noChangeArrowheads="1"/>
          </p:cNvSpPr>
          <p:nvPr/>
        </p:nvSpPr>
        <p:spPr bwMode="auto">
          <a:xfrm>
            <a:off x="5486400" y="533400"/>
            <a:ext cx="3520440" cy="400110"/>
          </a:xfrm>
          <a:prstGeom prst="rect">
            <a:avLst/>
          </a:prstGeom>
          <a:solidFill>
            <a:schemeClr val="accent1"/>
          </a:solidFill>
          <a:ln w="9525">
            <a:noFill/>
            <a:miter lim="800000"/>
            <a:headEnd/>
            <a:tailEnd/>
          </a:ln>
        </p:spPr>
        <p:txBody>
          <a:bodyPr wrap="square">
            <a:spAutoFit/>
          </a:bodyPr>
          <a:lstStyle/>
          <a:p>
            <a:r>
              <a:rPr lang="en-US" sz="2000" b="1" dirty="0">
                <a:solidFill>
                  <a:schemeClr val="bg1"/>
                </a:solidFill>
                <a:latin typeface="Arial" pitchFamily="34" charset="0"/>
                <a:cs typeface="Arial" pitchFamily="34" charset="0"/>
              </a:rPr>
              <a:t>Example:</a:t>
            </a:r>
          </a:p>
        </p:txBody>
      </p:sp>
      <p:pic>
        <p:nvPicPr>
          <p:cNvPr id="2" name="Picture 1"/>
          <p:cNvPicPr>
            <a:picLocks noChangeAspect="1"/>
          </p:cNvPicPr>
          <p:nvPr/>
        </p:nvPicPr>
        <p:blipFill>
          <a:blip r:embed="rId4"/>
          <a:stretch>
            <a:fillRect/>
          </a:stretch>
        </p:blipFill>
        <p:spPr>
          <a:xfrm>
            <a:off x="152400" y="533400"/>
            <a:ext cx="4343400" cy="4247138"/>
          </a:xfrm>
          <a:prstGeom prst="rect">
            <a:avLst/>
          </a:prstGeom>
          <a:ln w="28575">
            <a:solidFill>
              <a:schemeClr val="tx1"/>
            </a:solidFill>
          </a:ln>
        </p:spPr>
      </p:pic>
      <p:pic>
        <p:nvPicPr>
          <p:cNvPr id="3" name="Picture 2"/>
          <p:cNvPicPr>
            <a:picLocks noChangeAspect="1"/>
          </p:cNvPicPr>
          <p:nvPr/>
        </p:nvPicPr>
        <p:blipFill>
          <a:blip r:embed="rId5"/>
          <a:stretch>
            <a:fillRect/>
          </a:stretch>
        </p:blipFill>
        <p:spPr>
          <a:xfrm>
            <a:off x="381000" y="2057400"/>
            <a:ext cx="4951930" cy="3657600"/>
          </a:xfrm>
          <a:prstGeom prst="rect">
            <a:avLst/>
          </a:prstGeom>
          <a:ln w="28575">
            <a:solidFill>
              <a:schemeClr val="tx1"/>
            </a:solidFill>
          </a:ln>
        </p:spPr>
      </p:pic>
      <p:pic>
        <p:nvPicPr>
          <p:cNvPr id="4" name="Picture 3"/>
          <p:cNvPicPr>
            <a:picLocks noChangeAspect="1"/>
          </p:cNvPicPr>
          <p:nvPr/>
        </p:nvPicPr>
        <p:blipFill>
          <a:blip r:embed="rId6"/>
          <a:stretch>
            <a:fillRect/>
          </a:stretch>
        </p:blipFill>
        <p:spPr>
          <a:xfrm>
            <a:off x="743909" y="3267891"/>
            <a:ext cx="4665756" cy="3383280"/>
          </a:xfrm>
          <a:prstGeom prst="rect">
            <a:avLst/>
          </a:prstGeom>
          <a:ln w="28575">
            <a:solidFill>
              <a:schemeClr val="tx1"/>
            </a:solidFill>
          </a:ln>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5000"/>
    </mc:Choice>
    <mc:Fallback xmlns="" xmlns:mv="urn:schemas-microsoft-com:mac:vml">
      <p:transition spd="slow" advTm="15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667000"/>
            <a:ext cx="8229600" cy="1143000"/>
          </a:xfrm>
        </p:spPr>
        <p:txBody>
          <a:bodyPr/>
          <a:lstStyle/>
          <a:p>
            <a:pPr>
              <a:defRPr/>
            </a:pPr>
            <a:r>
              <a:rPr lang="en-US" sz="7200" b="1" dirty="0" smtClean="0">
                <a:effectLst>
                  <a:outerShdw blurRad="38100" dist="38100" dir="2700000" algn="tl">
                    <a:srgbClr val="000000">
                      <a:alpha val="43137"/>
                    </a:srgbClr>
                  </a:outerShdw>
                </a:effectLst>
                <a:latin typeface="Arial" pitchFamily="34" charset="0"/>
                <a:cs typeface="Arial" pitchFamily="34" charset="0"/>
              </a:rPr>
              <a:t>Introduction</a:t>
            </a:r>
            <a:endParaRPr lang="en-US" sz="7200" b="1" dirty="0">
              <a:effectLst>
                <a:outerShdw blurRad="38100" dist="38100" dir="2700000" algn="tl">
                  <a:srgbClr val="000000">
                    <a:alpha val="43137"/>
                  </a:srgbClr>
                </a:outerShdw>
              </a:effectLst>
              <a:latin typeface="Arial" pitchFamily="34" charset="0"/>
              <a:cs typeface="Arial"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000"/>
    </mc:Choice>
    <mc:Fallback xmlns="" xmlns:mv="urn:schemas-microsoft-com:mac:vml">
      <p:transition spd="slow" advTm="3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5"/>
          <p:cNvSpPr txBox="1">
            <a:spLocks noChangeArrowheads="1"/>
          </p:cNvSpPr>
          <p:nvPr/>
        </p:nvSpPr>
        <p:spPr bwMode="auto">
          <a:xfrm>
            <a:off x="0" y="0"/>
            <a:ext cx="9144000" cy="461665"/>
          </a:xfrm>
          <a:prstGeom prst="rect">
            <a:avLst/>
          </a:prstGeom>
          <a:solidFill>
            <a:schemeClr val="tx1"/>
          </a:solidFill>
          <a:ln w="9525">
            <a:noFill/>
            <a:miter lim="800000"/>
            <a:headEnd/>
            <a:tailEnd/>
          </a:ln>
        </p:spPr>
        <p:txBody>
          <a:bodyPr>
            <a:spAutoFit/>
          </a:bodyPr>
          <a:lstStyle/>
          <a:p>
            <a:r>
              <a:rPr lang="en-US" sz="2400" b="1" dirty="0">
                <a:solidFill>
                  <a:schemeClr val="bg1"/>
                </a:solidFill>
                <a:latin typeface="Arial" pitchFamily="34" charset="0"/>
                <a:cs typeface="Arial" pitchFamily="34" charset="0"/>
              </a:rPr>
              <a:t>ELA Performance Task Questions</a:t>
            </a:r>
          </a:p>
        </p:txBody>
      </p:sp>
      <p:sp>
        <p:nvSpPr>
          <p:cNvPr id="13" name="Rectangular Callout 12"/>
          <p:cNvSpPr/>
          <p:nvPr/>
        </p:nvSpPr>
        <p:spPr>
          <a:xfrm>
            <a:off x="0" y="609600"/>
            <a:ext cx="9144000" cy="2057400"/>
          </a:xfrm>
          <a:prstGeom prst="wedgeRectCallout">
            <a:avLst>
              <a:gd name="adj1" fmla="val -21643"/>
              <a:gd name="adj2" fmla="val -50057"/>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228600">
              <a:defRPr/>
            </a:pPr>
            <a:r>
              <a:rPr lang="en-US" sz="3000" b="1" dirty="0">
                <a:solidFill>
                  <a:schemeClr val="tx1"/>
                </a:solidFill>
                <a:latin typeface="Arial" pitchFamily="34" charset="0"/>
                <a:cs typeface="Arial" pitchFamily="34" charset="0"/>
              </a:rPr>
              <a:t>ELA Performance Task Question Examples</a:t>
            </a:r>
          </a:p>
          <a:p>
            <a:pPr marL="228600">
              <a:defRPr/>
            </a:pPr>
            <a:r>
              <a:rPr lang="en-US" sz="3000" dirty="0" smtClean="0">
                <a:solidFill>
                  <a:schemeClr val="tx1"/>
                </a:solidFill>
                <a:latin typeface="Arial" pitchFamily="34" charset="0"/>
                <a:cs typeface="Arial" pitchFamily="34" charset="0"/>
              </a:rPr>
              <a:t>The </a:t>
            </a:r>
            <a:r>
              <a:rPr lang="en-US" sz="3000" dirty="0">
                <a:solidFill>
                  <a:schemeClr val="tx1"/>
                </a:solidFill>
                <a:latin typeface="Arial" pitchFamily="34" charset="0"/>
                <a:cs typeface="Arial" pitchFamily="34" charset="0"/>
              </a:rPr>
              <a:t>ELA task </a:t>
            </a:r>
            <a:r>
              <a:rPr lang="en-US" sz="3000" dirty="0" smtClean="0">
                <a:solidFill>
                  <a:schemeClr val="tx1"/>
                </a:solidFill>
                <a:latin typeface="Arial" pitchFamily="34" charset="0"/>
                <a:cs typeface="Arial" pitchFamily="34" charset="0"/>
              </a:rPr>
              <a:t>then requires </a:t>
            </a:r>
            <a:r>
              <a:rPr lang="en-US" sz="3000" dirty="0">
                <a:solidFill>
                  <a:schemeClr val="tx1"/>
                </a:solidFill>
                <a:latin typeface="Arial" pitchFamily="34" charset="0"/>
                <a:cs typeface="Arial" pitchFamily="34" charset="0"/>
              </a:rPr>
              <a:t>the student to answer </a:t>
            </a:r>
            <a:r>
              <a:rPr lang="en-US" sz="3000" dirty="0" smtClean="0">
                <a:solidFill>
                  <a:schemeClr val="tx1"/>
                </a:solidFill>
                <a:latin typeface="Arial" pitchFamily="34" charset="0"/>
                <a:cs typeface="Arial" pitchFamily="34" charset="0"/>
              </a:rPr>
              <a:t>research questions </a:t>
            </a:r>
            <a:r>
              <a:rPr lang="en-US" sz="3000" dirty="0">
                <a:solidFill>
                  <a:schemeClr val="tx1"/>
                </a:solidFill>
                <a:latin typeface="Arial" pitchFamily="34" charset="0"/>
                <a:cs typeface="Arial" pitchFamily="34" charset="0"/>
              </a:rPr>
              <a:t>about the </a:t>
            </a:r>
            <a:r>
              <a:rPr lang="en-US" sz="3000" dirty="0" smtClean="0">
                <a:solidFill>
                  <a:schemeClr val="tx1"/>
                </a:solidFill>
                <a:latin typeface="Arial" pitchFamily="34" charset="0"/>
                <a:cs typeface="Arial" pitchFamily="34" charset="0"/>
              </a:rPr>
              <a:t>information in the sources</a:t>
            </a:r>
            <a:r>
              <a:rPr lang="en-US" sz="3000" dirty="0">
                <a:solidFill>
                  <a:schemeClr val="tx1"/>
                </a:solidFill>
                <a:latin typeface="Arial" pitchFamily="34" charset="0"/>
                <a:cs typeface="Arial" pitchFamily="34" charset="0"/>
              </a:rPr>
              <a:t>. </a:t>
            </a:r>
          </a:p>
        </p:txBody>
      </p:sp>
      <p:pic>
        <p:nvPicPr>
          <p:cNvPr id="2" name="Picture 1"/>
          <p:cNvPicPr>
            <a:picLocks noChangeAspect="1"/>
          </p:cNvPicPr>
          <p:nvPr/>
        </p:nvPicPr>
        <p:blipFill>
          <a:blip r:embed="rId4"/>
          <a:stretch>
            <a:fillRect/>
          </a:stretch>
        </p:blipFill>
        <p:spPr>
          <a:xfrm>
            <a:off x="2057400" y="2133600"/>
            <a:ext cx="5824475" cy="45720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8000"/>
    </mc:Choice>
    <mc:Fallback xmlns="" xmlns:mv="urn:schemas-microsoft-com:mac:vml">
      <p:transition spd="slow" advTm="80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685800" y="762000"/>
            <a:ext cx="7222355" cy="5669280"/>
          </a:xfrm>
          <a:prstGeom prst="rect">
            <a:avLst/>
          </a:prstGeom>
        </p:spPr>
      </p:pic>
      <p:sp>
        <p:nvSpPr>
          <p:cNvPr id="38914" name="TextBox 5"/>
          <p:cNvSpPr txBox="1">
            <a:spLocks noChangeArrowheads="1"/>
          </p:cNvSpPr>
          <p:nvPr/>
        </p:nvSpPr>
        <p:spPr bwMode="auto">
          <a:xfrm>
            <a:off x="0" y="0"/>
            <a:ext cx="9144000" cy="461665"/>
          </a:xfrm>
          <a:prstGeom prst="rect">
            <a:avLst/>
          </a:prstGeom>
          <a:solidFill>
            <a:schemeClr val="tx1"/>
          </a:solidFill>
          <a:ln w="9525">
            <a:noFill/>
            <a:miter lim="800000"/>
            <a:headEnd/>
            <a:tailEnd/>
          </a:ln>
        </p:spPr>
        <p:txBody>
          <a:bodyPr>
            <a:spAutoFit/>
          </a:bodyPr>
          <a:lstStyle/>
          <a:p>
            <a:r>
              <a:rPr lang="en-US" sz="2400" b="1" dirty="0">
                <a:solidFill>
                  <a:schemeClr val="bg1"/>
                </a:solidFill>
                <a:latin typeface="Arial" pitchFamily="34" charset="0"/>
                <a:cs typeface="Arial" pitchFamily="34" charset="0"/>
              </a:rPr>
              <a:t>ELA Performance Task Questions</a:t>
            </a:r>
          </a:p>
        </p:txBody>
      </p:sp>
      <p:sp>
        <p:nvSpPr>
          <p:cNvPr id="13" name="Rectangular Callout 12"/>
          <p:cNvSpPr/>
          <p:nvPr/>
        </p:nvSpPr>
        <p:spPr>
          <a:xfrm>
            <a:off x="1981200" y="2796540"/>
            <a:ext cx="6934200" cy="1600200"/>
          </a:xfrm>
          <a:prstGeom prst="wedgeRectCallout">
            <a:avLst>
              <a:gd name="adj1" fmla="val -58563"/>
              <a:gd name="adj2" fmla="val -48906"/>
            </a:avLst>
          </a:prstGeom>
          <a:solidFill>
            <a:schemeClr val="tx2">
              <a:lumMod val="20000"/>
              <a:lumOff val="8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600" b="1" dirty="0">
                <a:solidFill>
                  <a:schemeClr val="tx1"/>
                </a:solidFill>
                <a:latin typeface="Arial" pitchFamily="34" charset="0"/>
                <a:cs typeface="Arial" pitchFamily="34" charset="0"/>
              </a:rPr>
              <a:t>Example Question </a:t>
            </a:r>
            <a:r>
              <a:rPr lang="en-US" sz="2600" b="1" dirty="0" smtClean="0">
                <a:solidFill>
                  <a:schemeClr val="tx1"/>
                </a:solidFill>
                <a:latin typeface="Arial" pitchFamily="34" charset="0"/>
                <a:cs typeface="Arial" pitchFamily="34" charset="0"/>
              </a:rPr>
              <a:t>1</a:t>
            </a:r>
            <a:endParaRPr lang="en-US" sz="2600" b="1" dirty="0">
              <a:solidFill>
                <a:schemeClr val="tx1"/>
              </a:solidFill>
              <a:latin typeface="Arial" pitchFamily="34" charset="0"/>
              <a:cs typeface="Arial" pitchFamily="34" charset="0"/>
            </a:endParaRPr>
          </a:p>
          <a:p>
            <a:pPr>
              <a:defRPr/>
            </a:pPr>
            <a:r>
              <a:rPr lang="en-US" sz="2600" dirty="0" smtClean="0">
                <a:solidFill>
                  <a:schemeClr val="tx1"/>
                </a:solidFill>
                <a:latin typeface="Arial" pitchFamily="34" charset="0"/>
                <a:cs typeface="Arial" pitchFamily="34" charset="0"/>
              </a:rPr>
              <a:t>1) </a:t>
            </a:r>
            <a:r>
              <a:rPr lang="en-US" sz="2600" dirty="0">
                <a:solidFill>
                  <a:schemeClr val="tx1"/>
                </a:solidFill>
                <a:latin typeface="Arial" pitchFamily="34" charset="0"/>
                <a:cs typeface="Arial" pitchFamily="34" charset="0"/>
              </a:rPr>
              <a:t>The student is asked to </a:t>
            </a:r>
            <a:r>
              <a:rPr lang="en-US" sz="2600" dirty="0" smtClean="0">
                <a:solidFill>
                  <a:schemeClr val="tx1"/>
                </a:solidFill>
                <a:latin typeface="Arial" pitchFamily="34" charset="0"/>
                <a:cs typeface="Arial" pitchFamily="34" charset="0"/>
              </a:rPr>
              <a:t>match each source with the idea or ideas that it supports.</a:t>
            </a:r>
            <a:r>
              <a:rPr lang="en-US" sz="2400" dirty="0">
                <a:latin typeface="Arial" pitchFamily="34" charset="0"/>
                <a:cs typeface="Arial" pitchFamily="34" charset="0"/>
              </a:rPr>
              <a:t>	</a:t>
            </a:r>
            <a:endParaRPr lang="en-US" sz="2400" dirty="0">
              <a:solidFill>
                <a:schemeClr val="tx1"/>
              </a:solidFill>
              <a:latin typeface="Arial" pitchFamily="34" charset="0"/>
              <a:cs typeface="Arial"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8000"/>
    </mc:Choice>
    <mc:Fallback xmlns="" xmlns:mv="urn:schemas-microsoft-com:mac:vml">
      <p:transition spd="slow" advTm="80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685800" y="994954"/>
            <a:ext cx="6989375" cy="5486400"/>
          </a:xfrm>
          <a:prstGeom prst="rect">
            <a:avLst/>
          </a:prstGeom>
        </p:spPr>
      </p:pic>
      <p:sp>
        <p:nvSpPr>
          <p:cNvPr id="37891" name="TextBox 5"/>
          <p:cNvSpPr txBox="1">
            <a:spLocks noChangeArrowheads="1"/>
          </p:cNvSpPr>
          <p:nvPr/>
        </p:nvSpPr>
        <p:spPr bwMode="auto">
          <a:xfrm>
            <a:off x="0" y="0"/>
            <a:ext cx="9144000" cy="461665"/>
          </a:xfrm>
          <a:prstGeom prst="rect">
            <a:avLst/>
          </a:prstGeom>
          <a:solidFill>
            <a:schemeClr val="tx1"/>
          </a:solidFill>
          <a:ln w="9525">
            <a:noFill/>
            <a:miter lim="800000"/>
            <a:headEnd/>
            <a:tailEnd/>
          </a:ln>
        </p:spPr>
        <p:txBody>
          <a:bodyPr>
            <a:spAutoFit/>
          </a:bodyPr>
          <a:lstStyle/>
          <a:p>
            <a:r>
              <a:rPr lang="en-US" sz="2400" b="1" dirty="0">
                <a:solidFill>
                  <a:schemeClr val="bg1"/>
                </a:solidFill>
                <a:latin typeface="Arial" pitchFamily="34" charset="0"/>
                <a:cs typeface="Arial" pitchFamily="34" charset="0"/>
              </a:rPr>
              <a:t>ELA Performance Task Questions</a:t>
            </a:r>
          </a:p>
        </p:txBody>
      </p:sp>
      <p:sp>
        <p:nvSpPr>
          <p:cNvPr id="13" name="Rectangular Callout 12"/>
          <p:cNvSpPr/>
          <p:nvPr/>
        </p:nvSpPr>
        <p:spPr>
          <a:xfrm>
            <a:off x="2286000" y="4800600"/>
            <a:ext cx="6629400" cy="1524000"/>
          </a:xfrm>
          <a:prstGeom prst="wedgeRectCallout">
            <a:avLst>
              <a:gd name="adj1" fmla="val -58932"/>
              <a:gd name="adj2" fmla="val -83662"/>
            </a:avLst>
          </a:prstGeom>
          <a:solidFill>
            <a:schemeClr val="tx2">
              <a:lumMod val="20000"/>
              <a:lumOff val="8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600" b="1" dirty="0">
                <a:solidFill>
                  <a:schemeClr val="tx1"/>
                </a:solidFill>
                <a:latin typeface="Arial" pitchFamily="34" charset="0"/>
                <a:cs typeface="Arial" pitchFamily="34" charset="0"/>
              </a:rPr>
              <a:t>Example Question </a:t>
            </a:r>
            <a:r>
              <a:rPr lang="en-US" sz="2600" b="1" dirty="0" smtClean="0">
                <a:solidFill>
                  <a:schemeClr val="tx1"/>
                </a:solidFill>
                <a:latin typeface="Arial" pitchFamily="34" charset="0"/>
                <a:cs typeface="Arial" pitchFamily="34" charset="0"/>
              </a:rPr>
              <a:t>2</a:t>
            </a:r>
            <a:endParaRPr lang="en-US" sz="2600" b="1" dirty="0">
              <a:solidFill>
                <a:schemeClr val="tx1"/>
              </a:solidFill>
              <a:latin typeface="Arial" pitchFamily="34" charset="0"/>
              <a:cs typeface="Arial" pitchFamily="34" charset="0"/>
            </a:endParaRPr>
          </a:p>
          <a:p>
            <a:pPr>
              <a:defRPr/>
            </a:pPr>
            <a:r>
              <a:rPr lang="en-US" sz="2600" dirty="0" smtClean="0">
                <a:solidFill>
                  <a:schemeClr val="tx1"/>
                </a:solidFill>
                <a:latin typeface="Arial" pitchFamily="34" charset="0"/>
                <a:cs typeface="Arial" pitchFamily="34" charset="0"/>
              </a:rPr>
              <a:t>2) </a:t>
            </a:r>
            <a:r>
              <a:rPr lang="en-US" sz="2600" dirty="0">
                <a:solidFill>
                  <a:schemeClr val="tx1"/>
                </a:solidFill>
                <a:latin typeface="Arial" pitchFamily="34" charset="0"/>
                <a:cs typeface="Arial" pitchFamily="34" charset="0"/>
              </a:rPr>
              <a:t>The student is asked to </a:t>
            </a:r>
            <a:r>
              <a:rPr lang="en-US" sz="2600" dirty="0" smtClean="0">
                <a:solidFill>
                  <a:schemeClr val="tx1"/>
                </a:solidFill>
                <a:latin typeface="Arial" pitchFamily="34" charset="0"/>
                <a:cs typeface="Arial" pitchFamily="34" charset="0"/>
              </a:rPr>
              <a:t>explain </a:t>
            </a:r>
            <a:r>
              <a:rPr lang="en-US" sz="2600" dirty="0">
                <a:solidFill>
                  <a:schemeClr val="tx1"/>
                </a:solidFill>
                <a:latin typeface="Arial" pitchFamily="34" charset="0"/>
                <a:cs typeface="Arial" pitchFamily="34" charset="0"/>
              </a:rPr>
              <a:t>evidence that supports the </a:t>
            </a:r>
            <a:r>
              <a:rPr lang="en-US" sz="2600" dirty="0" smtClean="0">
                <a:solidFill>
                  <a:schemeClr val="tx1"/>
                </a:solidFill>
                <a:latin typeface="Arial" pitchFamily="34" charset="0"/>
                <a:cs typeface="Arial" pitchFamily="34" charset="0"/>
              </a:rPr>
              <a:t>given statement.</a:t>
            </a:r>
            <a:endParaRPr lang="en-US" sz="2600" dirty="0">
              <a:solidFill>
                <a:schemeClr val="tx1"/>
              </a:solidFill>
              <a:latin typeface="Arial" pitchFamily="34" charset="0"/>
              <a:cs typeface="Arial"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7000"/>
    </mc:Choice>
    <mc:Fallback xmlns="" xmlns:mv="urn:schemas-microsoft-com:mac:vml">
      <p:transition spd="slow" advTm="700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685800" y="994954"/>
            <a:ext cx="6989375" cy="5486400"/>
          </a:xfrm>
          <a:prstGeom prst="rect">
            <a:avLst/>
          </a:prstGeom>
        </p:spPr>
      </p:pic>
      <p:sp>
        <p:nvSpPr>
          <p:cNvPr id="37891" name="TextBox 5"/>
          <p:cNvSpPr txBox="1">
            <a:spLocks noChangeArrowheads="1"/>
          </p:cNvSpPr>
          <p:nvPr/>
        </p:nvSpPr>
        <p:spPr bwMode="auto">
          <a:xfrm>
            <a:off x="0" y="0"/>
            <a:ext cx="9144000" cy="461665"/>
          </a:xfrm>
          <a:prstGeom prst="rect">
            <a:avLst/>
          </a:prstGeom>
          <a:solidFill>
            <a:schemeClr val="tx1"/>
          </a:solidFill>
          <a:ln w="9525">
            <a:noFill/>
            <a:miter lim="800000"/>
            <a:headEnd/>
            <a:tailEnd/>
          </a:ln>
        </p:spPr>
        <p:txBody>
          <a:bodyPr>
            <a:spAutoFit/>
          </a:bodyPr>
          <a:lstStyle/>
          <a:p>
            <a:r>
              <a:rPr lang="en-US" sz="2400" b="1" dirty="0">
                <a:solidFill>
                  <a:prstClr val="white"/>
                </a:solidFill>
                <a:latin typeface="Arial" pitchFamily="34" charset="0"/>
                <a:cs typeface="Arial" pitchFamily="34" charset="0"/>
              </a:rPr>
              <a:t>ELA Performance Task Questions</a:t>
            </a:r>
          </a:p>
        </p:txBody>
      </p:sp>
      <p:sp>
        <p:nvSpPr>
          <p:cNvPr id="13" name="Rectangular Callout 12"/>
          <p:cNvSpPr/>
          <p:nvPr/>
        </p:nvSpPr>
        <p:spPr>
          <a:xfrm>
            <a:off x="2057400" y="2743200"/>
            <a:ext cx="6629400" cy="1524000"/>
          </a:xfrm>
          <a:prstGeom prst="wedgeRectCallout">
            <a:avLst>
              <a:gd name="adj1" fmla="val -50787"/>
              <a:gd name="adj2" fmla="val 93481"/>
            </a:avLst>
          </a:prstGeom>
          <a:solidFill>
            <a:schemeClr val="tx2">
              <a:lumMod val="20000"/>
              <a:lumOff val="8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600" b="1" dirty="0">
                <a:solidFill>
                  <a:prstClr val="black"/>
                </a:solidFill>
                <a:latin typeface="Arial" pitchFamily="34" charset="0"/>
                <a:cs typeface="Arial" pitchFamily="34" charset="0"/>
              </a:rPr>
              <a:t>Example Question </a:t>
            </a:r>
            <a:r>
              <a:rPr lang="en-US" sz="2600" b="1" dirty="0" smtClean="0">
                <a:solidFill>
                  <a:prstClr val="black"/>
                </a:solidFill>
                <a:latin typeface="Arial" pitchFamily="34" charset="0"/>
                <a:cs typeface="Arial" pitchFamily="34" charset="0"/>
              </a:rPr>
              <a:t>3</a:t>
            </a:r>
            <a:endParaRPr lang="en-US" sz="2600" b="1" dirty="0">
              <a:solidFill>
                <a:prstClr val="black"/>
              </a:solidFill>
              <a:latin typeface="Arial" pitchFamily="34" charset="0"/>
              <a:cs typeface="Arial" pitchFamily="34" charset="0"/>
            </a:endParaRPr>
          </a:p>
          <a:p>
            <a:pPr>
              <a:defRPr/>
            </a:pPr>
            <a:r>
              <a:rPr lang="en-US" sz="2600" dirty="0" smtClean="0">
                <a:solidFill>
                  <a:prstClr val="black"/>
                </a:solidFill>
                <a:latin typeface="Arial" pitchFamily="34" charset="0"/>
                <a:cs typeface="Arial" pitchFamily="34" charset="0"/>
              </a:rPr>
              <a:t>2) </a:t>
            </a:r>
            <a:r>
              <a:rPr lang="en-US" sz="2600" dirty="0">
                <a:solidFill>
                  <a:prstClr val="black"/>
                </a:solidFill>
                <a:latin typeface="Arial" pitchFamily="34" charset="0"/>
                <a:cs typeface="Arial" pitchFamily="34" charset="0"/>
              </a:rPr>
              <a:t>The student is asked to </a:t>
            </a:r>
            <a:r>
              <a:rPr lang="en-US" sz="2600" dirty="0" smtClean="0">
                <a:solidFill>
                  <a:prstClr val="black"/>
                </a:solidFill>
                <a:latin typeface="Arial" pitchFamily="34" charset="0"/>
                <a:cs typeface="Arial" pitchFamily="34" charset="0"/>
              </a:rPr>
              <a:t>provide details from one source that supports the student’s response to the question.</a:t>
            </a:r>
            <a:endParaRPr lang="en-US" sz="2600" dirty="0">
              <a:solidFill>
                <a:prstClr val="black"/>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3950358381"/>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xmlns:mv="urn:schemas-microsoft-com:mac:vml">
      <p:transition spd="slow" advTm="700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descr="Picture14.png"/>
          <p:cNvPicPr>
            <a:picLocks noChangeAspect="1"/>
          </p:cNvPicPr>
          <p:nvPr/>
        </p:nvPicPr>
        <p:blipFill>
          <a:blip r:embed="rId5" cstate="print"/>
          <a:srcRect/>
          <a:stretch>
            <a:fillRect/>
          </a:stretch>
        </p:blipFill>
        <p:spPr bwMode="auto">
          <a:xfrm>
            <a:off x="-381000" y="76200"/>
            <a:ext cx="10380663" cy="7165975"/>
          </a:xfrm>
          <a:prstGeom prst="rect">
            <a:avLst/>
          </a:prstGeom>
          <a:noFill/>
          <a:ln w="9525">
            <a:noFill/>
            <a:miter lim="800000"/>
            <a:headEnd/>
            <a:tailEnd/>
          </a:ln>
        </p:spPr>
      </p:pic>
      <p:pic>
        <p:nvPicPr>
          <p:cNvPr id="3" name="Picture 2"/>
          <p:cNvPicPr>
            <a:picLocks noChangeAspect="1"/>
          </p:cNvPicPr>
          <p:nvPr/>
        </p:nvPicPr>
        <p:blipFill>
          <a:blip r:embed="rId6"/>
          <a:stretch>
            <a:fillRect/>
          </a:stretch>
        </p:blipFill>
        <p:spPr>
          <a:xfrm>
            <a:off x="228600" y="466408"/>
            <a:ext cx="8461387" cy="5303520"/>
          </a:xfrm>
          <a:prstGeom prst="rect">
            <a:avLst/>
          </a:prstGeom>
        </p:spPr>
      </p:pic>
      <p:pic>
        <p:nvPicPr>
          <p:cNvPr id="5" name="Male 7"/>
          <p:cNvPicPr>
            <a:picLocks noChangeAspect="1"/>
          </p:cNvPicPr>
          <p:nvPr>
            <p:custDataLst>
              <p:tags r:id="rId2"/>
            </p:custDataLst>
          </p:nvPr>
        </p:nvPicPr>
        <p:blipFill>
          <a:blip r:embed="rId7" cstate="print"/>
          <a:stretch>
            <a:fillRect/>
          </a:stretch>
        </p:blipFill>
        <p:spPr>
          <a:xfrm>
            <a:off x="5978834" y="573087"/>
            <a:ext cx="2711153" cy="6172200"/>
          </a:xfrm>
          <a:prstGeom prst="rect">
            <a:avLst/>
          </a:prstGeom>
          <a:effectLst>
            <a:outerShdw blurRad="50800" dist="38100" dir="2700000" algn="tl" rotWithShape="0">
              <a:prstClr val="black">
                <a:alpha val="40000"/>
              </a:prstClr>
            </a:outerShdw>
          </a:effec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4000"/>
    </mc:Choice>
    <mc:Fallback xmlns="" xmlns:mv="urn:schemas-microsoft-com:mac:vml">
      <p:transition spd="slow" advTm="1400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7" name="Picture 6" descr="C:\Users\ABTHOMPSON\AppData\Local\Microsoft\Windows\Temporary Internet Files\Content.IE5\U6353IPN\MC900442125[1].png"/>
          <p:cNvPicPr>
            <a:picLocks noChangeAspect="1" noChangeArrowheads="1"/>
          </p:cNvPicPr>
          <p:nvPr/>
        </p:nvPicPr>
        <p:blipFill>
          <a:blip r:embed="rId4" cstate="print"/>
          <a:srcRect/>
          <a:stretch>
            <a:fillRect/>
          </a:stretch>
        </p:blipFill>
        <p:spPr bwMode="auto">
          <a:xfrm>
            <a:off x="2895600" y="2895600"/>
            <a:ext cx="1075511" cy="1049533"/>
          </a:xfrm>
          <a:prstGeom prst="rect">
            <a:avLst/>
          </a:prstGeom>
          <a:noFill/>
          <a:ln w="9525">
            <a:noFill/>
            <a:miter lim="800000"/>
            <a:headEnd/>
            <a:tailEnd/>
          </a:ln>
        </p:spPr>
      </p:pic>
      <p:pic>
        <p:nvPicPr>
          <p:cNvPr id="3" name="Picture 2"/>
          <p:cNvPicPr>
            <a:picLocks noChangeAspect="1"/>
          </p:cNvPicPr>
          <p:nvPr/>
        </p:nvPicPr>
        <p:blipFill>
          <a:blip r:embed="rId5"/>
          <a:stretch>
            <a:fillRect/>
          </a:stretch>
        </p:blipFill>
        <p:spPr>
          <a:xfrm>
            <a:off x="76200" y="301752"/>
            <a:ext cx="8974128" cy="5943600"/>
          </a:xfrm>
          <a:prstGeom prst="rect">
            <a:avLst/>
          </a:prstGeom>
        </p:spPr>
      </p:pic>
      <p:sp>
        <p:nvSpPr>
          <p:cNvPr id="8" name="Rectangular Callout 7"/>
          <p:cNvSpPr/>
          <p:nvPr/>
        </p:nvSpPr>
        <p:spPr>
          <a:xfrm>
            <a:off x="3657600" y="4218942"/>
            <a:ext cx="5257800" cy="1752600"/>
          </a:xfrm>
          <a:prstGeom prst="wedgeRectCallout">
            <a:avLst>
              <a:gd name="adj1" fmla="val -43604"/>
              <a:gd name="adj2" fmla="val -88853"/>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400" i="1" dirty="0" smtClean="0">
                <a:solidFill>
                  <a:schemeClr val="tx1"/>
                </a:solidFill>
                <a:latin typeface="Arial" pitchFamily="34" charset="0"/>
                <a:cs typeface="Arial" pitchFamily="34" charset="0"/>
              </a:rPr>
              <a:t>Make sure you clearly state your opinion and write several paragraphs and write several paragraphs supporting your opinion with reasons and details from the sources. </a:t>
            </a:r>
            <a:endParaRPr lang="en-US" sz="2400" i="1" dirty="0">
              <a:solidFill>
                <a:schemeClr val="tx1"/>
              </a:solidFill>
              <a:latin typeface="Arial" pitchFamily="34" charset="0"/>
              <a:cs typeface="Arial" pitchFamily="34" charset="0"/>
            </a:endParaRPr>
          </a:p>
        </p:txBody>
      </p:sp>
      <p:sp>
        <p:nvSpPr>
          <p:cNvPr id="6" name="Rectangle 5"/>
          <p:cNvSpPr/>
          <p:nvPr/>
        </p:nvSpPr>
        <p:spPr>
          <a:xfrm>
            <a:off x="91440" y="3273552"/>
            <a:ext cx="6537960" cy="228600"/>
          </a:xfrm>
          <a:prstGeom prst="rect">
            <a:avLst/>
          </a:prstGeom>
          <a:solidFill>
            <a:schemeClr val="accent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14" name="Rectangle 13"/>
          <p:cNvSpPr/>
          <p:nvPr/>
        </p:nvSpPr>
        <p:spPr>
          <a:xfrm>
            <a:off x="6400800" y="3156204"/>
            <a:ext cx="2133600" cy="190500"/>
          </a:xfrm>
          <a:prstGeom prst="rect">
            <a:avLst/>
          </a:prstGeom>
          <a:solidFill>
            <a:schemeClr val="accent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4000"/>
    </mc:Choice>
    <mc:Fallback xmlns="" xmlns:mv="urn:schemas-microsoft-com:mac:vml">
      <p:transition spd="slow" advTm="3400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3" descr="Picture14.png"/>
          <p:cNvPicPr>
            <a:picLocks noChangeAspect="1"/>
          </p:cNvPicPr>
          <p:nvPr/>
        </p:nvPicPr>
        <p:blipFill>
          <a:blip r:embed="rId4" cstate="print"/>
          <a:srcRect/>
          <a:stretch>
            <a:fillRect/>
          </a:stretch>
        </p:blipFill>
        <p:spPr bwMode="auto">
          <a:xfrm>
            <a:off x="-381000" y="76200"/>
            <a:ext cx="10380663" cy="7165975"/>
          </a:xfrm>
          <a:prstGeom prst="rect">
            <a:avLst/>
          </a:prstGeom>
          <a:noFill/>
          <a:ln w="9525">
            <a:noFill/>
            <a:miter lim="800000"/>
            <a:headEnd/>
            <a:tailEnd/>
          </a:ln>
        </p:spPr>
      </p:pic>
      <p:pic>
        <p:nvPicPr>
          <p:cNvPr id="2" name="Picture 1"/>
          <p:cNvPicPr>
            <a:picLocks noChangeAspect="1"/>
          </p:cNvPicPr>
          <p:nvPr/>
        </p:nvPicPr>
        <p:blipFill rotWithShape="1">
          <a:blip r:embed="rId5"/>
          <a:srcRect l="26116" t="16892" r="1182" b="-14212"/>
          <a:stretch/>
        </p:blipFill>
        <p:spPr>
          <a:xfrm>
            <a:off x="609600" y="381000"/>
            <a:ext cx="7848600" cy="6585267"/>
          </a:xfrm>
          <a:prstGeom prst="rect">
            <a:avLst/>
          </a:prstGeom>
        </p:spPr>
      </p:pic>
      <p:sp>
        <p:nvSpPr>
          <p:cNvPr id="9" name="Right Arrow 8"/>
          <p:cNvSpPr/>
          <p:nvPr/>
        </p:nvSpPr>
        <p:spPr>
          <a:xfrm>
            <a:off x="762000" y="5236464"/>
            <a:ext cx="1143000" cy="685800"/>
          </a:xfrm>
          <a:prstGeom prst="rightArrow">
            <a:avLst/>
          </a:prstGeom>
          <a:solidFill>
            <a:srgbClr val="385D8A"/>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2171700" y="5388864"/>
            <a:ext cx="60579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7000"/>
    </mc:Choice>
    <mc:Fallback xmlns="" xmlns:mv="urn:schemas-microsoft-com:mac:vml">
      <p:transition spd="slow" advTm="1700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667000"/>
            <a:ext cx="8229600" cy="1143000"/>
          </a:xfrm>
        </p:spPr>
        <p:txBody>
          <a:bodyPr/>
          <a:lstStyle/>
          <a:p>
            <a:pPr>
              <a:defRPr/>
            </a:pPr>
            <a:r>
              <a:rPr lang="en-US" sz="7200" b="1" dirty="0" smtClean="0">
                <a:effectLst>
                  <a:outerShdw blurRad="38100" dist="38100" dir="2700000" algn="tl">
                    <a:srgbClr val="000000">
                      <a:alpha val="43137"/>
                    </a:srgbClr>
                  </a:outerShdw>
                </a:effectLst>
                <a:latin typeface="Arial" pitchFamily="34" charset="0"/>
                <a:cs typeface="Arial" pitchFamily="34" charset="0"/>
              </a:rPr>
              <a:t>Administration, Timing, and Sequencing </a:t>
            </a:r>
            <a:endParaRPr lang="en-US" sz="7200" b="1" dirty="0">
              <a:effectLst>
                <a:outerShdw blurRad="38100" dist="38100" dir="2700000" algn="tl">
                  <a:srgbClr val="000000">
                    <a:alpha val="43137"/>
                  </a:srgbClr>
                </a:outerShdw>
              </a:effectLst>
              <a:latin typeface="Arial" pitchFamily="34" charset="0"/>
              <a:cs typeface="Arial"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000"/>
    </mc:Choice>
    <mc:Fallback xmlns="" xmlns:mv="urn:schemas-microsoft-com:mac:vml">
      <p:transition spd="slow" advTm="300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boardsquare.png"/>
          <p:cNvPicPr>
            <a:picLocks noChangeAspect="1"/>
          </p:cNvPicPr>
          <p:nvPr/>
        </p:nvPicPr>
        <p:blipFill>
          <a:blip r:embed="rId4" cstate="print"/>
          <a:stretch>
            <a:fillRect/>
          </a:stretch>
        </p:blipFill>
        <p:spPr>
          <a:xfrm>
            <a:off x="0" y="0"/>
            <a:ext cx="9144000" cy="6644091"/>
          </a:xfrm>
          <a:prstGeom prst="rect">
            <a:avLst/>
          </a:prstGeom>
          <a:ln>
            <a:noFill/>
          </a:ln>
          <a:effectLst>
            <a:outerShdw blurRad="292100" dist="139700" dir="2700000" algn="tl" rotWithShape="0">
              <a:srgbClr val="333333">
                <a:alpha val="65000"/>
              </a:srgbClr>
            </a:outerShdw>
          </a:effectLst>
        </p:spPr>
      </p:pic>
      <p:sp>
        <p:nvSpPr>
          <p:cNvPr id="38" name="TextBox 6"/>
          <p:cNvSpPr txBox="1">
            <a:spLocks noChangeArrowheads="1"/>
          </p:cNvSpPr>
          <p:nvPr/>
        </p:nvSpPr>
        <p:spPr bwMode="auto">
          <a:xfrm>
            <a:off x="457200" y="457200"/>
            <a:ext cx="8382000" cy="707886"/>
          </a:xfrm>
          <a:prstGeom prst="rect">
            <a:avLst/>
          </a:prstGeom>
          <a:noFill/>
          <a:ln w="9525">
            <a:noFill/>
            <a:miter lim="800000"/>
            <a:headEnd/>
            <a:tailEnd/>
          </a:ln>
        </p:spPr>
        <p:txBody>
          <a:bodyPr wrap="square">
            <a:spAutoFit/>
          </a:bodyPr>
          <a:lstStyle/>
          <a:p>
            <a:pPr algn="ctr" fontAlgn="auto">
              <a:spcBef>
                <a:spcPts val="0"/>
              </a:spcBef>
              <a:spcAft>
                <a:spcPts val="0"/>
              </a:spcAft>
              <a:defRPr/>
            </a:pPr>
            <a:r>
              <a:rPr lang="en-US" sz="4000" b="1" dirty="0" smtClean="0">
                <a:solidFill>
                  <a:srgbClr val="43B02A"/>
                </a:solidFill>
                <a:latin typeface="Arial" pitchFamily="34" charset="0"/>
                <a:cs typeface="Arial" pitchFamily="34" charset="0"/>
              </a:rPr>
              <a:t>EXAMPLE SEQUENCE</a:t>
            </a:r>
            <a:endParaRPr lang="en-US" sz="4000" b="1" dirty="0">
              <a:solidFill>
                <a:srgbClr val="43B02A"/>
              </a:solidFill>
              <a:latin typeface="Arial" pitchFamily="34" charset="0"/>
              <a:cs typeface="Arial" pitchFamily="34" charset="0"/>
            </a:endParaRPr>
          </a:p>
        </p:txBody>
      </p:sp>
      <p:sp>
        <p:nvSpPr>
          <p:cNvPr id="15" name="TextBox 9"/>
          <p:cNvSpPr txBox="1">
            <a:spLocks noChangeArrowheads="1"/>
          </p:cNvSpPr>
          <p:nvPr/>
        </p:nvSpPr>
        <p:spPr bwMode="auto">
          <a:xfrm>
            <a:off x="762000" y="1295399"/>
            <a:ext cx="5181600" cy="646113"/>
          </a:xfrm>
          <a:prstGeom prst="rect">
            <a:avLst/>
          </a:prstGeom>
          <a:noFill/>
          <a:ln w="9525">
            <a:noFill/>
            <a:miter lim="800000"/>
            <a:headEnd/>
            <a:tailEnd/>
          </a:ln>
        </p:spPr>
        <p:txBody>
          <a:bodyPr>
            <a:spAutoFit/>
          </a:bodyPr>
          <a:lstStyle/>
          <a:p>
            <a:endParaRPr lang="en-US">
              <a:latin typeface="Articulate" pitchFamily="2" charset="0"/>
            </a:endParaRPr>
          </a:p>
          <a:p>
            <a:endParaRPr lang="en-US">
              <a:latin typeface="Articulate" pitchFamily="2" charset="0"/>
            </a:endParaRPr>
          </a:p>
        </p:txBody>
      </p:sp>
      <p:graphicFrame>
        <p:nvGraphicFramePr>
          <p:cNvPr id="16" name="Table 15"/>
          <p:cNvGraphicFramePr>
            <a:graphicFrameLocks noGrp="1"/>
          </p:cNvGraphicFramePr>
          <p:nvPr>
            <p:extLst>
              <p:ext uri="{D42A27DB-BD31-4B8C-83A1-F6EECF244321}">
                <p14:modId xmlns:p14="http://schemas.microsoft.com/office/powerpoint/2010/main" val="1754386796"/>
              </p:ext>
            </p:extLst>
          </p:nvPr>
        </p:nvGraphicFramePr>
        <p:xfrm>
          <a:off x="2528147" y="1295399"/>
          <a:ext cx="4087706" cy="4572000"/>
        </p:xfrm>
        <a:graphic>
          <a:graphicData uri="http://schemas.openxmlformats.org/drawingml/2006/table">
            <a:tbl>
              <a:tblPr firstRow="1" bandRow="1">
                <a:tableStyleId>{5C22544A-7EE6-4342-B048-85BDC9FD1C3A}</a:tableStyleId>
              </a:tblPr>
              <a:tblGrid>
                <a:gridCol w="1322493">
                  <a:extLst>
                    <a:ext uri="{9D8B030D-6E8A-4147-A177-3AD203B41FA5}">
                      <a16:colId xmlns="" xmlns:a16="http://schemas.microsoft.com/office/drawing/2014/main" val="20000"/>
                    </a:ext>
                  </a:extLst>
                </a:gridCol>
                <a:gridCol w="1442720">
                  <a:extLst>
                    <a:ext uri="{9D8B030D-6E8A-4147-A177-3AD203B41FA5}">
                      <a16:colId xmlns="" xmlns:a16="http://schemas.microsoft.com/office/drawing/2014/main" val="20001"/>
                    </a:ext>
                  </a:extLst>
                </a:gridCol>
                <a:gridCol w="1322493">
                  <a:extLst>
                    <a:ext uri="{9D8B030D-6E8A-4147-A177-3AD203B41FA5}">
                      <a16:colId xmlns="" xmlns:a16="http://schemas.microsoft.com/office/drawing/2014/main" val="20002"/>
                    </a:ext>
                  </a:extLst>
                </a:gridCol>
              </a:tblGrid>
              <a:tr h="444561">
                <a:tc>
                  <a:txBody>
                    <a:bodyPr/>
                    <a:lstStyle/>
                    <a:p>
                      <a:pPr algn="ctr"/>
                      <a:r>
                        <a:rPr lang="en-US" sz="1800" b="1" dirty="0" smtClean="0">
                          <a:latin typeface="Arial" pitchFamily="34" charset="0"/>
                          <a:cs typeface="Arial" pitchFamily="34" charset="0"/>
                        </a:rPr>
                        <a:t>Day 1</a:t>
                      </a:r>
                      <a:endParaRPr lang="en-US" sz="1800" b="1" dirty="0">
                        <a:latin typeface="Arial" pitchFamily="34" charset="0"/>
                        <a:cs typeface="Arial" pitchFamily="34" charset="0"/>
                      </a:endParaRPr>
                    </a:p>
                  </a:txBody>
                  <a:tcPr/>
                </a:tc>
                <a:tc>
                  <a:txBody>
                    <a:bodyPr/>
                    <a:lstStyle/>
                    <a:p>
                      <a:pPr algn="ctr"/>
                      <a:r>
                        <a:rPr lang="en-US" sz="1800" b="1" dirty="0" smtClean="0">
                          <a:latin typeface="Arial" pitchFamily="34" charset="0"/>
                          <a:cs typeface="Arial" pitchFamily="34" charset="0"/>
                        </a:rPr>
                        <a:t>Day 2</a:t>
                      </a:r>
                      <a:endParaRPr lang="en-US" sz="1800" b="1" dirty="0">
                        <a:latin typeface="Arial" pitchFamily="34" charset="0"/>
                        <a:cs typeface="Arial" pitchFamily="34" charset="0"/>
                      </a:endParaRPr>
                    </a:p>
                  </a:txBody>
                  <a:tcPr/>
                </a:tc>
                <a:tc>
                  <a:txBody>
                    <a:bodyPr/>
                    <a:lstStyle/>
                    <a:p>
                      <a:pPr algn="ctr"/>
                      <a:r>
                        <a:rPr lang="en-US" sz="1800" b="1" dirty="0" smtClean="0">
                          <a:latin typeface="Arial" pitchFamily="34" charset="0"/>
                          <a:cs typeface="Arial" pitchFamily="34" charset="0"/>
                        </a:rPr>
                        <a:t>Day 3</a:t>
                      </a:r>
                      <a:endParaRPr lang="en-US" sz="1800" b="1" dirty="0">
                        <a:latin typeface="Arial" pitchFamily="34" charset="0"/>
                        <a:cs typeface="Arial" pitchFamily="34" charset="0"/>
                      </a:endParaRPr>
                    </a:p>
                  </a:txBody>
                  <a:tcPr/>
                </a:tc>
                <a:extLst>
                  <a:ext uri="{0D108BD9-81ED-4DB2-BD59-A6C34878D82A}">
                    <a16:rowId xmlns="" xmlns:a16="http://schemas.microsoft.com/office/drawing/2014/main" val="10000"/>
                  </a:ext>
                </a:extLst>
              </a:tr>
              <a:tr h="1869324">
                <a:tc>
                  <a:txBody>
                    <a:bodyPr/>
                    <a:lstStyle/>
                    <a:p>
                      <a:pPr algn="ctr"/>
                      <a:r>
                        <a:rPr lang="en-US" sz="2400" b="1" dirty="0" smtClean="0">
                          <a:latin typeface="Arial" pitchFamily="34" charset="0"/>
                          <a:cs typeface="Arial" pitchFamily="34" charset="0"/>
                        </a:rPr>
                        <a:t>ELA</a:t>
                      </a:r>
                      <a:endParaRPr lang="en-US" sz="2400" b="1" dirty="0">
                        <a:latin typeface="Arial" pitchFamily="34" charset="0"/>
                        <a:cs typeface="Arial" pitchFamily="34" charset="0"/>
                      </a:endParaRPr>
                    </a:p>
                  </a:txBody>
                  <a:tcPr/>
                </a:tc>
                <a:tc>
                  <a:txBody>
                    <a:bodyPr/>
                    <a:lstStyle/>
                    <a:p>
                      <a:pPr algn="ctr"/>
                      <a:r>
                        <a:rPr lang="en-US" sz="2000" b="1" dirty="0" smtClean="0">
                          <a:latin typeface="Arial" pitchFamily="34" charset="0"/>
                          <a:cs typeface="Arial" pitchFamily="34" charset="0"/>
                        </a:rPr>
                        <a:t>ELA</a:t>
                      </a:r>
                    </a:p>
                    <a:p>
                      <a:pPr algn="ctr"/>
                      <a:r>
                        <a:rPr lang="en-US" sz="1800" b="1" dirty="0" smtClean="0">
                          <a:latin typeface="Arial" pitchFamily="34" charset="0"/>
                          <a:cs typeface="Arial" pitchFamily="34" charset="0"/>
                        </a:rPr>
                        <a:t>Part 1</a:t>
                      </a:r>
                    </a:p>
                    <a:p>
                      <a:pPr algn="ctr"/>
                      <a:endParaRPr lang="en-US" b="1" dirty="0">
                        <a:latin typeface="Arial" pitchFamily="34" charset="0"/>
                        <a:cs typeface="Arial" pitchFamily="34" charset="0"/>
                      </a:endParaRPr>
                    </a:p>
                  </a:txBody>
                  <a:tcPr/>
                </a:tc>
                <a:tc>
                  <a:txBody>
                    <a:bodyPr/>
                    <a:lstStyle/>
                    <a:p>
                      <a:pPr algn="ctr"/>
                      <a:r>
                        <a:rPr lang="en-US" sz="2400" b="1" dirty="0" smtClean="0">
                          <a:latin typeface="Arial" pitchFamily="34" charset="0"/>
                          <a:cs typeface="Arial" pitchFamily="34" charset="0"/>
                        </a:rPr>
                        <a:t>ELA </a:t>
                      </a:r>
                    </a:p>
                    <a:p>
                      <a:pPr algn="ctr"/>
                      <a:r>
                        <a:rPr lang="en-US" sz="2000" b="1" dirty="0" smtClean="0">
                          <a:latin typeface="Arial" pitchFamily="34" charset="0"/>
                          <a:cs typeface="Arial" pitchFamily="34" charset="0"/>
                        </a:rPr>
                        <a:t>Part 2</a:t>
                      </a:r>
                    </a:p>
                    <a:p>
                      <a:pPr algn="ctr"/>
                      <a:endParaRPr lang="en-US" sz="2000" b="1" dirty="0">
                        <a:latin typeface="Arial" pitchFamily="34" charset="0"/>
                        <a:cs typeface="Arial" pitchFamily="34" charset="0"/>
                      </a:endParaRPr>
                    </a:p>
                  </a:txBody>
                  <a:tcPr/>
                </a:tc>
                <a:extLst>
                  <a:ext uri="{0D108BD9-81ED-4DB2-BD59-A6C34878D82A}">
                    <a16:rowId xmlns="" xmlns:a16="http://schemas.microsoft.com/office/drawing/2014/main" val="10001"/>
                  </a:ext>
                </a:extLst>
              </a:tr>
              <a:tr h="427179">
                <a:tc>
                  <a:txBody>
                    <a:bodyPr/>
                    <a:lstStyle/>
                    <a:p>
                      <a:pPr algn="ctr"/>
                      <a:r>
                        <a:rPr lang="en-US" sz="1800" b="1" dirty="0" smtClean="0">
                          <a:solidFill>
                            <a:schemeClr val="bg1"/>
                          </a:solidFill>
                          <a:latin typeface="Arial" pitchFamily="34" charset="0"/>
                          <a:cs typeface="Arial" pitchFamily="34" charset="0"/>
                        </a:rPr>
                        <a:t>Day 4</a:t>
                      </a:r>
                      <a:endParaRPr lang="en-US" sz="1800" b="1" dirty="0">
                        <a:solidFill>
                          <a:schemeClr val="bg1"/>
                        </a:solidFill>
                        <a:latin typeface="Arial" pitchFamily="34" charset="0"/>
                        <a:cs typeface="Arial" pitchFamily="34" charset="0"/>
                      </a:endParaRPr>
                    </a:p>
                  </a:txBody>
                  <a:tcPr>
                    <a:solidFill>
                      <a:schemeClr val="accent1"/>
                    </a:solidFill>
                  </a:tcPr>
                </a:tc>
                <a:tc>
                  <a:txBody>
                    <a:bodyPr/>
                    <a:lstStyle/>
                    <a:p>
                      <a:endParaRPr lang="en-US" dirty="0"/>
                    </a:p>
                  </a:txBody>
                  <a:tcPr>
                    <a:noFill/>
                  </a:tcPr>
                </a:tc>
                <a:tc>
                  <a:txBody>
                    <a:bodyPr/>
                    <a:lstStyle/>
                    <a:p>
                      <a:endParaRPr lang="en-US" dirty="0"/>
                    </a:p>
                  </a:txBody>
                  <a:tcPr>
                    <a:noFill/>
                  </a:tcPr>
                </a:tc>
                <a:extLst>
                  <a:ext uri="{0D108BD9-81ED-4DB2-BD59-A6C34878D82A}">
                    <a16:rowId xmlns="" xmlns:a16="http://schemas.microsoft.com/office/drawing/2014/main" val="10002"/>
                  </a:ext>
                </a:extLst>
              </a:tr>
              <a:tr h="1830936">
                <a:tc>
                  <a:txBody>
                    <a:bodyPr/>
                    <a:lstStyle/>
                    <a:p>
                      <a:pPr algn="ctr"/>
                      <a:r>
                        <a:rPr lang="en-US" sz="2400" b="1" dirty="0" smtClean="0">
                          <a:latin typeface="Arial" pitchFamily="34" charset="0"/>
                          <a:cs typeface="Arial" pitchFamily="34" charset="0"/>
                        </a:rPr>
                        <a:t>Math</a:t>
                      </a:r>
                      <a:endParaRPr lang="en-US" sz="2400" b="1" dirty="0">
                        <a:latin typeface="Arial" pitchFamily="34" charset="0"/>
                        <a:cs typeface="Arial" pitchFamily="34" charset="0"/>
                      </a:endParaRPr>
                    </a:p>
                  </a:txBody>
                  <a:tcPr/>
                </a:tc>
                <a:tc>
                  <a:txBody>
                    <a:bodyPr/>
                    <a:lstStyle/>
                    <a:p>
                      <a:endParaRPr lang="en-US" dirty="0"/>
                    </a:p>
                  </a:txBody>
                  <a:tcPr>
                    <a:noFill/>
                  </a:tcPr>
                </a:tc>
                <a:tc>
                  <a:txBody>
                    <a:bodyPr/>
                    <a:lstStyle/>
                    <a:p>
                      <a:endParaRPr lang="en-US" dirty="0"/>
                    </a:p>
                  </a:txBody>
                  <a:tcPr>
                    <a:noFill/>
                  </a:tcPr>
                </a:tc>
                <a:extLst>
                  <a:ext uri="{0D108BD9-81ED-4DB2-BD59-A6C34878D82A}">
                    <a16:rowId xmlns="" xmlns:a16="http://schemas.microsoft.com/office/drawing/2014/main" val="10003"/>
                  </a:ext>
                </a:extLst>
              </a:tr>
            </a:tbl>
          </a:graphicData>
        </a:graphic>
      </p:graphicFrame>
      <p:sp>
        <p:nvSpPr>
          <p:cNvPr id="31" name="32-Point Star 30"/>
          <p:cNvSpPr/>
          <p:nvPr/>
        </p:nvSpPr>
        <p:spPr>
          <a:xfrm>
            <a:off x="4052147" y="2444496"/>
            <a:ext cx="1046921" cy="929640"/>
          </a:xfrm>
          <a:prstGeom prst="star32">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t>PT</a:t>
            </a:r>
          </a:p>
        </p:txBody>
      </p:sp>
      <p:sp>
        <p:nvSpPr>
          <p:cNvPr id="34" name="32-Point Star 33"/>
          <p:cNvSpPr/>
          <p:nvPr/>
        </p:nvSpPr>
        <p:spPr>
          <a:xfrm>
            <a:off x="5420139" y="2509995"/>
            <a:ext cx="1046921" cy="929640"/>
          </a:xfrm>
          <a:prstGeom prst="star32">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t>PT</a:t>
            </a:r>
          </a:p>
        </p:txBody>
      </p:sp>
      <p:sp>
        <p:nvSpPr>
          <p:cNvPr id="36" name="12-Point Star 35"/>
          <p:cNvSpPr/>
          <p:nvPr/>
        </p:nvSpPr>
        <p:spPr>
          <a:xfrm>
            <a:off x="2772189" y="2357596"/>
            <a:ext cx="990600" cy="929640"/>
          </a:xfrm>
          <a:prstGeom prst="star1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b="1" dirty="0">
                <a:solidFill>
                  <a:schemeClr val="tx1"/>
                </a:solidFill>
              </a:rPr>
              <a:t>CAT</a:t>
            </a:r>
          </a:p>
        </p:txBody>
      </p:sp>
      <p:sp>
        <p:nvSpPr>
          <p:cNvPr id="45" name="12-Point Star 44"/>
          <p:cNvSpPr/>
          <p:nvPr/>
        </p:nvSpPr>
        <p:spPr>
          <a:xfrm>
            <a:off x="2716395" y="4687824"/>
            <a:ext cx="990600" cy="929640"/>
          </a:xfrm>
          <a:prstGeom prst="star1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b="1" dirty="0">
                <a:solidFill>
                  <a:schemeClr val="tx1"/>
                </a:solidFill>
              </a:rPr>
              <a:t>CAT</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43000"/>
    </mc:Choice>
    <mc:Fallback xmlns="" xmlns:mv="urn:schemas-microsoft-com:mac:vml">
      <p:transition spd="slow" advTm="4300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oardsquare.png"/>
          <p:cNvPicPr>
            <a:picLocks noChangeAspect="1"/>
          </p:cNvPicPr>
          <p:nvPr/>
        </p:nvPicPr>
        <p:blipFill>
          <a:blip r:embed="rId5" cstate="print"/>
          <a:stretch>
            <a:fillRect/>
          </a:stretch>
        </p:blipFill>
        <p:spPr>
          <a:xfrm>
            <a:off x="2243898" y="0"/>
            <a:ext cx="6900102" cy="6644091"/>
          </a:xfrm>
          <a:prstGeom prst="rect">
            <a:avLst/>
          </a:prstGeom>
          <a:ln>
            <a:noFill/>
          </a:ln>
          <a:effectLst>
            <a:outerShdw blurRad="292100" dist="139700" dir="2700000" algn="tl" rotWithShape="0">
              <a:srgbClr val="333333">
                <a:alpha val="65000"/>
              </a:srgbClr>
            </a:outerShdw>
          </a:effectLst>
        </p:spPr>
      </p:pic>
      <p:pic>
        <p:nvPicPr>
          <p:cNvPr id="14" name="Male 7"/>
          <p:cNvPicPr>
            <a:picLocks noChangeAspect="1"/>
          </p:cNvPicPr>
          <p:nvPr>
            <p:custDataLst>
              <p:tags r:id="rId2"/>
            </p:custDataLst>
          </p:nvPr>
        </p:nvPicPr>
        <p:blipFill>
          <a:blip r:embed="rId6" cstate="print"/>
          <a:stretch>
            <a:fillRect/>
          </a:stretch>
        </p:blipFill>
        <p:spPr>
          <a:xfrm flipH="1">
            <a:off x="0" y="493713"/>
            <a:ext cx="3733800" cy="6364287"/>
          </a:xfrm>
          <a:prstGeom prst="rect">
            <a:avLst/>
          </a:prstGeom>
          <a:effectLst>
            <a:outerShdw blurRad="50800" dist="38100" dir="2700000" algn="tl" rotWithShape="0">
              <a:prstClr val="black">
                <a:alpha val="40000"/>
              </a:prstClr>
            </a:outerShdw>
          </a:effectLst>
        </p:spPr>
      </p:pic>
      <p:sp>
        <p:nvSpPr>
          <p:cNvPr id="12" name="TextBox 6"/>
          <p:cNvSpPr txBox="1">
            <a:spLocks noChangeArrowheads="1"/>
          </p:cNvSpPr>
          <p:nvPr/>
        </p:nvSpPr>
        <p:spPr bwMode="auto">
          <a:xfrm>
            <a:off x="2514600" y="420469"/>
            <a:ext cx="6324600" cy="1138773"/>
          </a:xfrm>
          <a:prstGeom prst="rect">
            <a:avLst/>
          </a:prstGeom>
          <a:noFill/>
          <a:ln w="9525">
            <a:noFill/>
            <a:miter lim="800000"/>
            <a:headEnd/>
            <a:tailEnd/>
          </a:ln>
        </p:spPr>
        <p:txBody>
          <a:bodyPr wrap="square">
            <a:spAutoFit/>
          </a:bodyPr>
          <a:lstStyle/>
          <a:p>
            <a:pPr algn="ctr" fontAlgn="auto">
              <a:spcBef>
                <a:spcPts val="0"/>
              </a:spcBef>
              <a:spcAft>
                <a:spcPts val="0"/>
              </a:spcAft>
              <a:defRPr/>
            </a:pPr>
            <a:r>
              <a:rPr lang="en-US" sz="3400" b="1" dirty="0" smtClean="0">
                <a:solidFill>
                  <a:srgbClr val="43B02A"/>
                </a:solidFill>
                <a:latin typeface="Arial" pitchFamily="34" charset="0"/>
                <a:cs typeface="Arial" pitchFamily="34" charset="0"/>
              </a:rPr>
              <a:t>ADMINISTRATION SEQUENCE AND TIMING</a:t>
            </a:r>
            <a:endParaRPr lang="en-US" sz="3400" b="1" dirty="0">
              <a:solidFill>
                <a:srgbClr val="43B02A"/>
              </a:solidFill>
              <a:latin typeface="Arial" pitchFamily="34" charset="0"/>
              <a:cs typeface="Arial" pitchFamily="34" charset="0"/>
            </a:endParaRPr>
          </a:p>
        </p:txBody>
      </p:sp>
      <p:sp>
        <p:nvSpPr>
          <p:cNvPr id="15" name="TextBox 14"/>
          <p:cNvSpPr txBox="1"/>
          <p:nvPr/>
        </p:nvSpPr>
        <p:spPr>
          <a:xfrm>
            <a:off x="2514600" y="1524000"/>
            <a:ext cx="6172200" cy="1846659"/>
          </a:xfrm>
          <a:prstGeom prst="rect">
            <a:avLst/>
          </a:prstGeom>
          <a:noFill/>
        </p:spPr>
        <p:txBody>
          <a:bodyPr wrap="square" rtlCol="0">
            <a:spAutoFit/>
          </a:bodyPr>
          <a:lstStyle/>
          <a:p>
            <a:r>
              <a:rPr lang="en-US" sz="2400" dirty="0" smtClean="0">
                <a:latin typeface="Arial" pitchFamily="34" charset="0"/>
                <a:cs typeface="Arial" pitchFamily="34" charset="0"/>
              </a:rPr>
              <a:t>Outlines the number and duration of:</a:t>
            </a:r>
          </a:p>
          <a:p>
            <a:pPr marL="457200" indent="-457200">
              <a:buFont typeface="Arial" pitchFamily="34" charset="0"/>
              <a:buChar char="•"/>
            </a:pPr>
            <a:r>
              <a:rPr lang="en-US" sz="2400" dirty="0" smtClean="0">
                <a:latin typeface="Arial" pitchFamily="34" charset="0"/>
                <a:cs typeface="Arial" pitchFamily="34" charset="0"/>
              </a:rPr>
              <a:t>Sessions</a:t>
            </a:r>
          </a:p>
          <a:p>
            <a:pPr marL="457200" indent="-457200">
              <a:buFont typeface="Arial" pitchFamily="34" charset="0"/>
              <a:buChar char="•"/>
            </a:pPr>
            <a:r>
              <a:rPr lang="en-US" sz="2400" dirty="0" smtClean="0">
                <a:latin typeface="Arial" pitchFamily="34" charset="0"/>
                <a:cs typeface="Arial" pitchFamily="34" charset="0"/>
              </a:rPr>
              <a:t>Breaks</a:t>
            </a:r>
          </a:p>
          <a:p>
            <a:pPr marL="457200" indent="-457200">
              <a:buFont typeface="Arial" pitchFamily="34" charset="0"/>
              <a:buChar char="•"/>
            </a:pPr>
            <a:r>
              <a:rPr lang="en-US" sz="2400" dirty="0" smtClean="0">
                <a:latin typeface="Arial" pitchFamily="34" charset="0"/>
                <a:cs typeface="Arial" pitchFamily="34" charset="0"/>
              </a:rPr>
              <a:t>Estimated testing times</a:t>
            </a:r>
          </a:p>
          <a:p>
            <a:endParaRPr lang="en-US" dirty="0">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228021907"/>
              </p:ext>
            </p:extLst>
          </p:nvPr>
        </p:nvGraphicFramePr>
        <p:xfrm>
          <a:off x="3276600" y="3048000"/>
          <a:ext cx="4397375" cy="3337560"/>
        </p:xfrm>
        <a:graphic>
          <a:graphicData uri="http://schemas.openxmlformats.org/drawingml/2006/table">
            <a:tbl>
              <a:tblPr firstRow="1" firstCol="1" bandRow="1">
                <a:tableStyleId>{5C22544A-7EE6-4342-B048-85BDC9FD1C3A}</a:tableStyleId>
              </a:tblPr>
              <a:tblGrid>
                <a:gridCol w="922655">
                  <a:extLst>
                    <a:ext uri="{9D8B030D-6E8A-4147-A177-3AD203B41FA5}">
                      <a16:colId xmlns="" xmlns:a16="http://schemas.microsoft.com/office/drawing/2014/main" val="20000"/>
                    </a:ext>
                  </a:extLst>
                </a:gridCol>
                <a:gridCol w="914400">
                  <a:extLst>
                    <a:ext uri="{9D8B030D-6E8A-4147-A177-3AD203B41FA5}">
                      <a16:colId xmlns="" xmlns:a16="http://schemas.microsoft.com/office/drawing/2014/main" val="20001"/>
                    </a:ext>
                  </a:extLst>
                </a:gridCol>
                <a:gridCol w="914400">
                  <a:extLst>
                    <a:ext uri="{9D8B030D-6E8A-4147-A177-3AD203B41FA5}">
                      <a16:colId xmlns="" xmlns:a16="http://schemas.microsoft.com/office/drawing/2014/main" val="20002"/>
                    </a:ext>
                  </a:extLst>
                </a:gridCol>
                <a:gridCol w="914400">
                  <a:extLst>
                    <a:ext uri="{9D8B030D-6E8A-4147-A177-3AD203B41FA5}">
                      <a16:colId xmlns="" xmlns:a16="http://schemas.microsoft.com/office/drawing/2014/main" val="20003"/>
                    </a:ext>
                  </a:extLst>
                </a:gridCol>
                <a:gridCol w="731520">
                  <a:extLst>
                    <a:ext uri="{9D8B030D-6E8A-4147-A177-3AD203B41FA5}">
                      <a16:colId xmlns="" xmlns:a16="http://schemas.microsoft.com/office/drawing/2014/main" val="20004"/>
                    </a:ext>
                  </a:extLst>
                </a:gridCol>
              </a:tblGrid>
              <a:tr h="0">
                <a:tc>
                  <a:txBody>
                    <a:bodyPr/>
                    <a:lstStyle/>
                    <a:p>
                      <a:pPr marL="0" marR="0" algn="ctr">
                        <a:spcBef>
                          <a:spcPts val="300"/>
                        </a:spcBef>
                        <a:spcAft>
                          <a:spcPts val="300"/>
                        </a:spcAft>
                      </a:pPr>
                      <a:r>
                        <a:rPr lang="en-US" sz="1000" dirty="0">
                          <a:effectLst/>
                        </a:rPr>
                        <a:t>Content Area</a:t>
                      </a:r>
                      <a:endParaRPr lang="en-US" sz="1000" b="1" dirty="0">
                        <a:solidFill>
                          <a:srgbClr val="FFFFFF"/>
                        </a:solidFill>
                        <a:effectLst/>
                        <a:latin typeface="Franklin Gothic Book" panose="020B0503020102020204" pitchFamily="34" charset="0"/>
                        <a:ea typeface="Calibri" panose="020F0502020204030204" pitchFamily="34" charset="0"/>
                        <a:cs typeface="Arial" panose="020B0604020202020204" pitchFamily="34" charset="0"/>
                      </a:endParaRPr>
                    </a:p>
                  </a:txBody>
                  <a:tcPr marL="73025" marR="73025" marT="71120" marB="71120" anchor="b"/>
                </a:tc>
                <a:tc>
                  <a:txBody>
                    <a:bodyPr/>
                    <a:lstStyle/>
                    <a:p>
                      <a:pPr marL="0" marR="0" algn="ctr">
                        <a:spcBef>
                          <a:spcPts val="300"/>
                        </a:spcBef>
                        <a:spcAft>
                          <a:spcPts val="300"/>
                        </a:spcAft>
                      </a:pPr>
                      <a:r>
                        <a:rPr lang="en-US" sz="1000">
                          <a:effectLst/>
                        </a:rPr>
                        <a:t>Grades</a:t>
                      </a:r>
                      <a:endParaRPr lang="en-US" sz="1000" b="1">
                        <a:solidFill>
                          <a:srgbClr val="FFFFFF"/>
                        </a:solidFill>
                        <a:effectLst/>
                        <a:latin typeface="Franklin Gothic Book" panose="020B0503020102020204" pitchFamily="34" charset="0"/>
                        <a:ea typeface="Calibri" panose="020F0502020204030204" pitchFamily="34" charset="0"/>
                        <a:cs typeface="Arial" panose="020B0604020202020204" pitchFamily="34" charset="0"/>
                      </a:endParaRPr>
                    </a:p>
                  </a:txBody>
                  <a:tcPr marL="73025" marR="73025" marT="71120" marB="71120" anchor="b"/>
                </a:tc>
                <a:tc>
                  <a:txBody>
                    <a:bodyPr/>
                    <a:lstStyle/>
                    <a:p>
                      <a:pPr marL="0" marR="0" algn="ctr">
                        <a:spcBef>
                          <a:spcPts val="300"/>
                        </a:spcBef>
                        <a:spcAft>
                          <a:spcPts val="300"/>
                        </a:spcAft>
                      </a:pPr>
                      <a:r>
                        <a:rPr lang="en-US" sz="1000">
                          <a:effectLst/>
                        </a:rPr>
                        <a:t>Computer Adaptive Test (CAT) items</a:t>
                      </a:r>
                    </a:p>
                    <a:p>
                      <a:pPr marL="0" marR="0" algn="ctr">
                        <a:spcBef>
                          <a:spcPts val="300"/>
                        </a:spcBef>
                        <a:spcAft>
                          <a:spcPts val="300"/>
                        </a:spcAft>
                      </a:pPr>
                      <a:r>
                        <a:rPr lang="en-US" sz="1000">
                          <a:effectLst/>
                        </a:rPr>
                        <a:t>hrs : mins</a:t>
                      </a:r>
                      <a:endParaRPr lang="en-US" sz="1000" b="1">
                        <a:solidFill>
                          <a:srgbClr val="FFFFFF"/>
                        </a:solidFill>
                        <a:effectLst/>
                        <a:latin typeface="Franklin Gothic Book" panose="020B0503020102020204" pitchFamily="34" charset="0"/>
                        <a:ea typeface="Calibri" panose="020F0502020204030204" pitchFamily="34" charset="0"/>
                        <a:cs typeface="Arial" panose="020B0604020202020204" pitchFamily="34" charset="0"/>
                      </a:endParaRPr>
                    </a:p>
                  </a:txBody>
                  <a:tcPr marL="73025" marR="73025" marT="0" marB="0" anchor="b"/>
                </a:tc>
                <a:tc>
                  <a:txBody>
                    <a:bodyPr/>
                    <a:lstStyle/>
                    <a:p>
                      <a:pPr marL="0" marR="0" algn="ctr">
                        <a:spcBef>
                          <a:spcPts val="300"/>
                        </a:spcBef>
                        <a:spcAft>
                          <a:spcPts val="300"/>
                        </a:spcAft>
                      </a:pPr>
                      <a:r>
                        <a:rPr lang="en-US" sz="1000">
                          <a:effectLst/>
                        </a:rPr>
                        <a:t>Performance Task (PT)</a:t>
                      </a:r>
                    </a:p>
                    <a:p>
                      <a:pPr marL="0" marR="0" algn="ctr">
                        <a:spcBef>
                          <a:spcPts val="300"/>
                        </a:spcBef>
                        <a:spcAft>
                          <a:spcPts val="300"/>
                        </a:spcAft>
                      </a:pPr>
                      <a:r>
                        <a:rPr lang="en-US" sz="1000">
                          <a:effectLst/>
                        </a:rPr>
                        <a:t>hrs : mins</a:t>
                      </a:r>
                      <a:endParaRPr lang="en-US" sz="1000" b="1">
                        <a:solidFill>
                          <a:srgbClr val="FFFFFF"/>
                        </a:solidFill>
                        <a:effectLst/>
                        <a:latin typeface="Franklin Gothic Book" panose="020B0503020102020204" pitchFamily="34" charset="0"/>
                        <a:ea typeface="Calibri" panose="020F0502020204030204" pitchFamily="34" charset="0"/>
                        <a:cs typeface="Arial" panose="020B0604020202020204" pitchFamily="34" charset="0"/>
                      </a:endParaRPr>
                    </a:p>
                  </a:txBody>
                  <a:tcPr marL="73025" marR="73025" marT="71120" marB="71120" anchor="b"/>
                </a:tc>
                <a:tc>
                  <a:txBody>
                    <a:bodyPr/>
                    <a:lstStyle/>
                    <a:p>
                      <a:pPr marL="0" marR="0" algn="ctr">
                        <a:spcBef>
                          <a:spcPts val="300"/>
                        </a:spcBef>
                        <a:spcAft>
                          <a:spcPts val="300"/>
                        </a:spcAft>
                      </a:pPr>
                      <a:r>
                        <a:rPr lang="en-US" sz="1000">
                          <a:effectLst/>
                        </a:rPr>
                        <a:t>Total</a:t>
                      </a:r>
                    </a:p>
                    <a:p>
                      <a:pPr marL="0" marR="0" algn="ctr">
                        <a:spcBef>
                          <a:spcPts val="300"/>
                        </a:spcBef>
                        <a:spcAft>
                          <a:spcPts val="300"/>
                        </a:spcAft>
                      </a:pPr>
                      <a:r>
                        <a:rPr lang="en-US" sz="1000">
                          <a:effectLst/>
                        </a:rPr>
                        <a:t>hrs : mins</a:t>
                      </a:r>
                      <a:endParaRPr lang="en-US" sz="1000" b="1">
                        <a:solidFill>
                          <a:srgbClr val="FFFFFF"/>
                        </a:solidFill>
                        <a:effectLst/>
                        <a:latin typeface="Franklin Gothic Book" panose="020B0503020102020204" pitchFamily="34" charset="0"/>
                        <a:ea typeface="Calibri" panose="020F0502020204030204" pitchFamily="34" charset="0"/>
                        <a:cs typeface="Arial" panose="020B0604020202020204" pitchFamily="34" charset="0"/>
                      </a:endParaRPr>
                    </a:p>
                  </a:txBody>
                  <a:tcPr marL="73025" marR="73025" marT="71120" marB="71120" anchor="b"/>
                </a:tc>
                <a:extLst>
                  <a:ext uri="{0D108BD9-81ED-4DB2-BD59-A6C34878D82A}">
                    <a16:rowId xmlns="" xmlns:a16="http://schemas.microsoft.com/office/drawing/2014/main" val="10000"/>
                  </a:ext>
                </a:extLst>
              </a:tr>
              <a:tr h="0">
                <a:tc rowSpan="3">
                  <a:txBody>
                    <a:bodyPr/>
                    <a:lstStyle/>
                    <a:p>
                      <a:pPr marL="0" marR="0">
                        <a:spcBef>
                          <a:spcPts val="300"/>
                        </a:spcBef>
                        <a:spcAft>
                          <a:spcPts val="300"/>
                        </a:spcAft>
                      </a:pPr>
                      <a:r>
                        <a:rPr lang="en-US" sz="1000" spc="10">
                          <a:effectLst/>
                        </a:rPr>
                        <a:t>English Language Arts/Literacy </a:t>
                      </a:r>
                      <a:endParaRPr lang="en-US" sz="1000" spc="10">
                        <a:solidFill>
                          <a:srgbClr val="000000"/>
                        </a:solidFill>
                        <a:effectLst/>
                        <a:latin typeface="Franklin Gothic Book" panose="020B0503020102020204" pitchFamily="34" charset="0"/>
                        <a:ea typeface="Calibri" panose="020F0502020204030204" pitchFamily="34" charset="0"/>
                        <a:cs typeface="Arial" panose="020B0604020202020204" pitchFamily="34" charset="0"/>
                      </a:endParaRPr>
                    </a:p>
                  </a:txBody>
                  <a:tcPr marL="73025" marR="73025" marT="71120" marB="71120" anchor="ctr"/>
                </a:tc>
                <a:tc>
                  <a:txBody>
                    <a:bodyPr/>
                    <a:lstStyle/>
                    <a:p>
                      <a:pPr marL="0" marR="0" algn="ctr">
                        <a:spcBef>
                          <a:spcPts val="300"/>
                        </a:spcBef>
                        <a:spcAft>
                          <a:spcPts val="300"/>
                        </a:spcAft>
                      </a:pPr>
                      <a:r>
                        <a:rPr lang="en-US" sz="1000" spc="10">
                          <a:effectLst/>
                        </a:rPr>
                        <a:t>3–5</a:t>
                      </a:r>
                      <a:endParaRPr lang="en-US" sz="1000" spc="10">
                        <a:solidFill>
                          <a:srgbClr val="000000"/>
                        </a:solidFill>
                        <a:effectLst/>
                        <a:latin typeface="Franklin Gothic Book" panose="020B0503020102020204" pitchFamily="34" charset="0"/>
                        <a:ea typeface="Calibri" panose="020F0502020204030204" pitchFamily="34" charset="0"/>
                        <a:cs typeface="Arial" panose="020B0604020202020204" pitchFamily="34" charset="0"/>
                      </a:endParaRPr>
                    </a:p>
                  </a:txBody>
                  <a:tcPr marL="73025" marR="73025" marT="71120" marB="71120" anchor="ctr"/>
                </a:tc>
                <a:tc>
                  <a:txBody>
                    <a:bodyPr/>
                    <a:lstStyle/>
                    <a:p>
                      <a:pPr marL="0" marR="0" algn="ctr">
                        <a:spcBef>
                          <a:spcPts val="300"/>
                        </a:spcBef>
                        <a:spcAft>
                          <a:spcPts val="300"/>
                        </a:spcAft>
                      </a:pPr>
                      <a:r>
                        <a:rPr lang="en-US" sz="1000" spc="10" dirty="0">
                          <a:effectLst/>
                        </a:rPr>
                        <a:t>1:30</a:t>
                      </a:r>
                      <a:endParaRPr lang="en-US" sz="1000" spc="10" dirty="0">
                        <a:solidFill>
                          <a:srgbClr val="000000"/>
                        </a:solidFill>
                        <a:effectLst/>
                        <a:latin typeface="Franklin Gothic Book" panose="020B0503020102020204" pitchFamily="34" charset="0"/>
                        <a:ea typeface="Calibri" panose="020F0502020204030204" pitchFamily="34" charset="0"/>
                        <a:cs typeface="Arial" panose="020B0604020202020204" pitchFamily="34" charset="0"/>
                      </a:endParaRPr>
                    </a:p>
                  </a:txBody>
                  <a:tcPr marL="73025" marR="73025" marT="0" marB="0" anchor="ctr"/>
                </a:tc>
                <a:tc>
                  <a:txBody>
                    <a:bodyPr/>
                    <a:lstStyle/>
                    <a:p>
                      <a:pPr marL="0" marR="0" algn="ctr">
                        <a:spcBef>
                          <a:spcPts val="300"/>
                        </a:spcBef>
                        <a:spcAft>
                          <a:spcPts val="300"/>
                        </a:spcAft>
                      </a:pPr>
                      <a:r>
                        <a:rPr lang="en-US" sz="1000" spc="10" dirty="0" smtClean="0">
                          <a:effectLst/>
                        </a:rPr>
                        <a:t>1:45</a:t>
                      </a:r>
                      <a:endParaRPr lang="en-US" sz="1000" spc="10" dirty="0">
                        <a:solidFill>
                          <a:srgbClr val="000000"/>
                        </a:solidFill>
                        <a:effectLst/>
                        <a:latin typeface="Franklin Gothic Book" panose="020B0503020102020204" pitchFamily="34" charset="0"/>
                        <a:ea typeface="Calibri" panose="020F0502020204030204" pitchFamily="34" charset="0"/>
                        <a:cs typeface="Arial" panose="020B0604020202020204" pitchFamily="34" charset="0"/>
                      </a:endParaRPr>
                    </a:p>
                  </a:txBody>
                  <a:tcPr marL="73025" marR="73025" marT="71120" marB="71120" anchor="ctr"/>
                </a:tc>
                <a:tc>
                  <a:txBody>
                    <a:bodyPr/>
                    <a:lstStyle/>
                    <a:p>
                      <a:pPr marL="0" marR="0" algn="ctr">
                        <a:spcBef>
                          <a:spcPts val="300"/>
                        </a:spcBef>
                        <a:spcAft>
                          <a:spcPts val="300"/>
                        </a:spcAft>
                      </a:pPr>
                      <a:r>
                        <a:rPr lang="en-US" sz="1000" spc="10" dirty="0" smtClean="0">
                          <a:effectLst/>
                        </a:rPr>
                        <a:t>3:15</a:t>
                      </a:r>
                      <a:endParaRPr lang="en-US" sz="1000" spc="10" dirty="0">
                        <a:solidFill>
                          <a:srgbClr val="000000"/>
                        </a:solidFill>
                        <a:effectLst/>
                        <a:latin typeface="Franklin Gothic Book" panose="020B0503020102020204" pitchFamily="34" charset="0"/>
                        <a:ea typeface="Calibri" panose="020F0502020204030204" pitchFamily="34" charset="0"/>
                        <a:cs typeface="Arial" panose="020B0604020202020204" pitchFamily="34" charset="0"/>
                      </a:endParaRPr>
                    </a:p>
                  </a:txBody>
                  <a:tcPr marL="73025" marR="73025" marT="71120" marB="71120" anchor="ctr"/>
                </a:tc>
                <a:extLst>
                  <a:ext uri="{0D108BD9-81ED-4DB2-BD59-A6C34878D82A}">
                    <a16:rowId xmlns="" xmlns:a16="http://schemas.microsoft.com/office/drawing/2014/main" val="10001"/>
                  </a:ext>
                </a:extLst>
              </a:tr>
              <a:tr h="0">
                <a:tc vMerge="1">
                  <a:txBody>
                    <a:bodyPr/>
                    <a:lstStyle/>
                    <a:p>
                      <a:endParaRPr lang="en-US"/>
                    </a:p>
                  </a:txBody>
                  <a:tcPr/>
                </a:tc>
                <a:tc>
                  <a:txBody>
                    <a:bodyPr/>
                    <a:lstStyle/>
                    <a:p>
                      <a:pPr marL="0" marR="0" algn="ctr">
                        <a:spcBef>
                          <a:spcPts val="300"/>
                        </a:spcBef>
                        <a:spcAft>
                          <a:spcPts val="300"/>
                        </a:spcAft>
                      </a:pPr>
                      <a:r>
                        <a:rPr lang="en-US" sz="1000" spc="10">
                          <a:effectLst/>
                        </a:rPr>
                        <a:t>6–8</a:t>
                      </a:r>
                      <a:endParaRPr lang="en-US" sz="1000" spc="10">
                        <a:solidFill>
                          <a:srgbClr val="000000"/>
                        </a:solidFill>
                        <a:effectLst/>
                        <a:latin typeface="Franklin Gothic Book" panose="020B0503020102020204" pitchFamily="34" charset="0"/>
                        <a:ea typeface="Calibri" panose="020F0502020204030204" pitchFamily="34" charset="0"/>
                        <a:cs typeface="Arial" panose="020B0604020202020204" pitchFamily="34" charset="0"/>
                      </a:endParaRPr>
                    </a:p>
                  </a:txBody>
                  <a:tcPr marL="73025" marR="73025" marT="71120" marB="71120" anchor="ctr"/>
                </a:tc>
                <a:tc>
                  <a:txBody>
                    <a:bodyPr/>
                    <a:lstStyle/>
                    <a:p>
                      <a:pPr marL="0" marR="0" algn="ctr">
                        <a:spcBef>
                          <a:spcPts val="300"/>
                        </a:spcBef>
                        <a:spcAft>
                          <a:spcPts val="300"/>
                        </a:spcAft>
                      </a:pPr>
                      <a:r>
                        <a:rPr lang="en-US" sz="1000" spc="10" dirty="0" smtClean="0">
                          <a:effectLst/>
                        </a:rPr>
                        <a:t>1:25</a:t>
                      </a:r>
                      <a:endParaRPr lang="en-US" sz="1000" spc="10" dirty="0">
                        <a:solidFill>
                          <a:srgbClr val="000000"/>
                        </a:solidFill>
                        <a:effectLst/>
                        <a:latin typeface="Franklin Gothic Book" panose="020B0503020102020204" pitchFamily="34" charset="0"/>
                        <a:ea typeface="Calibri" panose="020F0502020204030204" pitchFamily="34" charset="0"/>
                        <a:cs typeface="Arial" panose="020B0604020202020204" pitchFamily="34" charset="0"/>
                      </a:endParaRPr>
                    </a:p>
                  </a:txBody>
                  <a:tcPr marL="73025" marR="73025" marT="0" marB="0" anchor="ctr"/>
                </a:tc>
                <a:tc>
                  <a:txBody>
                    <a:bodyPr/>
                    <a:lstStyle/>
                    <a:p>
                      <a:pPr marL="0" marR="0" algn="ctr">
                        <a:spcBef>
                          <a:spcPts val="300"/>
                        </a:spcBef>
                        <a:spcAft>
                          <a:spcPts val="300"/>
                        </a:spcAft>
                      </a:pPr>
                      <a:r>
                        <a:rPr lang="en-US" sz="1000" spc="10" dirty="0" smtClean="0">
                          <a:solidFill>
                            <a:schemeClr val="dk1"/>
                          </a:solidFill>
                          <a:effectLst/>
                          <a:latin typeface="+mn-lt"/>
                          <a:ea typeface="+mn-ea"/>
                          <a:cs typeface="+mn-cs"/>
                        </a:rPr>
                        <a:t>1:20</a:t>
                      </a:r>
                      <a:endParaRPr lang="en-US" sz="1000" spc="10" dirty="0">
                        <a:solidFill>
                          <a:srgbClr val="000000"/>
                        </a:solidFill>
                        <a:effectLst/>
                        <a:latin typeface="Franklin Gothic Book" panose="020B0503020102020204" pitchFamily="34" charset="0"/>
                        <a:ea typeface="Calibri" panose="020F0502020204030204" pitchFamily="34" charset="0"/>
                        <a:cs typeface="Arial" panose="020B0604020202020204" pitchFamily="34" charset="0"/>
                      </a:endParaRPr>
                    </a:p>
                  </a:txBody>
                  <a:tcPr marL="73025" marR="73025" marT="71120" marB="71120" anchor="ctr"/>
                </a:tc>
                <a:tc>
                  <a:txBody>
                    <a:bodyPr/>
                    <a:lstStyle/>
                    <a:p>
                      <a:pPr marL="0" marR="0" algn="ctr">
                        <a:spcBef>
                          <a:spcPts val="300"/>
                        </a:spcBef>
                        <a:spcAft>
                          <a:spcPts val="300"/>
                        </a:spcAft>
                      </a:pPr>
                      <a:r>
                        <a:rPr lang="en-US" sz="1000" spc="10" dirty="0" smtClean="0">
                          <a:effectLst/>
                        </a:rPr>
                        <a:t>2:45</a:t>
                      </a:r>
                      <a:endParaRPr lang="en-US" sz="1000" spc="10" dirty="0">
                        <a:solidFill>
                          <a:srgbClr val="000000"/>
                        </a:solidFill>
                        <a:effectLst/>
                        <a:latin typeface="Franklin Gothic Book" panose="020B0503020102020204" pitchFamily="34" charset="0"/>
                        <a:ea typeface="Calibri" panose="020F0502020204030204" pitchFamily="34" charset="0"/>
                        <a:cs typeface="Arial" panose="020B0604020202020204" pitchFamily="34" charset="0"/>
                      </a:endParaRPr>
                    </a:p>
                  </a:txBody>
                  <a:tcPr marL="73025" marR="73025" marT="71120" marB="71120" anchor="ctr"/>
                </a:tc>
                <a:extLst>
                  <a:ext uri="{0D108BD9-81ED-4DB2-BD59-A6C34878D82A}">
                    <a16:rowId xmlns="" xmlns:a16="http://schemas.microsoft.com/office/drawing/2014/main" val="10002"/>
                  </a:ext>
                </a:extLst>
              </a:tr>
              <a:tr h="0">
                <a:tc vMerge="1">
                  <a:txBody>
                    <a:bodyPr/>
                    <a:lstStyle/>
                    <a:p>
                      <a:endParaRPr lang="en-US"/>
                    </a:p>
                  </a:txBody>
                  <a:tcPr/>
                </a:tc>
                <a:tc>
                  <a:txBody>
                    <a:bodyPr/>
                    <a:lstStyle/>
                    <a:p>
                      <a:pPr marL="0" marR="0" algn="ctr">
                        <a:spcBef>
                          <a:spcPts val="300"/>
                        </a:spcBef>
                        <a:spcAft>
                          <a:spcPts val="300"/>
                        </a:spcAft>
                      </a:pPr>
                      <a:r>
                        <a:rPr lang="en-US" sz="1000" spc="10" dirty="0">
                          <a:effectLst/>
                        </a:rPr>
                        <a:t>HS</a:t>
                      </a:r>
                      <a:endParaRPr lang="en-US" sz="1000" spc="10" dirty="0">
                        <a:solidFill>
                          <a:srgbClr val="000000"/>
                        </a:solidFill>
                        <a:effectLst/>
                        <a:latin typeface="Franklin Gothic Book" panose="020B0503020102020204" pitchFamily="34" charset="0"/>
                        <a:ea typeface="Calibri" panose="020F0502020204030204" pitchFamily="34" charset="0"/>
                        <a:cs typeface="Arial" panose="020B0604020202020204" pitchFamily="34" charset="0"/>
                      </a:endParaRPr>
                    </a:p>
                  </a:txBody>
                  <a:tcPr marL="73025" marR="73025" marT="71120" marB="71120" anchor="ctr"/>
                </a:tc>
                <a:tc>
                  <a:txBody>
                    <a:bodyPr/>
                    <a:lstStyle/>
                    <a:p>
                      <a:pPr marL="0" marR="0" algn="ctr">
                        <a:spcBef>
                          <a:spcPts val="300"/>
                        </a:spcBef>
                        <a:spcAft>
                          <a:spcPts val="300"/>
                        </a:spcAft>
                      </a:pPr>
                      <a:r>
                        <a:rPr lang="en-US" sz="1000" spc="10" dirty="0" smtClean="0">
                          <a:solidFill>
                            <a:schemeClr val="dk1"/>
                          </a:solidFill>
                          <a:effectLst/>
                          <a:latin typeface="+mn-lt"/>
                          <a:ea typeface="+mn-ea"/>
                          <a:cs typeface="+mn-cs"/>
                        </a:rPr>
                        <a:t>1:15</a:t>
                      </a:r>
                      <a:endParaRPr lang="en-US" sz="1000" spc="10" dirty="0">
                        <a:solidFill>
                          <a:srgbClr val="000000"/>
                        </a:solidFill>
                        <a:effectLst/>
                        <a:latin typeface="Franklin Gothic Book" panose="020B0503020102020204" pitchFamily="34" charset="0"/>
                        <a:ea typeface="Calibri" panose="020F0502020204030204" pitchFamily="34" charset="0"/>
                        <a:cs typeface="Arial" panose="020B0604020202020204" pitchFamily="34" charset="0"/>
                      </a:endParaRPr>
                    </a:p>
                  </a:txBody>
                  <a:tcPr marL="73025" marR="73025" marT="0" marB="0" anchor="ctr"/>
                </a:tc>
                <a:tc>
                  <a:txBody>
                    <a:bodyPr/>
                    <a:lstStyle/>
                    <a:p>
                      <a:pPr marL="0" marR="0" algn="ctr">
                        <a:spcBef>
                          <a:spcPts val="300"/>
                        </a:spcBef>
                        <a:spcAft>
                          <a:spcPts val="300"/>
                        </a:spcAft>
                      </a:pPr>
                      <a:r>
                        <a:rPr lang="en-US" sz="1000" spc="10" dirty="0" smtClean="0">
                          <a:effectLst/>
                        </a:rPr>
                        <a:t>:55</a:t>
                      </a:r>
                      <a:endParaRPr lang="en-US" sz="1000" spc="10" dirty="0">
                        <a:solidFill>
                          <a:srgbClr val="000000"/>
                        </a:solidFill>
                        <a:effectLst/>
                        <a:latin typeface="Franklin Gothic Book" panose="020B0503020102020204" pitchFamily="34" charset="0"/>
                        <a:ea typeface="Calibri" panose="020F0502020204030204" pitchFamily="34" charset="0"/>
                        <a:cs typeface="Arial" panose="020B0604020202020204" pitchFamily="34" charset="0"/>
                      </a:endParaRPr>
                    </a:p>
                  </a:txBody>
                  <a:tcPr marL="73025" marR="73025" marT="71120" marB="71120" anchor="ctr"/>
                </a:tc>
                <a:tc>
                  <a:txBody>
                    <a:bodyPr/>
                    <a:lstStyle/>
                    <a:p>
                      <a:pPr marL="0" marR="0" algn="ctr">
                        <a:spcBef>
                          <a:spcPts val="300"/>
                        </a:spcBef>
                        <a:spcAft>
                          <a:spcPts val="300"/>
                        </a:spcAft>
                      </a:pPr>
                      <a:r>
                        <a:rPr lang="en-US" sz="1000" spc="10" dirty="0" smtClean="0">
                          <a:effectLst/>
                        </a:rPr>
                        <a:t>2:10</a:t>
                      </a:r>
                      <a:endParaRPr lang="en-US" sz="1000" spc="10" dirty="0">
                        <a:solidFill>
                          <a:srgbClr val="000000"/>
                        </a:solidFill>
                        <a:effectLst/>
                        <a:latin typeface="Franklin Gothic Book" panose="020B0503020102020204" pitchFamily="34" charset="0"/>
                        <a:ea typeface="Calibri" panose="020F0502020204030204" pitchFamily="34" charset="0"/>
                        <a:cs typeface="Arial" panose="020B0604020202020204" pitchFamily="34" charset="0"/>
                      </a:endParaRPr>
                    </a:p>
                  </a:txBody>
                  <a:tcPr marL="73025" marR="73025" marT="71120" marB="71120" anchor="ctr"/>
                </a:tc>
                <a:extLst>
                  <a:ext uri="{0D108BD9-81ED-4DB2-BD59-A6C34878D82A}">
                    <a16:rowId xmlns="" xmlns:a16="http://schemas.microsoft.com/office/drawing/2014/main" val="10003"/>
                  </a:ext>
                </a:extLst>
              </a:tr>
              <a:tr h="0">
                <a:tc rowSpan="3">
                  <a:txBody>
                    <a:bodyPr/>
                    <a:lstStyle/>
                    <a:p>
                      <a:pPr marL="0" marR="0">
                        <a:spcBef>
                          <a:spcPts val="300"/>
                        </a:spcBef>
                        <a:spcAft>
                          <a:spcPts val="300"/>
                        </a:spcAft>
                      </a:pPr>
                      <a:r>
                        <a:rPr lang="en-US" sz="1000" spc="10" dirty="0">
                          <a:effectLst/>
                        </a:rPr>
                        <a:t>Mathematics</a:t>
                      </a:r>
                      <a:endParaRPr lang="en-US" sz="1000" spc="10" dirty="0">
                        <a:solidFill>
                          <a:srgbClr val="000000"/>
                        </a:solidFill>
                        <a:effectLst/>
                        <a:latin typeface="Franklin Gothic Book" panose="020B0503020102020204" pitchFamily="34" charset="0"/>
                        <a:ea typeface="Calibri" panose="020F0502020204030204" pitchFamily="34" charset="0"/>
                        <a:cs typeface="Arial" panose="020B0604020202020204" pitchFamily="34" charset="0"/>
                      </a:endParaRPr>
                    </a:p>
                  </a:txBody>
                  <a:tcPr marL="73025" marR="73025" marT="71120" marB="71120" anchor="ctr"/>
                </a:tc>
                <a:tc>
                  <a:txBody>
                    <a:bodyPr/>
                    <a:lstStyle/>
                    <a:p>
                      <a:pPr marL="0" marR="0" algn="ctr">
                        <a:spcBef>
                          <a:spcPts val="300"/>
                        </a:spcBef>
                        <a:spcAft>
                          <a:spcPts val="300"/>
                        </a:spcAft>
                      </a:pPr>
                      <a:r>
                        <a:rPr lang="en-US" sz="1000" spc="10" dirty="0">
                          <a:effectLst/>
                        </a:rPr>
                        <a:t>3–5</a:t>
                      </a:r>
                      <a:endParaRPr lang="en-US" sz="1000" spc="10" dirty="0">
                        <a:solidFill>
                          <a:srgbClr val="000000"/>
                        </a:solidFill>
                        <a:effectLst/>
                        <a:latin typeface="Franklin Gothic Book" panose="020B0503020102020204" pitchFamily="34" charset="0"/>
                        <a:ea typeface="Calibri" panose="020F0502020204030204" pitchFamily="34" charset="0"/>
                        <a:cs typeface="Arial" panose="020B0604020202020204" pitchFamily="34" charset="0"/>
                      </a:endParaRPr>
                    </a:p>
                  </a:txBody>
                  <a:tcPr marL="73025" marR="73025" marT="71120" marB="71120" anchor="ctr"/>
                </a:tc>
                <a:tc>
                  <a:txBody>
                    <a:bodyPr/>
                    <a:lstStyle/>
                    <a:p>
                      <a:pPr marL="0" marR="0" algn="ctr">
                        <a:spcBef>
                          <a:spcPts val="300"/>
                        </a:spcBef>
                        <a:spcAft>
                          <a:spcPts val="300"/>
                        </a:spcAft>
                      </a:pPr>
                      <a:r>
                        <a:rPr lang="en-US" sz="1000" spc="10" dirty="0" smtClean="0">
                          <a:effectLst/>
                        </a:rPr>
                        <a:t>1:35</a:t>
                      </a:r>
                      <a:endParaRPr lang="en-US" sz="1000" spc="10" dirty="0">
                        <a:solidFill>
                          <a:srgbClr val="000000"/>
                        </a:solidFill>
                        <a:effectLst/>
                        <a:latin typeface="Franklin Gothic Book" panose="020B0503020102020204" pitchFamily="34" charset="0"/>
                        <a:ea typeface="Calibri" panose="020F0502020204030204" pitchFamily="34" charset="0"/>
                        <a:cs typeface="Arial" panose="020B0604020202020204" pitchFamily="34" charset="0"/>
                      </a:endParaRPr>
                    </a:p>
                  </a:txBody>
                  <a:tcPr marL="73025" marR="73025" marT="0" marB="0" anchor="ctr"/>
                </a:tc>
                <a:tc>
                  <a:txBody>
                    <a:bodyPr/>
                    <a:lstStyle/>
                    <a:p>
                      <a:pPr marL="0" marR="0" algn="ctr">
                        <a:spcBef>
                          <a:spcPts val="300"/>
                        </a:spcBef>
                        <a:spcAft>
                          <a:spcPts val="300"/>
                        </a:spcAft>
                      </a:pPr>
                      <a:r>
                        <a:rPr lang="en-US" sz="1000" spc="10" dirty="0" smtClean="0">
                          <a:solidFill>
                            <a:srgbClr val="000000"/>
                          </a:solidFill>
                          <a:effectLst/>
                          <a:latin typeface="Franklin Gothic Book" panose="020B0503020102020204" pitchFamily="34" charset="0"/>
                          <a:ea typeface="Calibri" panose="020F0502020204030204" pitchFamily="34" charset="0"/>
                          <a:cs typeface="Arial" panose="020B0604020202020204" pitchFamily="34" charset="0"/>
                        </a:rPr>
                        <a:t>N/A</a:t>
                      </a:r>
                      <a:endParaRPr lang="en-US" sz="1000" spc="10" dirty="0">
                        <a:solidFill>
                          <a:srgbClr val="000000"/>
                        </a:solidFill>
                        <a:effectLst/>
                        <a:latin typeface="Franklin Gothic Book" panose="020B0503020102020204" pitchFamily="34" charset="0"/>
                        <a:ea typeface="Calibri" panose="020F0502020204030204" pitchFamily="34" charset="0"/>
                        <a:cs typeface="Arial" panose="020B0604020202020204" pitchFamily="34" charset="0"/>
                      </a:endParaRPr>
                    </a:p>
                  </a:txBody>
                  <a:tcPr marL="73025" marR="73025" marT="71120" marB="71120" anchor="ctr"/>
                </a:tc>
                <a:tc>
                  <a:txBody>
                    <a:bodyPr/>
                    <a:lstStyle/>
                    <a:p>
                      <a:pPr marL="0" marR="0" algn="ctr">
                        <a:spcBef>
                          <a:spcPts val="300"/>
                        </a:spcBef>
                        <a:spcAft>
                          <a:spcPts val="300"/>
                        </a:spcAft>
                      </a:pPr>
                      <a:r>
                        <a:rPr lang="en-US" sz="1000" spc="10" dirty="0" smtClean="0">
                          <a:effectLst/>
                        </a:rPr>
                        <a:t>1:35</a:t>
                      </a:r>
                      <a:endParaRPr lang="en-US" sz="1000" spc="10" dirty="0">
                        <a:solidFill>
                          <a:srgbClr val="000000"/>
                        </a:solidFill>
                        <a:effectLst/>
                        <a:latin typeface="Franklin Gothic Book" panose="020B0503020102020204" pitchFamily="34" charset="0"/>
                        <a:ea typeface="Calibri" panose="020F0502020204030204" pitchFamily="34" charset="0"/>
                        <a:cs typeface="Arial" panose="020B0604020202020204" pitchFamily="34" charset="0"/>
                      </a:endParaRPr>
                    </a:p>
                  </a:txBody>
                  <a:tcPr marL="73025" marR="73025" marT="71120" marB="71120" anchor="ctr"/>
                </a:tc>
                <a:extLst>
                  <a:ext uri="{0D108BD9-81ED-4DB2-BD59-A6C34878D82A}">
                    <a16:rowId xmlns="" xmlns:a16="http://schemas.microsoft.com/office/drawing/2014/main" val="10004"/>
                  </a:ext>
                </a:extLst>
              </a:tr>
              <a:tr h="0">
                <a:tc vMerge="1">
                  <a:txBody>
                    <a:bodyPr/>
                    <a:lstStyle/>
                    <a:p>
                      <a:endParaRPr lang="en-US"/>
                    </a:p>
                  </a:txBody>
                  <a:tcPr/>
                </a:tc>
                <a:tc>
                  <a:txBody>
                    <a:bodyPr/>
                    <a:lstStyle/>
                    <a:p>
                      <a:pPr marL="0" marR="0" algn="ctr">
                        <a:spcBef>
                          <a:spcPts val="300"/>
                        </a:spcBef>
                        <a:spcAft>
                          <a:spcPts val="300"/>
                        </a:spcAft>
                      </a:pPr>
                      <a:r>
                        <a:rPr lang="en-US" sz="1000" spc="10" dirty="0">
                          <a:effectLst/>
                        </a:rPr>
                        <a:t>6–8</a:t>
                      </a:r>
                      <a:endParaRPr lang="en-US" sz="1000" spc="10" dirty="0">
                        <a:solidFill>
                          <a:srgbClr val="000000"/>
                        </a:solidFill>
                        <a:effectLst/>
                        <a:latin typeface="Franklin Gothic Book" panose="020B0503020102020204" pitchFamily="34" charset="0"/>
                        <a:ea typeface="Calibri" panose="020F0502020204030204" pitchFamily="34" charset="0"/>
                        <a:cs typeface="Arial" panose="020B0604020202020204" pitchFamily="34" charset="0"/>
                      </a:endParaRPr>
                    </a:p>
                  </a:txBody>
                  <a:tcPr marL="73025" marR="73025" marT="71120" marB="71120" anchor="ctr"/>
                </a:tc>
                <a:tc>
                  <a:txBody>
                    <a:bodyPr/>
                    <a:lstStyle/>
                    <a:p>
                      <a:pPr marL="0" marR="0" algn="ctr">
                        <a:spcBef>
                          <a:spcPts val="300"/>
                        </a:spcBef>
                        <a:spcAft>
                          <a:spcPts val="300"/>
                        </a:spcAft>
                      </a:pPr>
                      <a:r>
                        <a:rPr lang="en-US" sz="1000" spc="10" dirty="0" smtClean="0">
                          <a:effectLst/>
                        </a:rPr>
                        <a:t>1:35</a:t>
                      </a:r>
                      <a:endParaRPr lang="en-US" sz="1000" spc="10" dirty="0">
                        <a:solidFill>
                          <a:srgbClr val="000000"/>
                        </a:solidFill>
                        <a:effectLst/>
                        <a:latin typeface="Franklin Gothic Book" panose="020B0503020102020204" pitchFamily="34" charset="0"/>
                        <a:ea typeface="Calibri" panose="020F0502020204030204" pitchFamily="34" charset="0"/>
                        <a:cs typeface="Arial" panose="020B0604020202020204" pitchFamily="34" charset="0"/>
                      </a:endParaRPr>
                    </a:p>
                  </a:txBody>
                  <a:tcPr marL="73025" marR="73025" marT="0" marB="0" anchor="ctr"/>
                </a:tc>
                <a:tc>
                  <a:txBody>
                    <a:bodyPr/>
                    <a:lstStyle/>
                    <a:p>
                      <a:pPr marL="0" marR="0" algn="ctr">
                        <a:spcBef>
                          <a:spcPts val="300"/>
                        </a:spcBef>
                        <a:spcAft>
                          <a:spcPts val="300"/>
                        </a:spcAft>
                      </a:pPr>
                      <a:r>
                        <a:rPr lang="en-US" sz="1000" spc="10" dirty="0" smtClean="0">
                          <a:solidFill>
                            <a:srgbClr val="000000"/>
                          </a:solidFill>
                          <a:effectLst/>
                          <a:latin typeface="Franklin Gothic Book" panose="020B0503020102020204" pitchFamily="34" charset="0"/>
                          <a:ea typeface="Calibri" panose="020F0502020204030204" pitchFamily="34" charset="0"/>
                          <a:cs typeface="Arial" panose="020B0604020202020204" pitchFamily="34" charset="0"/>
                        </a:rPr>
                        <a:t>N/A</a:t>
                      </a:r>
                      <a:endParaRPr lang="en-US" sz="1000" spc="10" dirty="0">
                        <a:solidFill>
                          <a:srgbClr val="000000"/>
                        </a:solidFill>
                        <a:effectLst/>
                        <a:latin typeface="Franklin Gothic Book" panose="020B0503020102020204" pitchFamily="34" charset="0"/>
                        <a:ea typeface="Calibri" panose="020F0502020204030204" pitchFamily="34" charset="0"/>
                        <a:cs typeface="Arial" panose="020B0604020202020204" pitchFamily="34" charset="0"/>
                      </a:endParaRPr>
                    </a:p>
                  </a:txBody>
                  <a:tcPr marL="73025" marR="73025" marT="71120" marB="71120" anchor="ctr"/>
                </a:tc>
                <a:tc>
                  <a:txBody>
                    <a:bodyPr/>
                    <a:lstStyle/>
                    <a:p>
                      <a:pPr marL="0" marR="0" algn="ctr">
                        <a:spcBef>
                          <a:spcPts val="300"/>
                        </a:spcBef>
                        <a:spcAft>
                          <a:spcPts val="300"/>
                        </a:spcAft>
                      </a:pPr>
                      <a:r>
                        <a:rPr lang="en-US" sz="1000" spc="10" dirty="0" smtClean="0">
                          <a:effectLst/>
                        </a:rPr>
                        <a:t>1:35</a:t>
                      </a:r>
                      <a:endParaRPr lang="en-US" sz="1000" spc="10" dirty="0">
                        <a:solidFill>
                          <a:srgbClr val="000000"/>
                        </a:solidFill>
                        <a:effectLst/>
                        <a:latin typeface="Franklin Gothic Book" panose="020B0503020102020204" pitchFamily="34" charset="0"/>
                        <a:ea typeface="Calibri" panose="020F0502020204030204" pitchFamily="34" charset="0"/>
                        <a:cs typeface="Arial" panose="020B0604020202020204" pitchFamily="34" charset="0"/>
                      </a:endParaRPr>
                    </a:p>
                  </a:txBody>
                  <a:tcPr marL="73025" marR="73025" marT="71120" marB="71120" anchor="ctr"/>
                </a:tc>
                <a:extLst>
                  <a:ext uri="{0D108BD9-81ED-4DB2-BD59-A6C34878D82A}">
                    <a16:rowId xmlns="" xmlns:a16="http://schemas.microsoft.com/office/drawing/2014/main" val="10005"/>
                  </a:ext>
                </a:extLst>
              </a:tr>
              <a:tr h="0">
                <a:tc vMerge="1">
                  <a:txBody>
                    <a:bodyPr/>
                    <a:lstStyle/>
                    <a:p>
                      <a:endParaRPr lang="en-US"/>
                    </a:p>
                  </a:txBody>
                  <a:tcPr/>
                </a:tc>
                <a:tc>
                  <a:txBody>
                    <a:bodyPr/>
                    <a:lstStyle/>
                    <a:p>
                      <a:pPr marL="0" marR="0" algn="ctr">
                        <a:spcBef>
                          <a:spcPts val="300"/>
                        </a:spcBef>
                        <a:spcAft>
                          <a:spcPts val="300"/>
                        </a:spcAft>
                      </a:pPr>
                      <a:r>
                        <a:rPr lang="en-US" sz="1000" spc="10" dirty="0">
                          <a:effectLst/>
                        </a:rPr>
                        <a:t>HS</a:t>
                      </a:r>
                      <a:endParaRPr lang="en-US" sz="1000" spc="10" dirty="0">
                        <a:solidFill>
                          <a:srgbClr val="000000"/>
                        </a:solidFill>
                        <a:effectLst/>
                        <a:latin typeface="Franklin Gothic Book" panose="020B0503020102020204" pitchFamily="34" charset="0"/>
                        <a:ea typeface="Calibri" panose="020F0502020204030204" pitchFamily="34" charset="0"/>
                        <a:cs typeface="Arial" panose="020B0604020202020204" pitchFamily="34" charset="0"/>
                      </a:endParaRPr>
                    </a:p>
                  </a:txBody>
                  <a:tcPr marL="73025" marR="73025" marT="71120" marB="71120" anchor="ctr"/>
                </a:tc>
                <a:tc>
                  <a:txBody>
                    <a:bodyPr/>
                    <a:lstStyle/>
                    <a:p>
                      <a:pPr marL="0" marR="0" algn="ctr">
                        <a:spcBef>
                          <a:spcPts val="300"/>
                        </a:spcBef>
                        <a:spcAft>
                          <a:spcPts val="300"/>
                        </a:spcAft>
                      </a:pPr>
                      <a:r>
                        <a:rPr lang="en-US" sz="1000" spc="10" dirty="0" smtClean="0">
                          <a:effectLst/>
                        </a:rPr>
                        <a:t>1:05</a:t>
                      </a:r>
                      <a:endParaRPr lang="en-US" sz="1000" spc="10" dirty="0">
                        <a:solidFill>
                          <a:srgbClr val="000000"/>
                        </a:solidFill>
                        <a:effectLst/>
                        <a:latin typeface="Franklin Gothic Book" panose="020B0503020102020204" pitchFamily="34" charset="0"/>
                        <a:ea typeface="Calibri" panose="020F0502020204030204" pitchFamily="34" charset="0"/>
                        <a:cs typeface="Arial" panose="020B0604020202020204" pitchFamily="34" charset="0"/>
                      </a:endParaRPr>
                    </a:p>
                  </a:txBody>
                  <a:tcPr marL="73025" marR="73025" marT="0" marB="0" anchor="ctr"/>
                </a:tc>
                <a:tc>
                  <a:txBody>
                    <a:bodyPr/>
                    <a:lstStyle/>
                    <a:p>
                      <a:pPr marL="0" marR="0" algn="ctr">
                        <a:spcBef>
                          <a:spcPts val="300"/>
                        </a:spcBef>
                        <a:spcAft>
                          <a:spcPts val="300"/>
                        </a:spcAft>
                      </a:pPr>
                      <a:r>
                        <a:rPr lang="en-US" sz="1000" spc="10" dirty="0" smtClean="0">
                          <a:solidFill>
                            <a:srgbClr val="000000"/>
                          </a:solidFill>
                          <a:effectLst/>
                          <a:latin typeface="Franklin Gothic Book" panose="020B0503020102020204" pitchFamily="34" charset="0"/>
                          <a:ea typeface="Calibri" panose="020F0502020204030204" pitchFamily="34" charset="0"/>
                          <a:cs typeface="Arial" panose="020B0604020202020204" pitchFamily="34" charset="0"/>
                        </a:rPr>
                        <a:t>N/A</a:t>
                      </a:r>
                      <a:endParaRPr lang="en-US" sz="1000" spc="10" dirty="0">
                        <a:solidFill>
                          <a:srgbClr val="000000"/>
                        </a:solidFill>
                        <a:effectLst/>
                        <a:latin typeface="Franklin Gothic Book" panose="020B0503020102020204" pitchFamily="34" charset="0"/>
                        <a:ea typeface="Calibri" panose="020F0502020204030204" pitchFamily="34" charset="0"/>
                        <a:cs typeface="Arial" panose="020B0604020202020204" pitchFamily="34" charset="0"/>
                      </a:endParaRPr>
                    </a:p>
                  </a:txBody>
                  <a:tcPr marL="73025" marR="73025" marT="71120" marB="71120" anchor="ctr"/>
                </a:tc>
                <a:tc>
                  <a:txBody>
                    <a:bodyPr/>
                    <a:lstStyle/>
                    <a:p>
                      <a:pPr marL="0" marR="0" algn="ctr">
                        <a:spcBef>
                          <a:spcPts val="300"/>
                        </a:spcBef>
                        <a:spcAft>
                          <a:spcPts val="300"/>
                        </a:spcAft>
                      </a:pPr>
                      <a:r>
                        <a:rPr lang="en-US" sz="1000" spc="10" dirty="0" smtClean="0">
                          <a:effectLst/>
                        </a:rPr>
                        <a:t>1:05</a:t>
                      </a:r>
                      <a:endParaRPr lang="en-US" sz="1000" spc="10" dirty="0">
                        <a:solidFill>
                          <a:srgbClr val="000000"/>
                        </a:solidFill>
                        <a:effectLst/>
                        <a:latin typeface="Franklin Gothic Book" panose="020B0503020102020204" pitchFamily="34" charset="0"/>
                        <a:ea typeface="Calibri" panose="020F0502020204030204" pitchFamily="34" charset="0"/>
                        <a:cs typeface="Arial" panose="020B0604020202020204" pitchFamily="34" charset="0"/>
                      </a:endParaRPr>
                    </a:p>
                  </a:txBody>
                  <a:tcPr marL="73025" marR="73025" marT="71120" marB="71120" anchor="ctr"/>
                </a:tc>
                <a:extLst>
                  <a:ext uri="{0D108BD9-81ED-4DB2-BD59-A6C34878D82A}">
                    <a16:rowId xmlns="" xmlns:a16="http://schemas.microsoft.com/office/drawing/2014/main" val="10006"/>
                  </a:ext>
                </a:extLst>
              </a:tr>
              <a:tr h="0">
                <a:tc rowSpan="3">
                  <a:txBody>
                    <a:bodyPr/>
                    <a:lstStyle/>
                    <a:p>
                      <a:pPr marL="0" marR="0">
                        <a:spcBef>
                          <a:spcPts val="300"/>
                        </a:spcBef>
                        <a:spcAft>
                          <a:spcPts val="300"/>
                        </a:spcAft>
                      </a:pPr>
                      <a:r>
                        <a:rPr lang="en-US" sz="1000" spc="10" dirty="0">
                          <a:effectLst/>
                        </a:rPr>
                        <a:t>Both</a:t>
                      </a:r>
                      <a:endParaRPr lang="en-US" sz="1000" spc="10" dirty="0">
                        <a:solidFill>
                          <a:srgbClr val="000000"/>
                        </a:solidFill>
                        <a:effectLst/>
                        <a:latin typeface="Franklin Gothic Book" panose="020B0503020102020204" pitchFamily="34" charset="0"/>
                        <a:ea typeface="Calibri" panose="020F0502020204030204" pitchFamily="34" charset="0"/>
                        <a:cs typeface="Arial" panose="020B0604020202020204" pitchFamily="34" charset="0"/>
                      </a:endParaRPr>
                    </a:p>
                  </a:txBody>
                  <a:tcPr marL="73025" marR="73025" marT="71120" marB="71120" anchor="ctr"/>
                </a:tc>
                <a:tc>
                  <a:txBody>
                    <a:bodyPr/>
                    <a:lstStyle/>
                    <a:p>
                      <a:pPr marL="0" marR="0" algn="ctr">
                        <a:spcBef>
                          <a:spcPts val="300"/>
                        </a:spcBef>
                        <a:spcAft>
                          <a:spcPts val="300"/>
                        </a:spcAft>
                      </a:pPr>
                      <a:r>
                        <a:rPr lang="en-US" sz="1000" spc="10" dirty="0">
                          <a:effectLst/>
                        </a:rPr>
                        <a:t>3–5</a:t>
                      </a:r>
                      <a:endParaRPr lang="en-US" sz="1000" spc="10" dirty="0">
                        <a:solidFill>
                          <a:srgbClr val="000000"/>
                        </a:solidFill>
                        <a:effectLst/>
                        <a:latin typeface="Franklin Gothic Book" panose="020B0503020102020204" pitchFamily="34" charset="0"/>
                        <a:ea typeface="Calibri" panose="020F0502020204030204" pitchFamily="34" charset="0"/>
                        <a:cs typeface="Arial" panose="020B0604020202020204" pitchFamily="34" charset="0"/>
                      </a:endParaRPr>
                    </a:p>
                  </a:txBody>
                  <a:tcPr marL="73025" marR="73025" marT="71120" marB="71120" anchor="ctr"/>
                </a:tc>
                <a:tc>
                  <a:txBody>
                    <a:bodyPr/>
                    <a:lstStyle/>
                    <a:p>
                      <a:pPr marL="0" marR="0" algn="ctr">
                        <a:spcBef>
                          <a:spcPts val="300"/>
                        </a:spcBef>
                        <a:spcAft>
                          <a:spcPts val="300"/>
                        </a:spcAft>
                      </a:pPr>
                      <a:r>
                        <a:rPr lang="en-US" sz="1000" spc="10" dirty="0" smtClean="0">
                          <a:effectLst/>
                        </a:rPr>
                        <a:t>3:05</a:t>
                      </a:r>
                      <a:endParaRPr lang="en-US" sz="1000" spc="10" dirty="0">
                        <a:solidFill>
                          <a:srgbClr val="000000"/>
                        </a:solidFill>
                        <a:effectLst/>
                        <a:latin typeface="Franklin Gothic Book" panose="020B0503020102020204" pitchFamily="34" charset="0"/>
                        <a:ea typeface="Calibri" panose="020F0502020204030204" pitchFamily="34" charset="0"/>
                        <a:cs typeface="Arial" panose="020B0604020202020204" pitchFamily="34" charset="0"/>
                      </a:endParaRPr>
                    </a:p>
                  </a:txBody>
                  <a:tcPr marL="73025" marR="73025" marT="0" marB="0" anchor="ctr"/>
                </a:tc>
                <a:tc>
                  <a:txBody>
                    <a:bodyPr/>
                    <a:lstStyle/>
                    <a:p>
                      <a:pPr marL="0" marR="0" algn="ctr">
                        <a:spcBef>
                          <a:spcPts val="300"/>
                        </a:spcBef>
                        <a:spcAft>
                          <a:spcPts val="300"/>
                        </a:spcAft>
                      </a:pPr>
                      <a:r>
                        <a:rPr lang="en-US" sz="1000" spc="10" dirty="0" smtClean="0">
                          <a:effectLst/>
                        </a:rPr>
                        <a:t>1:45</a:t>
                      </a:r>
                      <a:endParaRPr lang="en-US" sz="1000" spc="10" dirty="0">
                        <a:solidFill>
                          <a:srgbClr val="000000"/>
                        </a:solidFill>
                        <a:effectLst/>
                        <a:latin typeface="Franklin Gothic Book" panose="020B0503020102020204" pitchFamily="34" charset="0"/>
                        <a:ea typeface="Calibri" panose="020F0502020204030204" pitchFamily="34" charset="0"/>
                        <a:cs typeface="Arial" panose="020B0604020202020204" pitchFamily="34" charset="0"/>
                      </a:endParaRPr>
                    </a:p>
                  </a:txBody>
                  <a:tcPr marL="73025" marR="73025" marT="71120" marB="71120" anchor="ctr"/>
                </a:tc>
                <a:tc>
                  <a:txBody>
                    <a:bodyPr/>
                    <a:lstStyle/>
                    <a:p>
                      <a:pPr marL="0" marR="0" algn="ctr">
                        <a:spcBef>
                          <a:spcPts val="300"/>
                        </a:spcBef>
                        <a:spcAft>
                          <a:spcPts val="300"/>
                        </a:spcAft>
                      </a:pPr>
                      <a:r>
                        <a:rPr lang="en-US" sz="1000" spc="10" dirty="0" smtClean="0">
                          <a:solidFill>
                            <a:schemeClr val="dk1"/>
                          </a:solidFill>
                          <a:effectLst/>
                          <a:latin typeface="+mn-lt"/>
                          <a:ea typeface="+mn-ea"/>
                          <a:cs typeface="+mn-cs"/>
                        </a:rPr>
                        <a:t>4:50</a:t>
                      </a:r>
                      <a:endParaRPr lang="en-US" sz="1000" spc="10" dirty="0">
                        <a:solidFill>
                          <a:srgbClr val="000000"/>
                        </a:solidFill>
                        <a:effectLst/>
                        <a:latin typeface="Franklin Gothic Book" panose="020B0503020102020204" pitchFamily="34" charset="0"/>
                        <a:ea typeface="Calibri" panose="020F0502020204030204" pitchFamily="34" charset="0"/>
                        <a:cs typeface="Arial" panose="020B0604020202020204" pitchFamily="34" charset="0"/>
                      </a:endParaRPr>
                    </a:p>
                  </a:txBody>
                  <a:tcPr marL="73025" marR="73025" marT="71120" marB="71120" anchor="ctr"/>
                </a:tc>
                <a:extLst>
                  <a:ext uri="{0D108BD9-81ED-4DB2-BD59-A6C34878D82A}">
                    <a16:rowId xmlns="" xmlns:a16="http://schemas.microsoft.com/office/drawing/2014/main" val="10007"/>
                  </a:ext>
                </a:extLst>
              </a:tr>
              <a:tr h="0">
                <a:tc vMerge="1">
                  <a:txBody>
                    <a:bodyPr/>
                    <a:lstStyle/>
                    <a:p>
                      <a:endParaRPr lang="en-US"/>
                    </a:p>
                  </a:txBody>
                  <a:tcPr/>
                </a:tc>
                <a:tc>
                  <a:txBody>
                    <a:bodyPr/>
                    <a:lstStyle/>
                    <a:p>
                      <a:pPr marL="0" marR="0" algn="ctr">
                        <a:spcBef>
                          <a:spcPts val="300"/>
                        </a:spcBef>
                        <a:spcAft>
                          <a:spcPts val="300"/>
                        </a:spcAft>
                      </a:pPr>
                      <a:r>
                        <a:rPr lang="en-US" sz="1000" spc="10" dirty="0">
                          <a:effectLst/>
                        </a:rPr>
                        <a:t>6–8</a:t>
                      </a:r>
                      <a:endParaRPr lang="en-US" sz="1000" spc="10" dirty="0">
                        <a:solidFill>
                          <a:srgbClr val="000000"/>
                        </a:solidFill>
                        <a:effectLst/>
                        <a:latin typeface="Franklin Gothic Book" panose="020B0503020102020204" pitchFamily="34" charset="0"/>
                        <a:ea typeface="Calibri" panose="020F0502020204030204" pitchFamily="34" charset="0"/>
                        <a:cs typeface="Arial" panose="020B0604020202020204" pitchFamily="34" charset="0"/>
                      </a:endParaRPr>
                    </a:p>
                  </a:txBody>
                  <a:tcPr marL="73025" marR="73025" marT="71120" marB="71120" anchor="ctr"/>
                </a:tc>
                <a:tc>
                  <a:txBody>
                    <a:bodyPr/>
                    <a:lstStyle/>
                    <a:p>
                      <a:pPr marL="0" marR="0" algn="ctr">
                        <a:spcBef>
                          <a:spcPts val="300"/>
                        </a:spcBef>
                        <a:spcAft>
                          <a:spcPts val="300"/>
                        </a:spcAft>
                      </a:pPr>
                      <a:r>
                        <a:rPr lang="en-US" sz="1000" spc="10" dirty="0" smtClean="0">
                          <a:effectLst/>
                        </a:rPr>
                        <a:t>3:00</a:t>
                      </a:r>
                      <a:endParaRPr lang="en-US" sz="1000" spc="10" dirty="0">
                        <a:solidFill>
                          <a:srgbClr val="000000"/>
                        </a:solidFill>
                        <a:effectLst/>
                        <a:latin typeface="Franklin Gothic Book" panose="020B0503020102020204" pitchFamily="34" charset="0"/>
                        <a:ea typeface="Calibri" panose="020F0502020204030204" pitchFamily="34" charset="0"/>
                        <a:cs typeface="Arial" panose="020B0604020202020204" pitchFamily="34" charset="0"/>
                      </a:endParaRPr>
                    </a:p>
                  </a:txBody>
                  <a:tcPr marL="73025" marR="73025" marT="0" marB="0" anchor="ctr"/>
                </a:tc>
                <a:tc>
                  <a:txBody>
                    <a:bodyPr/>
                    <a:lstStyle/>
                    <a:p>
                      <a:pPr marL="0" marR="0" algn="ctr">
                        <a:spcBef>
                          <a:spcPts val="300"/>
                        </a:spcBef>
                        <a:spcAft>
                          <a:spcPts val="300"/>
                        </a:spcAft>
                      </a:pPr>
                      <a:r>
                        <a:rPr lang="en-US" sz="1000" spc="10" dirty="0" smtClean="0">
                          <a:effectLst/>
                        </a:rPr>
                        <a:t>1:20</a:t>
                      </a:r>
                      <a:endParaRPr lang="en-US" sz="1000" spc="10" dirty="0">
                        <a:solidFill>
                          <a:srgbClr val="000000"/>
                        </a:solidFill>
                        <a:effectLst/>
                        <a:latin typeface="Franklin Gothic Book" panose="020B0503020102020204" pitchFamily="34" charset="0"/>
                        <a:ea typeface="Calibri" panose="020F0502020204030204" pitchFamily="34" charset="0"/>
                        <a:cs typeface="Arial" panose="020B0604020202020204" pitchFamily="34" charset="0"/>
                      </a:endParaRPr>
                    </a:p>
                  </a:txBody>
                  <a:tcPr marL="73025" marR="73025" marT="71120" marB="71120" anchor="ctr"/>
                </a:tc>
                <a:tc>
                  <a:txBody>
                    <a:bodyPr/>
                    <a:lstStyle/>
                    <a:p>
                      <a:pPr marL="0" marR="0" algn="ctr">
                        <a:spcBef>
                          <a:spcPts val="300"/>
                        </a:spcBef>
                        <a:spcAft>
                          <a:spcPts val="300"/>
                        </a:spcAft>
                      </a:pPr>
                      <a:r>
                        <a:rPr lang="en-US" sz="1000" spc="10" dirty="0" smtClean="0">
                          <a:effectLst/>
                        </a:rPr>
                        <a:t>4:20</a:t>
                      </a:r>
                      <a:endParaRPr lang="en-US" sz="1000" spc="10" dirty="0">
                        <a:solidFill>
                          <a:srgbClr val="000000"/>
                        </a:solidFill>
                        <a:effectLst/>
                        <a:latin typeface="Franklin Gothic Book" panose="020B0503020102020204" pitchFamily="34" charset="0"/>
                        <a:ea typeface="Calibri" panose="020F0502020204030204" pitchFamily="34" charset="0"/>
                        <a:cs typeface="Arial" panose="020B0604020202020204" pitchFamily="34" charset="0"/>
                      </a:endParaRPr>
                    </a:p>
                  </a:txBody>
                  <a:tcPr marL="73025" marR="73025" marT="71120" marB="71120" anchor="ctr"/>
                </a:tc>
                <a:extLst>
                  <a:ext uri="{0D108BD9-81ED-4DB2-BD59-A6C34878D82A}">
                    <a16:rowId xmlns="" xmlns:a16="http://schemas.microsoft.com/office/drawing/2014/main" val="10008"/>
                  </a:ext>
                </a:extLst>
              </a:tr>
              <a:tr h="0">
                <a:tc vMerge="1">
                  <a:txBody>
                    <a:bodyPr/>
                    <a:lstStyle/>
                    <a:p>
                      <a:endParaRPr lang="en-US"/>
                    </a:p>
                  </a:txBody>
                  <a:tcPr/>
                </a:tc>
                <a:tc>
                  <a:txBody>
                    <a:bodyPr/>
                    <a:lstStyle/>
                    <a:p>
                      <a:pPr marL="0" marR="0" algn="ctr">
                        <a:spcBef>
                          <a:spcPts val="300"/>
                        </a:spcBef>
                        <a:spcAft>
                          <a:spcPts val="300"/>
                        </a:spcAft>
                      </a:pPr>
                      <a:r>
                        <a:rPr lang="en-US" sz="1000" spc="10" dirty="0">
                          <a:effectLst/>
                        </a:rPr>
                        <a:t>HS</a:t>
                      </a:r>
                      <a:endParaRPr lang="en-US" sz="1000" spc="10" dirty="0">
                        <a:solidFill>
                          <a:srgbClr val="000000"/>
                        </a:solidFill>
                        <a:effectLst/>
                        <a:latin typeface="Franklin Gothic Book" panose="020B0503020102020204" pitchFamily="34" charset="0"/>
                        <a:ea typeface="Calibri" panose="020F0502020204030204" pitchFamily="34" charset="0"/>
                        <a:cs typeface="Arial" panose="020B0604020202020204" pitchFamily="34" charset="0"/>
                      </a:endParaRPr>
                    </a:p>
                  </a:txBody>
                  <a:tcPr marL="73025" marR="73025" marT="71120" marB="71120" anchor="ctr"/>
                </a:tc>
                <a:tc>
                  <a:txBody>
                    <a:bodyPr/>
                    <a:lstStyle/>
                    <a:p>
                      <a:pPr marL="0" marR="0" algn="ctr">
                        <a:spcBef>
                          <a:spcPts val="300"/>
                        </a:spcBef>
                        <a:spcAft>
                          <a:spcPts val="300"/>
                        </a:spcAft>
                      </a:pPr>
                      <a:r>
                        <a:rPr lang="en-US" sz="1000" spc="10" dirty="0" smtClean="0">
                          <a:effectLst/>
                        </a:rPr>
                        <a:t>2:20</a:t>
                      </a:r>
                      <a:endParaRPr lang="en-US" sz="1000" spc="10" dirty="0">
                        <a:solidFill>
                          <a:srgbClr val="000000"/>
                        </a:solidFill>
                        <a:effectLst/>
                        <a:latin typeface="Franklin Gothic Book" panose="020B0503020102020204" pitchFamily="34" charset="0"/>
                        <a:ea typeface="Calibri" panose="020F0502020204030204" pitchFamily="34" charset="0"/>
                        <a:cs typeface="Arial" panose="020B0604020202020204" pitchFamily="34" charset="0"/>
                      </a:endParaRPr>
                    </a:p>
                  </a:txBody>
                  <a:tcPr marL="73025" marR="73025" marT="0" marB="0" anchor="ctr"/>
                </a:tc>
                <a:tc>
                  <a:txBody>
                    <a:bodyPr/>
                    <a:lstStyle/>
                    <a:p>
                      <a:pPr marL="0" marR="0" algn="ctr">
                        <a:spcBef>
                          <a:spcPts val="300"/>
                        </a:spcBef>
                        <a:spcAft>
                          <a:spcPts val="300"/>
                        </a:spcAft>
                      </a:pPr>
                      <a:r>
                        <a:rPr lang="en-US" sz="1000" spc="10" dirty="0" smtClean="0">
                          <a:effectLst/>
                        </a:rPr>
                        <a:t>:55</a:t>
                      </a:r>
                      <a:endParaRPr lang="en-US" sz="1000" spc="10" dirty="0">
                        <a:solidFill>
                          <a:srgbClr val="000000"/>
                        </a:solidFill>
                        <a:effectLst/>
                        <a:latin typeface="Franklin Gothic Book" panose="020B0503020102020204" pitchFamily="34" charset="0"/>
                        <a:ea typeface="Calibri" panose="020F0502020204030204" pitchFamily="34" charset="0"/>
                        <a:cs typeface="Arial" panose="020B0604020202020204" pitchFamily="34" charset="0"/>
                      </a:endParaRPr>
                    </a:p>
                  </a:txBody>
                  <a:tcPr marL="73025" marR="73025" marT="71120" marB="71120" anchor="ctr"/>
                </a:tc>
                <a:tc>
                  <a:txBody>
                    <a:bodyPr/>
                    <a:lstStyle/>
                    <a:p>
                      <a:pPr marL="0" marR="0" algn="ctr">
                        <a:spcBef>
                          <a:spcPts val="300"/>
                        </a:spcBef>
                        <a:spcAft>
                          <a:spcPts val="300"/>
                        </a:spcAft>
                      </a:pPr>
                      <a:r>
                        <a:rPr lang="en-US" sz="1000" spc="10" dirty="0" smtClean="0">
                          <a:effectLst/>
                        </a:rPr>
                        <a:t>3:15</a:t>
                      </a:r>
                      <a:endParaRPr lang="en-US" sz="1000" spc="10" dirty="0">
                        <a:solidFill>
                          <a:srgbClr val="000000"/>
                        </a:solidFill>
                        <a:effectLst/>
                        <a:latin typeface="Franklin Gothic Book" panose="020B0503020102020204" pitchFamily="34" charset="0"/>
                        <a:ea typeface="Calibri" panose="020F0502020204030204" pitchFamily="34" charset="0"/>
                        <a:cs typeface="Arial" panose="020B0604020202020204" pitchFamily="34" charset="0"/>
                      </a:endParaRPr>
                    </a:p>
                  </a:txBody>
                  <a:tcPr marL="73025" marR="73025" marT="71120" marB="71120" anchor="ctr"/>
                </a:tc>
                <a:extLst>
                  <a:ext uri="{0D108BD9-81ED-4DB2-BD59-A6C34878D82A}">
                    <a16:rowId xmlns="" xmlns:a16="http://schemas.microsoft.com/office/drawing/2014/main" val="10009"/>
                  </a:ext>
                </a:extLst>
              </a:tr>
            </a:tbl>
          </a:graphicData>
        </a:graphic>
      </p:graphicFrame>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7000"/>
    </mc:Choice>
    <mc:Fallback xmlns="" xmlns:mv="urn:schemas-microsoft-com:mac:vml">
      <p:transition spd="slow" advTm="27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oardsquare.png"/>
          <p:cNvPicPr>
            <a:picLocks noChangeAspect="1"/>
          </p:cNvPicPr>
          <p:nvPr/>
        </p:nvPicPr>
        <p:blipFill>
          <a:blip r:embed="rId5" cstate="print"/>
          <a:stretch>
            <a:fillRect/>
          </a:stretch>
        </p:blipFill>
        <p:spPr>
          <a:xfrm>
            <a:off x="2243898" y="0"/>
            <a:ext cx="6900102" cy="6644091"/>
          </a:xfrm>
          <a:prstGeom prst="rect">
            <a:avLst/>
          </a:prstGeom>
          <a:ln>
            <a:noFill/>
          </a:ln>
          <a:effectLst>
            <a:outerShdw blurRad="292100" dist="139700" dir="2700000" algn="tl" rotWithShape="0">
              <a:srgbClr val="333333">
                <a:alpha val="65000"/>
              </a:srgbClr>
            </a:outerShdw>
          </a:effectLst>
        </p:spPr>
      </p:pic>
      <p:sp>
        <p:nvSpPr>
          <p:cNvPr id="18437" name="TextBox 9"/>
          <p:cNvSpPr txBox="1">
            <a:spLocks noChangeArrowheads="1"/>
          </p:cNvSpPr>
          <p:nvPr/>
        </p:nvSpPr>
        <p:spPr bwMode="auto">
          <a:xfrm>
            <a:off x="2514600" y="1252728"/>
            <a:ext cx="6324600" cy="3200876"/>
          </a:xfrm>
          <a:prstGeom prst="rect">
            <a:avLst/>
          </a:prstGeom>
          <a:noFill/>
          <a:ln w="9525">
            <a:noFill/>
            <a:miter lim="800000"/>
            <a:headEnd/>
            <a:tailEnd/>
          </a:ln>
        </p:spPr>
        <p:txBody>
          <a:bodyPr wrap="square">
            <a:spAutoFit/>
          </a:bodyPr>
          <a:lstStyle/>
          <a:p>
            <a:pPr marL="457200" indent="-457200" fontAlgn="auto">
              <a:spcBef>
                <a:spcPts val="0"/>
              </a:spcBef>
              <a:spcAft>
                <a:spcPts val="600"/>
              </a:spcAft>
              <a:buFont typeface="Arial" pitchFamily="34" charset="0"/>
              <a:buChar char="•"/>
              <a:defRPr/>
            </a:pPr>
            <a:r>
              <a:rPr lang="en-US" sz="3200" dirty="0">
                <a:latin typeface="Arial" pitchFamily="34" charset="0"/>
                <a:cs typeface="Arial" pitchFamily="34" charset="0"/>
              </a:rPr>
              <a:t>This training module </a:t>
            </a:r>
            <a:r>
              <a:rPr lang="en-US" sz="3200" dirty="0" smtClean="0">
                <a:latin typeface="Arial" pitchFamily="34" charset="0"/>
                <a:cs typeface="Arial" pitchFamily="34" charset="0"/>
              </a:rPr>
              <a:t>answers </a:t>
            </a:r>
            <a:r>
              <a:rPr lang="en-US" sz="3200" dirty="0">
                <a:latin typeface="Arial" pitchFamily="34" charset="0"/>
                <a:cs typeface="Arial" pitchFamily="34" charset="0"/>
              </a:rPr>
              <a:t>the </a:t>
            </a:r>
            <a:r>
              <a:rPr lang="en-US" sz="3200" dirty="0" smtClean="0">
                <a:latin typeface="Arial" pitchFamily="34" charset="0"/>
                <a:cs typeface="Arial" pitchFamily="34" charset="0"/>
              </a:rPr>
              <a:t>following questions:</a:t>
            </a:r>
            <a:endParaRPr lang="en-US" sz="3200" dirty="0">
              <a:latin typeface="Arial" pitchFamily="34" charset="0"/>
              <a:cs typeface="Arial" pitchFamily="34" charset="0"/>
            </a:endParaRPr>
          </a:p>
          <a:p>
            <a:pPr marL="914400" lvl="1" indent="-457200" fontAlgn="auto">
              <a:spcBef>
                <a:spcPts val="0"/>
              </a:spcBef>
              <a:spcAft>
                <a:spcPts val="600"/>
              </a:spcAft>
              <a:buFont typeface="Arial" pitchFamily="34" charset="0"/>
              <a:buChar char="–"/>
              <a:defRPr/>
            </a:pPr>
            <a:r>
              <a:rPr lang="en-US" sz="3200" dirty="0">
                <a:latin typeface="Arial" pitchFamily="34" charset="0"/>
                <a:cs typeface="Arial" pitchFamily="34" charset="0"/>
              </a:rPr>
              <a:t>What is a performance </a:t>
            </a:r>
            <a:r>
              <a:rPr lang="en-US" sz="3200" dirty="0" smtClean="0">
                <a:latin typeface="Arial" pitchFamily="34" charset="0"/>
                <a:cs typeface="Arial" pitchFamily="34" charset="0"/>
              </a:rPr>
              <a:t>task?</a:t>
            </a:r>
          </a:p>
          <a:p>
            <a:pPr marL="914400" lvl="1" indent="-457200" fontAlgn="auto">
              <a:spcBef>
                <a:spcPts val="0"/>
              </a:spcBef>
              <a:spcAft>
                <a:spcPts val="600"/>
              </a:spcAft>
              <a:buFont typeface="Arial" pitchFamily="34" charset="0"/>
              <a:buChar char="–"/>
              <a:defRPr/>
            </a:pPr>
            <a:r>
              <a:rPr lang="en-US" sz="3200" dirty="0" smtClean="0">
                <a:latin typeface="Arial" pitchFamily="34" charset="0"/>
                <a:cs typeface="Arial" pitchFamily="34" charset="0"/>
              </a:rPr>
              <a:t>What does a performance task in </a:t>
            </a:r>
            <a:r>
              <a:rPr lang="en-US" sz="3200" dirty="0" smtClean="0">
                <a:latin typeface="Arial" pitchFamily="34" charset="0"/>
                <a:cs typeface="Arial" pitchFamily="34" charset="0"/>
              </a:rPr>
              <a:t>English </a:t>
            </a:r>
            <a:r>
              <a:rPr lang="en-US" sz="3200" dirty="0" smtClean="0">
                <a:latin typeface="Arial" pitchFamily="34" charset="0"/>
                <a:cs typeface="Arial" pitchFamily="34" charset="0"/>
              </a:rPr>
              <a:t>language arts/literacy look like?</a:t>
            </a:r>
          </a:p>
        </p:txBody>
      </p:sp>
      <p:pic>
        <p:nvPicPr>
          <p:cNvPr id="6" name="Male 7"/>
          <p:cNvPicPr>
            <a:picLocks noChangeAspect="1"/>
          </p:cNvPicPr>
          <p:nvPr>
            <p:custDataLst>
              <p:tags r:id="rId2"/>
            </p:custDataLst>
          </p:nvPr>
        </p:nvPicPr>
        <p:blipFill>
          <a:blip r:embed="rId6" cstate="print"/>
          <a:stretch>
            <a:fillRect/>
          </a:stretch>
        </p:blipFill>
        <p:spPr>
          <a:xfrm flipH="1">
            <a:off x="0" y="454025"/>
            <a:ext cx="3798888" cy="6403975"/>
          </a:xfrm>
          <a:prstGeom prst="rect">
            <a:avLst/>
          </a:prstGeom>
          <a:effectLst>
            <a:outerShdw blurRad="50800" dist="38100" dir="2700000" algn="tl" rotWithShape="0">
              <a:prstClr val="black">
                <a:alpha val="40000"/>
              </a:prstClr>
            </a:outerShdw>
          </a:effectLst>
        </p:spPr>
      </p:pic>
      <p:sp>
        <p:nvSpPr>
          <p:cNvPr id="7" name="TextBox 6"/>
          <p:cNvSpPr txBox="1">
            <a:spLocks noChangeArrowheads="1"/>
          </p:cNvSpPr>
          <p:nvPr/>
        </p:nvSpPr>
        <p:spPr bwMode="auto">
          <a:xfrm>
            <a:off x="2362200" y="420469"/>
            <a:ext cx="6477000" cy="646331"/>
          </a:xfrm>
          <a:prstGeom prst="rect">
            <a:avLst/>
          </a:prstGeom>
          <a:noFill/>
          <a:ln w="9525">
            <a:noFill/>
            <a:miter lim="800000"/>
            <a:headEnd/>
            <a:tailEnd/>
          </a:ln>
        </p:spPr>
        <p:txBody>
          <a:bodyPr wrap="square">
            <a:spAutoFit/>
          </a:bodyPr>
          <a:lstStyle/>
          <a:p>
            <a:pPr algn="ctr" fontAlgn="auto">
              <a:spcBef>
                <a:spcPts val="0"/>
              </a:spcBef>
              <a:spcAft>
                <a:spcPts val="0"/>
              </a:spcAft>
              <a:defRPr/>
            </a:pPr>
            <a:r>
              <a:rPr lang="en-US" sz="3600" b="1" dirty="0" smtClean="0">
                <a:solidFill>
                  <a:srgbClr val="43B02A"/>
                </a:solidFill>
                <a:latin typeface="Arial" pitchFamily="34" charset="0"/>
                <a:cs typeface="Arial" pitchFamily="34" charset="0"/>
              </a:rPr>
              <a:t>PERFORMANCE TASK</a:t>
            </a:r>
            <a:endParaRPr lang="en-US" sz="3600" b="1" dirty="0">
              <a:solidFill>
                <a:srgbClr val="43B02A"/>
              </a:solidFill>
              <a:latin typeface="Arial" pitchFamily="34" charset="0"/>
              <a:cs typeface="Arial"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0000"/>
    </mc:Choice>
    <mc:Fallback xmlns="" xmlns:mv="urn:schemas-microsoft-com:mac:vml">
      <p:transition spd="slow" advTm="2000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667000"/>
            <a:ext cx="8229600" cy="1143000"/>
          </a:xfrm>
        </p:spPr>
        <p:txBody>
          <a:bodyPr/>
          <a:lstStyle/>
          <a:p>
            <a:pPr>
              <a:defRPr/>
            </a:pPr>
            <a:r>
              <a:rPr lang="en-US" sz="7200" b="1" dirty="0" smtClean="0">
                <a:effectLst>
                  <a:outerShdw blurRad="38100" dist="38100" dir="2700000" algn="tl">
                    <a:srgbClr val="000000">
                      <a:alpha val="43137"/>
                    </a:srgbClr>
                  </a:outerShdw>
                </a:effectLst>
                <a:latin typeface="Arial" pitchFamily="34" charset="0"/>
                <a:cs typeface="Arial" pitchFamily="34" charset="0"/>
              </a:rPr>
              <a:t>Don’t forget these details.</a:t>
            </a:r>
            <a:endParaRPr lang="en-US" sz="7200" b="1" dirty="0">
              <a:effectLst>
                <a:outerShdw blurRad="38100" dist="38100" dir="2700000" algn="tl">
                  <a:srgbClr val="000000">
                    <a:alpha val="43137"/>
                  </a:srgbClr>
                </a:outerShdw>
              </a:effectLst>
              <a:latin typeface="Arial" pitchFamily="34" charset="0"/>
              <a:cs typeface="Arial"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000"/>
    </mc:Choice>
    <mc:Fallback xmlns="" xmlns:mv="urn:schemas-microsoft-com:mac:vml">
      <p:transition spd="slow" advTm="300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oardsquare.png"/>
          <p:cNvPicPr>
            <a:picLocks noChangeAspect="1"/>
          </p:cNvPicPr>
          <p:nvPr/>
        </p:nvPicPr>
        <p:blipFill>
          <a:blip r:embed="rId5" cstate="print"/>
          <a:stretch>
            <a:fillRect/>
          </a:stretch>
        </p:blipFill>
        <p:spPr>
          <a:xfrm>
            <a:off x="2243898" y="0"/>
            <a:ext cx="6900102" cy="6644091"/>
          </a:xfrm>
          <a:prstGeom prst="rect">
            <a:avLst/>
          </a:prstGeom>
          <a:ln>
            <a:noFill/>
          </a:ln>
          <a:effectLst>
            <a:outerShdw blurRad="292100" dist="139700" dir="2700000" algn="tl" rotWithShape="0">
              <a:srgbClr val="333333">
                <a:alpha val="65000"/>
              </a:srgbClr>
            </a:outerShdw>
          </a:effectLst>
        </p:spPr>
      </p:pic>
      <p:sp>
        <p:nvSpPr>
          <p:cNvPr id="61442" name="TextBox 9"/>
          <p:cNvSpPr txBox="1">
            <a:spLocks noChangeArrowheads="1"/>
          </p:cNvSpPr>
          <p:nvPr/>
        </p:nvSpPr>
        <p:spPr bwMode="auto">
          <a:xfrm>
            <a:off x="3352800" y="838200"/>
            <a:ext cx="5181600" cy="646113"/>
          </a:xfrm>
          <a:prstGeom prst="rect">
            <a:avLst/>
          </a:prstGeom>
          <a:noFill/>
          <a:ln w="9525">
            <a:noFill/>
            <a:miter lim="800000"/>
            <a:headEnd/>
            <a:tailEnd/>
          </a:ln>
        </p:spPr>
        <p:txBody>
          <a:bodyPr>
            <a:spAutoFit/>
          </a:bodyPr>
          <a:lstStyle/>
          <a:p>
            <a:endParaRPr lang="en-US" dirty="0">
              <a:latin typeface="Arial" pitchFamily="34" charset="0"/>
              <a:cs typeface="Arial" pitchFamily="34" charset="0"/>
            </a:endParaRPr>
          </a:p>
          <a:p>
            <a:endParaRPr lang="en-US" dirty="0">
              <a:latin typeface="Arial" pitchFamily="34" charset="0"/>
              <a:cs typeface="Arial" pitchFamily="34" charset="0"/>
            </a:endParaRPr>
          </a:p>
        </p:txBody>
      </p:sp>
      <p:pic>
        <p:nvPicPr>
          <p:cNvPr id="4" name="Male 7"/>
          <p:cNvPicPr>
            <a:picLocks noChangeAspect="1"/>
          </p:cNvPicPr>
          <p:nvPr>
            <p:custDataLst>
              <p:tags r:id="rId2"/>
            </p:custDataLst>
          </p:nvPr>
        </p:nvPicPr>
        <p:blipFill>
          <a:blip r:embed="rId6" cstate="print"/>
          <a:stretch>
            <a:fillRect/>
          </a:stretch>
        </p:blipFill>
        <p:spPr>
          <a:xfrm>
            <a:off x="114018" y="273726"/>
            <a:ext cx="2781582" cy="6332538"/>
          </a:xfrm>
          <a:prstGeom prst="rect">
            <a:avLst/>
          </a:prstGeom>
          <a:effectLst>
            <a:outerShdw blurRad="50800" dist="38100" dir="2700000" algn="tl" rotWithShape="0">
              <a:prstClr val="black">
                <a:alpha val="40000"/>
              </a:prstClr>
            </a:outerShdw>
          </a:effectLst>
        </p:spPr>
      </p:pic>
      <p:sp>
        <p:nvSpPr>
          <p:cNvPr id="61445" name="TextBox 9"/>
          <p:cNvSpPr txBox="1">
            <a:spLocks noChangeArrowheads="1"/>
          </p:cNvSpPr>
          <p:nvPr/>
        </p:nvSpPr>
        <p:spPr bwMode="auto">
          <a:xfrm>
            <a:off x="2895600" y="1371600"/>
            <a:ext cx="2819400" cy="2862322"/>
          </a:xfrm>
          <a:prstGeom prst="rect">
            <a:avLst/>
          </a:prstGeom>
          <a:noFill/>
          <a:ln w="9525">
            <a:noFill/>
            <a:miter lim="800000"/>
            <a:headEnd/>
            <a:tailEnd/>
          </a:ln>
        </p:spPr>
        <p:txBody>
          <a:bodyPr wrap="square">
            <a:spAutoFit/>
          </a:bodyPr>
          <a:lstStyle/>
          <a:p>
            <a:r>
              <a:rPr lang="en-US" sz="3000" dirty="0">
                <a:latin typeface="Arial" pitchFamily="34" charset="0"/>
                <a:cs typeface="Arial" pitchFamily="34" charset="0"/>
              </a:rPr>
              <a:t>You might want to take a few notes on the information in the next few slides.</a:t>
            </a:r>
            <a:endParaRPr lang="en-US" sz="3000" u="sng" dirty="0">
              <a:latin typeface="Arial" pitchFamily="34" charset="0"/>
              <a:cs typeface="Arial" pitchFamily="34" charset="0"/>
            </a:endParaRPr>
          </a:p>
        </p:txBody>
      </p:sp>
      <p:pic>
        <p:nvPicPr>
          <p:cNvPr id="61447" name="Picture 2" descr="C:\Users\abthompson\AppData\Local\Microsoft\Windows\Temporary Internet Files\Content.IE5\DMZ2FTW6\MC900151699[1].wmf"/>
          <p:cNvPicPr>
            <a:picLocks noChangeAspect="1" noChangeArrowheads="1"/>
          </p:cNvPicPr>
          <p:nvPr/>
        </p:nvPicPr>
        <p:blipFill>
          <a:blip r:embed="rId7" cstate="print"/>
          <a:srcRect/>
          <a:stretch>
            <a:fillRect/>
          </a:stretch>
        </p:blipFill>
        <p:spPr bwMode="auto">
          <a:xfrm>
            <a:off x="5681663" y="1828800"/>
            <a:ext cx="3081337" cy="2865438"/>
          </a:xfrm>
          <a:prstGeom prst="rect">
            <a:avLst/>
          </a:prstGeom>
          <a:noFill/>
          <a:ln w="9525">
            <a:noFill/>
            <a:miter lim="800000"/>
            <a:headEnd/>
            <a:tailEnd/>
          </a:ln>
        </p:spPr>
      </p:pic>
      <p:sp>
        <p:nvSpPr>
          <p:cNvPr id="10" name="TextBox 6"/>
          <p:cNvSpPr txBox="1">
            <a:spLocks noChangeArrowheads="1"/>
          </p:cNvSpPr>
          <p:nvPr/>
        </p:nvSpPr>
        <p:spPr bwMode="auto">
          <a:xfrm>
            <a:off x="2362200" y="420469"/>
            <a:ext cx="6477000" cy="646331"/>
          </a:xfrm>
          <a:prstGeom prst="rect">
            <a:avLst/>
          </a:prstGeom>
          <a:noFill/>
          <a:ln w="9525">
            <a:noFill/>
            <a:miter lim="800000"/>
            <a:headEnd/>
            <a:tailEnd/>
          </a:ln>
        </p:spPr>
        <p:txBody>
          <a:bodyPr wrap="square">
            <a:spAutoFit/>
          </a:bodyPr>
          <a:lstStyle/>
          <a:p>
            <a:pPr algn="ctr" fontAlgn="auto">
              <a:spcBef>
                <a:spcPts val="0"/>
              </a:spcBef>
              <a:spcAft>
                <a:spcPts val="0"/>
              </a:spcAft>
              <a:defRPr/>
            </a:pPr>
            <a:r>
              <a:rPr lang="en-US" sz="3600" b="1" dirty="0" smtClean="0">
                <a:solidFill>
                  <a:srgbClr val="43B02A"/>
                </a:solidFill>
                <a:latin typeface="Arial" pitchFamily="34" charset="0"/>
                <a:cs typeface="Arial" pitchFamily="34" charset="0"/>
              </a:rPr>
              <a:t>PERFORMANCE TASK</a:t>
            </a:r>
            <a:endParaRPr lang="en-US" sz="3600" b="1" dirty="0">
              <a:solidFill>
                <a:srgbClr val="43B02A"/>
              </a:solidFill>
              <a:latin typeface="Arial" pitchFamily="34" charset="0"/>
              <a:cs typeface="Arial"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0000"/>
    </mc:Choice>
    <mc:Fallback xmlns="" xmlns:mv="urn:schemas-microsoft-com:mac:vml">
      <p:transition spd="slow" advTm="1000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oardsquare.png"/>
          <p:cNvPicPr>
            <a:picLocks noChangeAspect="1"/>
          </p:cNvPicPr>
          <p:nvPr/>
        </p:nvPicPr>
        <p:blipFill>
          <a:blip r:embed="rId5" cstate="print"/>
          <a:stretch>
            <a:fillRect/>
          </a:stretch>
        </p:blipFill>
        <p:spPr>
          <a:xfrm>
            <a:off x="2243898" y="0"/>
            <a:ext cx="6900102" cy="6644091"/>
          </a:xfrm>
          <a:prstGeom prst="rect">
            <a:avLst/>
          </a:prstGeom>
          <a:ln>
            <a:noFill/>
          </a:ln>
          <a:effectLst>
            <a:outerShdw blurRad="292100" dist="139700" dir="2700000" algn="tl" rotWithShape="0">
              <a:srgbClr val="333333">
                <a:alpha val="65000"/>
              </a:srgbClr>
            </a:outerShdw>
          </a:effectLst>
        </p:spPr>
      </p:pic>
      <p:pic>
        <p:nvPicPr>
          <p:cNvPr id="62470" name="Picture 2" descr="C:\Users\abthompson\AppData\Local\Microsoft\Windows\Temporary Internet Files\Content.IE5\LY2K6EEH\MC900384022[1].wmf"/>
          <p:cNvPicPr>
            <a:picLocks noChangeAspect="1" noChangeArrowheads="1"/>
          </p:cNvPicPr>
          <p:nvPr/>
        </p:nvPicPr>
        <p:blipFill>
          <a:blip r:embed="rId6" cstate="print"/>
          <a:srcRect/>
          <a:stretch>
            <a:fillRect/>
          </a:stretch>
        </p:blipFill>
        <p:spPr bwMode="auto">
          <a:xfrm>
            <a:off x="3124200" y="1143000"/>
            <a:ext cx="2514600" cy="2921050"/>
          </a:xfrm>
          <a:prstGeom prst="rect">
            <a:avLst/>
          </a:prstGeom>
          <a:noFill/>
          <a:ln w="9525">
            <a:noFill/>
            <a:miter lim="800000"/>
            <a:headEnd/>
            <a:tailEnd/>
          </a:ln>
        </p:spPr>
      </p:pic>
      <p:pic>
        <p:nvPicPr>
          <p:cNvPr id="11" name="Male 7"/>
          <p:cNvPicPr>
            <a:picLocks noChangeAspect="1"/>
          </p:cNvPicPr>
          <p:nvPr>
            <p:custDataLst>
              <p:tags r:id="rId2"/>
            </p:custDataLst>
          </p:nvPr>
        </p:nvPicPr>
        <p:blipFill>
          <a:blip r:embed="rId7" cstate="print"/>
          <a:stretch>
            <a:fillRect/>
          </a:stretch>
        </p:blipFill>
        <p:spPr>
          <a:xfrm flipH="1">
            <a:off x="0" y="469900"/>
            <a:ext cx="3276600" cy="6388100"/>
          </a:xfrm>
          <a:prstGeom prst="rect">
            <a:avLst/>
          </a:prstGeom>
          <a:effectLst>
            <a:outerShdw blurRad="50800" dist="38100" dir="2700000" algn="tl" rotWithShape="0">
              <a:prstClr val="black">
                <a:alpha val="40000"/>
              </a:prstClr>
            </a:outerShdw>
          </a:effectLst>
        </p:spPr>
      </p:pic>
      <p:sp>
        <p:nvSpPr>
          <p:cNvPr id="9" name="TextBox 6"/>
          <p:cNvSpPr txBox="1">
            <a:spLocks noChangeArrowheads="1"/>
          </p:cNvSpPr>
          <p:nvPr/>
        </p:nvSpPr>
        <p:spPr bwMode="auto">
          <a:xfrm>
            <a:off x="2362200" y="420469"/>
            <a:ext cx="6477000" cy="646331"/>
          </a:xfrm>
          <a:prstGeom prst="rect">
            <a:avLst/>
          </a:prstGeom>
          <a:noFill/>
          <a:ln w="9525">
            <a:noFill/>
            <a:miter lim="800000"/>
            <a:headEnd/>
            <a:tailEnd/>
          </a:ln>
        </p:spPr>
        <p:txBody>
          <a:bodyPr wrap="square">
            <a:spAutoFit/>
          </a:bodyPr>
          <a:lstStyle/>
          <a:p>
            <a:pPr algn="ctr" fontAlgn="auto">
              <a:spcBef>
                <a:spcPts val="0"/>
              </a:spcBef>
              <a:spcAft>
                <a:spcPts val="0"/>
              </a:spcAft>
              <a:defRPr/>
            </a:pPr>
            <a:r>
              <a:rPr lang="en-US" sz="3600" b="1" dirty="0" smtClean="0">
                <a:solidFill>
                  <a:srgbClr val="43B02A"/>
                </a:solidFill>
                <a:latin typeface="Arial" pitchFamily="34" charset="0"/>
                <a:cs typeface="Arial" pitchFamily="34" charset="0"/>
              </a:rPr>
              <a:t>PERFORMANCE TASK</a:t>
            </a:r>
            <a:endParaRPr lang="en-US" sz="3600" b="1" dirty="0">
              <a:solidFill>
                <a:srgbClr val="43B02A"/>
              </a:solidFill>
              <a:latin typeface="Arial" pitchFamily="34" charset="0"/>
              <a:cs typeface="Arial" pitchFamily="34" charset="0"/>
            </a:endParaRPr>
          </a:p>
        </p:txBody>
      </p:sp>
      <p:sp>
        <p:nvSpPr>
          <p:cNvPr id="8" name="TextBox 7"/>
          <p:cNvSpPr txBox="1"/>
          <p:nvPr/>
        </p:nvSpPr>
        <p:spPr>
          <a:xfrm>
            <a:off x="5029200" y="3333929"/>
            <a:ext cx="3581400" cy="1200329"/>
          </a:xfrm>
          <a:prstGeom prst="rect">
            <a:avLst/>
          </a:prstGeom>
          <a:noFill/>
        </p:spPr>
        <p:txBody>
          <a:bodyPr wrap="square" rtlCol="0">
            <a:spAutoFit/>
          </a:bodyPr>
          <a:lstStyle/>
          <a:p>
            <a:pPr algn="ctr"/>
            <a:r>
              <a:rPr lang="en-US" sz="3600" b="1" dirty="0" smtClean="0">
                <a:solidFill>
                  <a:srgbClr val="FF0000"/>
                </a:solidFill>
                <a:latin typeface="Arial" pitchFamily="34" charset="0"/>
                <a:cs typeface="Arial" pitchFamily="34" charset="0"/>
              </a:rPr>
              <a:t>Ten</a:t>
            </a:r>
            <a:r>
              <a:rPr lang="en-US" sz="3600" b="1" dirty="0" smtClean="0">
                <a:solidFill>
                  <a:srgbClr val="FF0000"/>
                </a:solidFill>
                <a:latin typeface="Arial" pitchFamily="34" charset="0"/>
                <a:cs typeface="Arial" pitchFamily="34" charset="0"/>
              </a:rPr>
              <a:t>-day </a:t>
            </a:r>
            <a:endParaRPr lang="en-US" sz="3600" b="1" dirty="0" smtClean="0">
              <a:solidFill>
                <a:srgbClr val="FF0000"/>
              </a:solidFill>
              <a:latin typeface="Arial" pitchFamily="34" charset="0"/>
              <a:cs typeface="Arial" pitchFamily="34" charset="0"/>
            </a:endParaRPr>
          </a:p>
          <a:p>
            <a:pPr algn="ctr"/>
            <a:r>
              <a:rPr lang="en-US" sz="3600" b="1" dirty="0" smtClean="0">
                <a:solidFill>
                  <a:srgbClr val="FF0000"/>
                </a:solidFill>
                <a:latin typeface="Arial" pitchFamily="34" charset="0"/>
                <a:cs typeface="Arial" pitchFamily="34" charset="0"/>
              </a:rPr>
              <a:t>expiration</a:t>
            </a:r>
            <a:endParaRPr lang="en-US" sz="3600" b="1" dirty="0">
              <a:solidFill>
                <a:srgbClr val="FF0000"/>
              </a:solidFill>
              <a:latin typeface="Arial" pitchFamily="34" charset="0"/>
              <a:cs typeface="Arial"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8000"/>
    </mc:Choice>
    <mc:Fallback xmlns="" xmlns:mv="urn:schemas-microsoft-com:mac:vml">
      <p:transition spd="slow" advTm="800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oardsquare.png"/>
          <p:cNvPicPr>
            <a:picLocks noChangeAspect="1"/>
          </p:cNvPicPr>
          <p:nvPr/>
        </p:nvPicPr>
        <p:blipFill>
          <a:blip r:embed="rId5" cstate="print"/>
          <a:stretch>
            <a:fillRect/>
          </a:stretch>
        </p:blipFill>
        <p:spPr>
          <a:xfrm>
            <a:off x="2243898" y="0"/>
            <a:ext cx="6900102" cy="6644091"/>
          </a:xfrm>
          <a:prstGeom prst="rect">
            <a:avLst/>
          </a:prstGeom>
          <a:ln>
            <a:noFill/>
          </a:ln>
          <a:effectLst>
            <a:outerShdw blurRad="292100" dist="139700" dir="2700000" algn="tl" rotWithShape="0">
              <a:srgbClr val="333333">
                <a:alpha val="65000"/>
              </a:srgbClr>
            </a:outerShdw>
          </a:effectLst>
        </p:spPr>
      </p:pic>
      <p:sp>
        <p:nvSpPr>
          <p:cNvPr id="63492" name="TextBox 9"/>
          <p:cNvSpPr txBox="1">
            <a:spLocks noChangeArrowheads="1"/>
          </p:cNvSpPr>
          <p:nvPr/>
        </p:nvSpPr>
        <p:spPr bwMode="auto">
          <a:xfrm>
            <a:off x="2514600" y="1566476"/>
            <a:ext cx="6480048" cy="4001095"/>
          </a:xfrm>
          <a:prstGeom prst="rect">
            <a:avLst/>
          </a:prstGeom>
          <a:noFill/>
          <a:ln w="9525">
            <a:noFill/>
            <a:miter lim="800000"/>
            <a:headEnd/>
            <a:tailEnd/>
          </a:ln>
        </p:spPr>
        <p:txBody>
          <a:bodyPr wrap="square">
            <a:spAutoFit/>
          </a:bodyPr>
          <a:lstStyle/>
          <a:p>
            <a:pPr marL="457200" indent="-457200">
              <a:spcBef>
                <a:spcPts val="600"/>
              </a:spcBef>
              <a:spcAft>
                <a:spcPts val="600"/>
              </a:spcAft>
              <a:buFont typeface="Arial" pitchFamily="34" charset="0"/>
              <a:buChar char="•"/>
            </a:pPr>
            <a:r>
              <a:rPr lang="en-US" sz="2600" dirty="0" smtClean="0">
                <a:latin typeface="Arial" pitchFamily="34" charset="0"/>
                <a:cs typeface="Arial" pitchFamily="34" charset="0"/>
              </a:rPr>
              <a:t>There are no pause rules for the performance task.</a:t>
            </a:r>
          </a:p>
          <a:p>
            <a:pPr marL="457200" indent="-457200">
              <a:spcBef>
                <a:spcPts val="600"/>
              </a:spcBef>
              <a:spcAft>
                <a:spcPts val="600"/>
              </a:spcAft>
              <a:buFont typeface="Arial" pitchFamily="34" charset="0"/>
              <a:buChar char="•"/>
            </a:pPr>
            <a:r>
              <a:rPr lang="en-US" sz="2600" dirty="0" smtClean="0">
                <a:latin typeface="Arial" pitchFamily="34" charset="0"/>
                <a:cs typeface="Arial" pitchFamily="34" charset="0"/>
              </a:rPr>
              <a:t>Students can take breaks during the administration of the performance task </a:t>
            </a:r>
            <a:r>
              <a:rPr lang="en-US" sz="2600" dirty="0" smtClean="0"/>
              <a:t>but will be automatically logged out after </a:t>
            </a:r>
            <a:r>
              <a:rPr lang="en-US" sz="2600" dirty="0" smtClean="0"/>
              <a:t>20 </a:t>
            </a:r>
            <a:r>
              <a:rPr lang="en-US" sz="2600" dirty="0" smtClean="0"/>
              <a:t>minutes in a paused state or </a:t>
            </a:r>
            <a:r>
              <a:rPr lang="en-US" sz="2600" dirty="0" smtClean="0"/>
              <a:t>30 </a:t>
            </a:r>
            <a:r>
              <a:rPr lang="en-US" sz="2600" dirty="0" smtClean="0"/>
              <a:t>minutes of inactivity.</a:t>
            </a:r>
            <a:endParaRPr lang="en-US" sz="2600" dirty="0" smtClean="0">
              <a:latin typeface="Arial" pitchFamily="34" charset="0"/>
              <a:cs typeface="Arial" pitchFamily="34" charset="0"/>
            </a:endParaRPr>
          </a:p>
          <a:p>
            <a:pPr marL="457200" indent="-457200">
              <a:spcBef>
                <a:spcPts val="600"/>
              </a:spcBef>
              <a:spcAft>
                <a:spcPts val="600"/>
              </a:spcAft>
              <a:buFont typeface="Arial" pitchFamily="34" charset="0"/>
              <a:buChar char="•"/>
            </a:pPr>
            <a:r>
              <a:rPr lang="en-US" sz="2600" dirty="0" smtClean="0">
                <a:latin typeface="Arial" pitchFamily="34" charset="0"/>
                <a:cs typeface="Arial" pitchFamily="34" charset="0"/>
              </a:rPr>
              <a:t>For </a:t>
            </a:r>
            <a:r>
              <a:rPr lang="en-US" sz="2600" dirty="0" smtClean="0">
                <a:latin typeface="Arial" pitchFamily="34" charset="0"/>
                <a:cs typeface="Arial" pitchFamily="34" charset="0"/>
              </a:rPr>
              <a:t>ELA, students have access to the items within either Part 1 or Part 2.</a:t>
            </a:r>
          </a:p>
        </p:txBody>
      </p:sp>
      <p:pic>
        <p:nvPicPr>
          <p:cNvPr id="11" name="Male 7"/>
          <p:cNvPicPr>
            <a:picLocks noChangeAspect="1"/>
          </p:cNvPicPr>
          <p:nvPr>
            <p:custDataLst>
              <p:tags r:id="rId2"/>
            </p:custDataLst>
          </p:nvPr>
        </p:nvPicPr>
        <p:blipFill>
          <a:blip r:embed="rId6" cstate="print"/>
          <a:stretch>
            <a:fillRect/>
          </a:stretch>
        </p:blipFill>
        <p:spPr>
          <a:xfrm flipH="1">
            <a:off x="0" y="469900"/>
            <a:ext cx="3276600" cy="6388100"/>
          </a:xfrm>
          <a:prstGeom prst="rect">
            <a:avLst/>
          </a:prstGeom>
          <a:effectLst>
            <a:outerShdw blurRad="50800" dist="38100" dir="2700000" algn="tl" rotWithShape="0">
              <a:prstClr val="black">
                <a:alpha val="40000"/>
              </a:prstClr>
            </a:outerShdw>
          </a:effectLst>
        </p:spPr>
      </p:pic>
      <p:sp>
        <p:nvSpPr>
          <p:cNvPr id="12" name="TextBox 6"/>
          <p:cNvSpPr txBox="1">
            <a:spLocks noChangeArrowheads="1"/>
          </p:cNvSpPr>
          <p:nvPr/>
        </p:nvSpPr>
        <p:spPr bwMode="auto">
          <a:xfrm>
            <a:off x="2362200" y="420469"/>
            <a:ext cx="6477000" cy="1200329"/>
          </a:xfrm>
          <a:prstGeom prst="rect">
            <a:avLst/>
          </a:prstGeom>
          <a:noFill/>
          <a:ln w="9525">
            <a:noFill/>
            <a:miter lim="800000"/>
            <a:headEnd/>
            <a:tailEnd/>
          </a:ln>
        </p:spPr>
        <p:txBody>
          <a:bodyPr wrap="square">
            <a:spAutoFit/>
          </a:bodyPr>
          <a:lstStyle/>
          <a:p>
            <a:pPr algn="ctr" fontAlgn="auto">
              <a:spcBef>
                <a:spcPts val="0"/>
              </a:spcBef>
              <a:spcAft>
                <a:spcPts val="0"/>
              </a:spcAft>
              <a:defRPr/>
            </a:pPr>
            <a:r>
              <a:rPr lang="en-US" sz="3600" b="1" dirty="0" smtClean="0">
                <a:solidFill>
                  <a:srgbClr val="43B02A"/>
                </a:solidFill>
                <a:latin typeface="Arial" pitchFamily="34" charset="0"/>
                <a:cs typeface="Arial" pitchFamily="34" charset="0"/>
              </a:rPr>
              <a:t>PERFORMANCE TASK —Pausing</a:t>
            </a:r>
            <a:endParaRPr lang="en-US" sz="3600" b="1" dirty="0">
              <a:solidFill>
                <a:srgbClr val="43B02A"/>
              </a:solidFill>
              <a:latin typeface="Arial" pitchFamily="34" charset="0"/>
              <a:cs typeface="Arial"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6000"/>
    </mc:Choice>
    <mc:Fallback xmlns="" xmlns:mv="urn:schemas-microsoft-com:mac:vml">
      <p:transition spd="slow" advTm="3600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oardsquare.png"/>
          <p:cNvPicPr>
            <a:picLocks noChangeAspect="1"/>
          </p:cNvPicPr>
          <p:nvPr/>
        </p:nvPicPr>
        <p:blipFill>
          <a:blip r:embed="rId5" cstate="print"/>
          <a:stretch>
            <a:fillRect/>
          </a:stretch>
        </p:blipFill>
        <p:spPr>
          <a:xfrm>
            <a:off x="2243898" y="0"/>
            <a:ext cx="6900102" cy="6644091"/>
          </a:xfrm>
          <a:prstGeom prst="rect">
            <a:avLst/>
          </a:prstGeom>
          <a:ln>
            <a:noFill/>
          </a:ln>
          <a:effectLst>
            <a:outerShdw blurRad="292100" dist="139700" dir="2700000" algn="tl" rotWithShape="0">
              <a:srgbClr val="333333">
                <a:alpha val="65000"/>
              </a:srgbClr>
            </a:outerShdw>
          </a:effectLst>
        </p:spPr>
      </p:pic>
      <p:pic>
        <p:nvPicPr>
          <p:cNvPr id="11" name="Male 7"/>
          <p:cNvPicPr>
            <a:picLocks noChangeAspect="1"/>
          </p:cNvPicPr>
          <p:nvPr>
            <p:custDataLst>
              <p:tags r:id="rId2"/>
            </p:custDataLst>
          </p:nvPr>
        </p:nvPicPr>
        <p:blipFill>
          <a:blip r:embed="rId6" cstate="print"/>
          <a:stretch>
            <a:fillRect/>
          </a:stretch>
        </p:blipFill>
        <p:spPr>
          <a:xfrm flipH="1">
            <a:off x="0" y="469900"/>
            <a:ext cx="3276600" cy="6388100"/>
          </a:xfrm>
          <a:prstGeom prst="rect">
            <a:avLst/>
          </a:prstGeom>
          <a:effectLst>
            <a:outerShdw blurRad="50800" dist="38100" dir="2700000" algn="tl" rotWithShape="0">
              <a:prstClr val="black">
                <a:alpha val="40000"/>
              </a:prstClr>
            </a:outerShdw>
          </a:effectLst>
        </p:spPr>
      </p:pic>
      <p:sp>
        <p:nvSpPr>
          <p:cNvPr id="9" name="TextBox 6"/>
          <p:cNvSpPr txBox="1">
            <a:spLocks noChangeArrowheads="1"/>
          </p:cNvSpPr>
          <p:nvPr/>
        </p:nvSpPr>
        <p:spPr bwMode="auto">
          <a:xfrm>
            <a:off x="2362200" y="420469"/>
            <a:ext cx="6477000" cy="1200329"/>
          </a:xfrm>
          <a:prstGeom prst="rect">
            <a:avLst/>
          </a:prstGeom>
          <a:noFill/>
          <a:ln w="9525">
            <a:noFill/>
            <a:miter lim="800000"/>
            <a:headEnd/>
            <a:tailEnd/>
          </a:ln>
        </p:spPr>
        <p:txBody>
          <a:bodyPr wrap="square">
            <a:spAutoFit/>
          </a:bodyPr>
          <a:lstStyle/>
          <a:p>
            <a:pPr algn="ctr" fontAlgn="auto">
              <a:spcBef>
                <a:spcPts val="0"/>
              </a:spcBef>
              <a:spcAft>
                <a:spcPts val="0"/>
              </a:spcAft>
              <a:defRPr/>
            </a:pPr>
            <a:r>
              <a:rPr lang="en-US" sz="3600" b="1" dirty="0" smtClean="0">
                <a:solidFill>
                  <a:srgbClr val="43B02A"/>
                </a:solidFill>
                <a:latin typeface="Arial" pitchFamily="34" charset="0"/>
                <a:cs typeface="Arial" pitchFamily="34" charset="0"/>
              </a:rPr>
              <a:t>PERFORMANCE TASK Tools Global Notes — ELA</a:t>
            </a:r>
            <a:endParaRPr lang="en-US" sz="3600" b="1" dirty="0">
              <a:solidFill>
                <a:srgbClr val="43B02A"/>
              </a:solidFill>
              <a:latin typeface="Arial" pitchFamily="34" charset="0"/>
              <a:cs typeface="Arial" pitchFamily="34" charset="0"/>
            </a:endParaRPr>
          </a:p>
        </p:txBody>
      </p:sp>
      <p:sp>
        <p:nvSpPr>
          <p:cNvPr id="64516" name="TextBox 9"/>
          <p:cNvSpPr txBox="1">
            <a:spLocks noChangeArrowheads="1"/>
          </p:cNvSpPr>
          <p:nvPr/>
        </p:nvSpPr>
        <p:spPr bwMode="auto">
          <a:xfrm>
            <a:off x="2514600" y="1600200"/>
            <a:ext cx="6327648" cy="5355312"/>
          </a:xfrm>
          <a:prstGeom prst="rect">
            <a:avLst/>
          </a:prstGeom>
          <a:noFill/>
          <a:ln w="9525">
            <a:noFill/>
            <a:miter lim="800000"/>
            <a:headEnd/>
            <a:tailEnd/>
          </a:ln>
        </p:spPr>
        <p:txBody>
          <a:bodyPr wrap="square">
            <a:spAutoFit/>
          </a:bodyPr>
          <a:lstStyle/>
          <a:p>
            <a:pPr marL="468313" indent="-468313">
              <a:spcAft>
                <a:spcPts val="600"/>
              </a:spcAft>
              <a:buFont typeface="Arial" pitchFamily="34" charset="0"/>
              <a:buChar char="•"/>
            </a:pPr>
            <a:r>
              <a:rPr lang="en-US" sz="2400" dirty="0" smtClean="0">
                <a:latin typeface="Arial" pitchFamily="34" charset="0"/>
                <a:cs typeface="Arial" pitchFamily="34" charset="0"/>
              </a:rPr>
              <a:t>Used only for the </a:t>
            </a:r>
            <a:r>
              <a:rPr lang="en-US" sz="2400" b="1" dirty="0" smtClean="0">
                <a:latin typeface="Arial" pitchFamily="34" charset="0"/>
                <a:cs typeface="Arial" pitchFamily="34" charset="0"/>
              </a:rPr>
              <a:t>ELA PT</a:t>
            </a:r>
            <a:endParaRPr lang="en-US" sz="2400" dirty="0" smtClean="0">
              <a:latin typeface="Arial" pitchFamily="34" charset="0"/>
              <a:cs typeface="Arial" pitchFamily="34" charset="0"/>
            </a:endParaRPr>
          </a:p>
          <a:p>
            <a:pPr marL="468313" indent="-468313">
              <a:spcAft>
                <a:spcPts val="600"/>
              </a:spcAft>
              <a:buFont typeface="Arial" pitchFamily="34" charset="0"/>
              <a:buChar char="•"/>
            </a:pPr>
            <a:r>
              <a:rPr lang="en-US" sz="2400" dirty="0" smtClean="0">
                <a:latin typeface="Arial" pitchFamily="34" charset="0"/>
                <a:cs typeface="Arial" pitchFamily="34" charset="0"/>
              </a:rPr>
              <a:t>Global notes is an embedded universal </a:t>
            </a:r>
            <a:r>
              <a:rPr lang="en-US" sz="2400" dirty="0" smtClean="0">
                <a:latin typeface="Arial" pitchFamily="34" charset="0"/>
                <a:cs typeface="Arial" pitchFamily="34" charset="0"/>
              </a:rPr>
              <a:t>tool;</a:t>
            </a:r>
            <a:endParaRPr lang="en-US" sz="2400" dirty="0" smtClean="0">
              <a:latin typeface="Arial" pitchFamily="34" charset="0"/>
              <a:cs typeface="Arial" pitchFamily="34" charset="0"/>
            </a:endParaRPr>
          </a:p>
          <a:p>
            <a:pPr marL="468313" indent="-468313">
              <a:spcAft>
                <a:spcPts val="600"/>
              </a:spcAft>
              <a:buFont typeface="Arial" pitchFamily="34" charset="0"/>
              <a:buChar char="•"/>
            </a:pPr>
            <a:r>
              <a:rPr lang="en-US" sz="2400" dirty="0" smtClean="0">
                <a:latin typeface="Arial" pitchFamily="34" charset="0"/>
                <a:cs typeface="Arial" pitchFamily="34" charset="0"/>
              </a:rPr>
              <a:t>Notes are retained </a:t>
            </a:r>
            <a:r>
              <a:rPr lang="en-US" sz="2400" dirty="0">
                <a:latin typeface="Arial" pitchFamily="34" charset="0"/>
                <a:cs typeface="Arial" pitchFamily="34" charset="0"/>
              </a:rPr>
              <a:t>from Part 1 to Part 2 </a:t>
            </a:r>
            <a:endParaRPr lang="en-US" sz="2400" dirty="0" smtClean="0">
              <a:latin typeface="Arial" pitchFamily="34" charset="0"/>
              <a:cs typeface="Arial" pitchFamily="34" charset="0"/>
            </a:endParaRPr>
          </a:p>
          <a:p>
            <a:pPr marL="925513" lvl="1" indent="-468313">
              <a:spcAft>
                <a:spcPts val="600"/>
              </a:spcAft>
              <a:buFont typeface="Arial" pitchFamily="34" charset="0"/>
              <a:buChar char="–"/>
            </a:pPr>
            <a:r>
              <a:rPr lang="en-US" sz="2400" dirty="0" smtClean="0">
                <a:latin typeface="Arial" pitchFamily="34" charset="0"/>
                <a:cs typeface="Arial" pitchFamily="34" charset="0"/>
              </a:rPr>
              <a:t>A student taking Part 2 of the ELA PT may refer back to </a:t>
            </a:r>
            <a:r>
              <a:rPr lang="en-US" sz="2400" dirty="0">
                <a:latin typeface="Arial" pitchFamily="34" charset="0"/>
                <a:cs typeface="Arial" pitchFamily="34" charset="0"/>
              </a:rPr>
              <a:t>the notes even though the student is not able to go back to </a:t>
            </a:r>
            <a:r>
              <a:rPr lang="en-US" sz="2400" dirty="0" smtClean="0">
                <a:latin typeface="Arial" pitchFamily="34" charset="0"/>
                <a:cs typeface="Arial" pitchFamily="34" charset="0"/>
              </a:rPr>
              <a:t>the research questions in </a:t>
            </a:r>
            <a:br>
              <a:rPr lang="en-US" sz="2400" dirty="0" smtClean="0">
                <a:latin typeface="Arial" pitchFamily="34" charset="0"/>
                <a:cs typeface="Arial" pitchFamily="34" charset="0"/>
              </a:rPr>
            </a:br>
            <a:r>
              <a:rPr lang="en-US" sz="2400" dirty="0" smtClean="0">
                <a:latin typeface="Arial" pitchFamily="34" charset="0"/>
                <a:cs typeface="Arial" pitchFamily="34" charset="0"/>
              </a:rPr>
              <a:t>Part 1; and</a:t>
            </a:r>
          </a:p>
          <a:p>
            <a:pPr marL="468313" lvl="1" indent="-468313">
              <a:spcAft>
                <a:spcPts val="600"/>
              </a:spcAft>
              <a:buFont typeface="Arial" pitchFamily="34" charset="0"/>
              <a:buChar char="•"/>
            </a:pPr>
            <a:r>
              <a:rPr lang="en-US" sz="2400" dirty="0" smtClean="0">
                <a:latin typeface="Arial" pitchFamily="34" charset="0"/>
                <a:cs typeface="Arial" pitchFamily="34" charset="0"/>
              </a:rPr>
              <a:t>Preferred mode for note taking.</a:t>
            </a:r>
          </a:p>
          <a:p>
            <a:endParaRPr lang="en-US" sz="2400" dirty="0" smtClean="0">
              <a:latin typeface="Arial" pitchFamily="34" charset="0"/>
              <a:cs typeface="Arial" pitchFamily="34" charset="0"/>
            </a:endParaRPr>
          </a:p>
          <a:p>
            <a:pPr marL="468313" lvl="1" indent="-468313">
              <a:spcAft>
                <a:spcPts val="600"/>
              </a:spcAft>
              <a:buFont typeface="Arial" pitchFamily="34" charset="0"/>
              <a:buChar char="•"/>
            </a:pPr>
            <a:endParaRPr lang="en-US" sz="2400" dirty="0" smtClean="0">
              <a:latin typeface="Arial" pitchFamily="34" charset="0"/>
              <a:cs typeface="Arial" pitchFamily="34" charset="0"/>
            </a:endParaRPr>
          </a:p>
          <a:p>
            <a:pPr marL="925513" lvl="1" indent="-468313">
              <a:spcAft>
                <a:spcPts val="600"/>
              </a:spcAft>
              <a:buFont typeface="Arial" pitchFamily="34" charset="0"/>
              <a:buChar char="–"/>
            </a:pPr>
            <a:endParaRPr lang="en-US" sz="2400" b="1" dirty="0">
              <a:latin typeface="Arial" pitchFamily="34" charset="0"/>
              <a:cs typeface="Arial"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5000"/>
    </mc:Choice>
    <mc:Fallback xmlns="" xmlns:mv="urn:schemas-microsoft-com:mac:vml">
      <p:transition spd="slow" advTm="2500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oardsquare.png"/>
          <p:cNvPicPr>
            <a:picLocks noChangeAspect="1"/>
          </p:cNvPicPr>
          <p:nvPr/>
        </p:nvPicPr>
        <p:blipFill>
          <a:blip r:embed="rId5" cstate="print"/>
          <a:stretch>
            <a:fillRect/>
          </a:stretch>
        </p:blipFill>
        <p:spPr>
          <a:xfrm>
            <a:off x="2243898" y="0"/>
            <a:ext cx="6900102" cy="6644091"/>
          </a:xfrm>
          <a:prstGeom prst="rect">
            <a:avLst/>
          </a:prstGeom>
          <a:ln>
            <a:noFill/>
          </a:ln>
          <a:effectLst>
            <a:outerShdw blurRad="292100" dist="139700" dir="2700000" algn="tl" rotWithShape="0">
              <a:srgbClr val="333333">
                <a:alpha val="65000"/>
              </a:srgbClr>
            </a:outerShdw>
          </a:effectLst>
        </p:spPr>
      </p:pic>
      <p:pic>
        <p:nvPicPr>
          <p:cNvPr id="11" name="Male 7"/>
          <p:cNvPicPr>
            <a:picLocks noChangeAspect="1"/>
          </p:cNvPicPr>
          <p:nvPr>
            <p:custDataLst>
              <p:tags r:id="rId2"/>
            </p:custDataLst>
          </p:nvPr>
        </p:nvPicPr>
        <p:blipFill>
          <a:blip r:embed="rId6" cstate="print"/>
          <a:stretch>
            <a:fillRect/>
          </a:stretch>
        </p:blipFill>
        <p:spPr>
          <a:xfrm flipH="1">
            <a:off x="0" y="469900"/>
            <a:ext cx="3276600" cy="6388100"/>
          </a:xfrm>
          <a:prstGeom prst="rect">
            <a:avLst/>
          </a:prstGeom>
          <a:effectLst>
            <a:outerShdw blurRad="50800" dist="38100" dir="2700000" algn="tl" rotWithShape="0">
              <a:prstClr val="black">
                <a:alpha val="40000"/>
              </a:prstClr>
            </a:outerShdw>
          </a:effectLst>
        </p:spPr>
      </p:pic>
      <p:sp>
        <p:nvSpPr>
          <p:cNvPr id="10" name="TextBox 6"/>
          <p:cNvSpPr txBox="1">
            <a:spLocks noChangeArrowheads="1"/>
          </p:cNvSpPr>
          <p:nvPr/>
        </p:nvSpPr>
        <p:spPr bwMode="auto">
          <a:xfrm>
            <a:off x="2362200" y="420469"/>
            <a:ext cx="6477000" cy="1200329"/>
          </a:xfrm>
          <a:prstGeom prst="rect">
            <a:avLst/>
          </a:prstGeom>
          <a:noFill/>
          <a:ln w="9525">
            <a:noFill/>
            <a:miter lim="800000"/>
            <a:headEnd/>
            <a:tailEnd/>
          </a:ln>
        </p:spPr>
        <p:txBody>
          <a:bodyPr wrap="square">
            <a:spAutoFit/>
          </a:bodyPr>
          <a:lstStyle/>
          <a:p>
            <a:pPr algn="ctr" fontAlgn="auto">
              <a:spcBef>
                <a:spcPts val="0"/>
              </a:spcBef>
              <a:spcAft>
                <a:spcPts val="0"/>
              </a:spcAft>
              <a:defRPr/>
            </a:pPr>
            <a:r>
              <a:rPr lang="en-US" sz="3600" b="1" dirty="0" smtClean="0">
                <a:solidFill>
                  <a:srgbClr val="43B02A"/>
                </a:solidFill>
                <a:latin typeface="Arial" pitchFamily="34" charset="0"/>
                <a:cs typeface="Arial" pitchFamily="34" charset="0"/>
              </a:rPr>
              <a:t>PERFORMANCE TASK Tools Scratch Paper — ELA</a:t>
            </a:r>
            <a:endParaRPr lang="en-US" sz="3600" b="1" dirty="0">
              <a:solidFill>
                <a:srgbClr val="43B02A"/>
              </a:solidFill>
              <a:latin typeface="Arial" pitchFamily="34" charset="0"/>
              <a:cs typeface="Arial" pitchFamily="34" charset="0"/>
            </a:endParaRPr>
          </a:p>
        </p:txBody>
      </p:sp>
      <p:sp>
        <p:nvSpPr>
          <p:cNvPr id="65540" name="TextBox 9"/>
          <p:cNvSpPr txBox="1">
            <a:spLocks noChangeArrowheads="1"/>
          </p:cNvSpPr>
          <p:nvPr/>
        </p:nvSpPr>
        <p:spPr bwMode="auto">
          <a:xfrm>
            <a:off x="2590800" y="1505664"/>
            <a:ext cx="6324600" cy="5447645"/>
          </a:xfrm>
          <a:prstGeom prst="rect">
            <a:avLst/>
          </a:prstGeom>
          <a:noFill/>
          <a:ln w="9525">
            <a:noFill/>
            <a:miter lim="800000"/>
            <a:headEnd/>
            <a:tailEnd/>
          </a:ln>
        </p:spPr>
        <p:txBody>
          <a:bodyPr wrap="square">
            <a:spAutoFit/>
          </a:bodyPr>
          <a:lstStyle/>
          <a:p>
            <a:pPr marL="457200" indent="-457200">
              <a:spcAft>
                <a:spcPts val="600"/>
              </a:spcAft>
              <a:buFont typeface="Arial" pitchFamily="34" charset="0"/>
              <a:buChar char="•"/>
            </a:pPr>
            <a:endParaRPr lang="en-US" sz="2400" dirty="0" smtClean="0"/>
          </a:p>
          <a:p>
            <a:pPr marL="457200" indent="-457200">
              <a:spcAft>
                <a:spcPts val="600"/>
              </a:spcAft>
              <a:buFont typeface="Arial" pitchFamily="34" charset="0"/>
              <a:buChar char="•"/>
            </a:pPr>
            <a:r>
              <a:rPr lang="en-US" sz="2800" dirty="0" smtClean="0"/>
              <a:t>Students may choose to use scratch paper to make notes in ELA.</a:t>
            </a:r>
          </a:p>
          <a:p>
            <a:pPr marL="457200" indent="-457200">
              <a:spcAft>
                <a:spcPts val="600"/>
              </a:spcAft>
              <a:buFont typeface="Arial" pitchFamily="34" charset="0"/>
              <a:buChar char="•"/>
            </a:pPr>
            <a:r>
              <a:rPr lang="en-US" sz="2800" dirty="0" smtClean="0">
                <a:latin typeface="Arial" pitchFamily="34" charset="0"/>
                <a:cs typeface="Arial" pitchFamily="34" charset="0"/>
              </a:rPr>
              <a:t>Collect </a:t>
            </a:r>
            <a:r>
              <a:rPr lang="en-US" sz="2800" dirty="0">
                <a:latin typeface="Arial" pitchFamily="34" charset="0"/>
                <a:cs typeface="Arial" pitchFamily="34" charset="0"/>
              </a:rPr>
              <a:t>scratch paper at completion of Part 1 of the ELA </a:t>
            </a:r>
            <a:r>
              <a:rPr lang="en-US" sz="2800" dirty="0" smtClean="0">
                <a:latin typeface="Arial" pitchFamily="34" charset="0"/>
                <a:cs typeface="Arial" pitchFamily="34" charset="0"/>
              </a:rPr>
              <a:t>performance task and store securely until </a:t>
            </a:r>
            <a:r>
              <a:rPr lang="en-US" sz="2800" dirty="0">
                <a:latin typeface="Arial" pitchFamily="34" charset="0"/>
                <a:cs typeface="Arial" pitchFamily="34" charset="0"/>
              </a:rPr>
              <a:t>Part </a:t>
            </a:r>
            <a:r>
              <a:rPr lang="en-US" sz="2800" dirty="0" smtClean="0">
                <a:latin typeface="Arial" pitchFamily="34" charset="0"/>
                <a:cs typeface="Arial" pitchFamily="34" charset="0"/>
              </a:rPr>
              <a:t>2.</a:t>
            </a:r>
          </a:p>
          <a:p>
            <a:pPr marL="457200" indent="-457200">
              <a:spcAft>
                <a:spcPts val="600"/>
              </a:spcAft>
              <a:buFont typeface="Arial" pitchFamily="34" charset="0"/>
              <a:buChar char="•"/>
            </a:pPr>
            <a:r>
              <a:rPr lang="en-US" sz="2800" dirty="0" smtClean="0">
                <a:latin typeface="Arial" pitchFamily="34" charset="0"/>
                <a:cs typeface="Arial" pitchFamily="34" charset="0"/>
              </a:rPr>
              <a:t>After administration, all scratch paper must be securely destroyed in adherence to test security procedures. </a:t>
            </a:r>
          </a:p>
          <a:p>
            <a:pPr marL="457200" indent="-457200">
              <a:spcAft>
                <a:spcPts val="600"/>
              </a:spcAft>
            </a:pPr>
            <a:endParaRPr lang="en-US" sz="2400" dirty="0" smtClean="0">
              <a:latin typeface="Arial" pitchFamily="34" charset="0"/>
              <a:cs typeface="Arial"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0000"/>
    </mc:Choice>
    <mc:Fallback xmlns="" xmlns:mv="urn:schemas-microsoft-com:mac:vml">
      <p:transition spd="slow" advTm="2000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2438400" y="1905000"/>
            <a:ext cx="6705600" cy="2079625"/>
          </a:xfrm>
          <a:prstGeom prst="rect">
            <a:avLst/>
          </a:prstGeom>
          <a:noFill/>
          <a:ln w="9525">
            <a:noFill/>
            <a:miter lim="800000"/>
            <a:headEnd/>
            <a:tailEnd/>
          </a:ln>
        </p:spPr>
        <p:txBody>
          <a:bodyPr anchor="ctr"/>
          <a:lstStyle/>
          <a:p>
            <a:pPr algn="ctr" fontAlgn="auto">
              <a:spcBef>
                <a:spcPts val="0"/>
              </a:spcBef>
              <a:spcAft>
                <a:spcPts val="0"/>
              </a:spcAft>
              <a:defRPr/>
            </a:pPr>
            <a:r>
              <a:rPr lang="en-US" sz="4000" b="1" dirty="0">
                <a:effectLst>
                  <a:outerShdw blurRad="38100" dist="38100" dir="2700000" algn="tl">
                    <a:srgbClr val="000000">
                      <a:alpha val="43137"/>
                    </a:srgbClr>
                  </a:outerShdw>
                </a:effectLst>
                <a:latin typeface="Arial" pitchFamily="34" charset="0"/>
                <a:ea typeface="+mj-ea"/>
                <a:cs typeface="Arial" pitchFamily="34" charset="0"/>
              </a:rPr>
              <a:t>For more </a:t>
            </a:r>
            <a:r>
              <a:rPr lang="en-US" sz="4000" b="1" dirty="0" smtClean="0">
                <a:effectLst>
                  <a:outerShdw blurRad="38100" dist="38100" dir="2700000" algn="tl">
                    <a:srgbClr val="000000">
                      <a:alpha val="43137"/>
                    </a:srgbClr>
                  </a:outerShdw>
                </a:effectLst>
                <a:latin typeface="Arial" pitchFamily="34" charset="0"/>
                <a:ea typeface="+mj-ea"/>
                <a:cs typeface="Arial" pitchFamily="34" charset="0"/>
              </a:rPr>
              <a:t>information, </a:t>
            </a:r>
            <a:endParaRPr lang="en-US" sz="4000" b="1" dirty="0">
              <a:effectLst>
                <a:outerShdw blurRad="38100" dist="38100" dir="2700000" algn="tl">
                  <a:srgbClr val="000000">
                    <a:alpha val="43137"/>
                  </a:srgbClr>
                </a:outerShdw>
              </a:effectLst>
              <a:latin typeface="Arial" pitchFamily="34" charset="0"/>
              <a:ea typeface="+mj-ea"/>
              <a:cs typeface="Arial" pitchFamily="34" charset="0"/>
            </a:endParaRPr>
          </a:p>
          <a:p>
            <a:pPr algn="ctr" fontAlgn="auto">
              <a:spcBef>
                <a:spcPts val="0"/>
              </a:spcBef>
              <a:spcAft>
                <a:spcPts val="0"/>
              </a:spcAft>
              <a:defRPr/>
            </a:pPr>
            <a:r>
              <a:rPr lang="en-US" sz="4000" b="1" dirty="0">
                <a:effectLst>
                  <a:outerShdw blurRad="38100" dist="38100" dir="2700000" algn="tl">
                    <a:srgbClr val="000000">
                      <a:alpha val="43137"/>
                    </a:srgbClr>
                  </a:outerShdw>
                </a:effectLst>
                <a:latin typeface="Arial" pitchFamily="34" charset="0"/>
                <a:ea typeface="+mj-ea"/>
                <a:cs typeface="Arial" pitchFamily="34" charset="0"/>
              </a:rPr>
              <a:t>please visit:</a:t>
            </a:r>
          </a:p>
          <a:p>
            <a:pPr algn="ctr" fontAlgn="auto">
              <a:spcBef>
                <a:spcPts val="0"/>
              </a:spcBef>
              <a:spcAft>
                <a:spcPts val="0"/>
              </a:spcAft>
              <a:defRPr/>
            </a:pPr>
            <a:r>
              <a:rPr lang="en-US" sz="3600" b="1" dirty="0">
                <a:effectLst>
                  <a:outerShdw blurRad="38100" dist="38100" dir="2700000" algn="tl">
                    <a:srgbClr val="000000">
                      <a:alpha val="43137"/>
                    </a:srgbClr>
                  </a:outerShdw>
                </a:effectLst>
                <a:latin typeface="Arial" pitchFamily="34" charset="0"/>
                <a:ea typeface="+mj-ea"/>
                <a:cs typeface="Arial" pitchFamily="34" charset="0"/>
              </a:rPr>
              <a:t/>
            </a:r>
            <a:br>
              <a:rPr lang="en-US" sz="3600" b="1" dirty="0">
                <a:effectLst>
                  <a:outerShdw blurRad="38100" dist="38100" dir="2700000" algn="tl">
                    <a:srgbClr val="000000">
                      <a:alpha val="43137"/>
                    </a:srgbClr>
                  </a:outerShdw>
                </a:effectLst>
                <a:latin typeface="Arial" pitchFamily="34" charset="0"/>
                <a:ea typeface="+mj-ea"/>
                <a:cs typeface="Arial" pitchFamily="34" charset="0"/>
              </a:rPr>
            </a:br>
            <a:r>
              <a:rPr lang="en-US" sz="4000" b="1" dirty="0" smtClean="0">
                <a:effectLst>
                  <a:outerShdw blurRad="38100" dist="38100" dir="2700000" algn="tl">
                    <a:srgbClr val="000000">
                      <a:alpha val="43137"/>
                    </a:srgbClr>
                  </a:outerShdw>
                </a:effectLst>
                <a:latin typeface="Arial" pitchFamily="34" charset="0"/>
                <a:ea typeface="+mj-ea"/>
                <a:cs typeface="Arial" pitchFamily="34" charset="0"/>
              </a:rPr>
              <a:t>www.smarterbalanced.org</a:t>
            </a:r>
            <a:endParaRPr lang="en-US" sz="4000" b="1" dirty="0">
              <a:effectLst>
                <a:outerShdw blurRad="38100" dist="38100" dir="2700000" algn="tl">
                  <a:srgbClr val="000000">
                    <a:alpha val="43137"/>
                  </a:srgbClr>
                </a:outerShdw>
              </a:effectLst>
              <a:latin typeface="Arial" pitchFamily="34" charset="0"/>
              <a:ea typeface="+mj-ea"/>
              <a:cs typeface="Arial" pitchFamily="34" charset="0"/>
            </a:endParaRPr>
          </a:p>
        </p:txBody>
      </p:sp>
      <p:pic>
        <p:nvPicPr>
          <p:cNvPr id="68611" name="Picture 4" descr="smarterbalanced_logo.png"/>
          <p:cNvPicPr>
            <a:picLocks noChangeAspect="1"/>
          </p:cNvPicPr>
          <p:nvPr/>
        </p:nvPicPr>
        <p:blipFill>
          <a:blip r:embed="rId5" cstate="print"/>
          <a:srcRect/>
          <a:stretch>
            <a:fillRect/>
          </a:stretch>
        </p:blipFill>
        <p:spPr bwMode="auto">
          <a:xfrm>
            <a:off x="3200400" y="4648200"/>
            <a:ext cx="5235575" cy="1657350"/>
          </a:xfrm>
          <a:prstGeom prst="rect">
            <a:avLst/>
          </a:prstGeom>
          <a:noFill/>
          <a:ln w="9525">
            <a:noFill/>
            <a:miter lim="800000"/>
            <a:headEnd/>
            <a:tailEnd/>
          </a:ln>
        </p:spPr>
      </p:pic>
      <p:pic>
        <p:nvPicPr>
          <p:cNvPr id="6" name="Male 7"/>
          <p:cNvPicPr>
            <a:picLocks noChangeAspect="1"/>
          </p:cNvPicPr>
          <p:nvPr>
            <p:custDataLst>
              <p:tags r:id="rId2"/>
            </p:custDataLst>
          </p:nvPr>
        </p:nvPicPr>
        <p:blipFill>
          <a:blip r:embed="rId6" cstate="print"/>
          <a:stretch>
            <a:fillRect/>
          </a:stretch>
        </p:blipFill>
        <p:spPr>
          <a:xfrm>
            <a:off x="152400" y="92075"/>
            <a:ext cx="2971800" cy="6765925"/>
          </a:xfrm>
          <a:prstGeom prst="rect">
            <a:avLst/>
          </a:prstGeom>
          <a:effectLst>
            <a:outerShdw blurRad="50800" dist="38100" dir="2700000" algn="tl" rotWithShape="0">
              <a:prstClr val="black">
                <a:alpha val="40000"/>
              </a:prstClr>
            </a:outerShdw>
          </a:effectLst>
        </p:spPr>
      </p:pic>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le 7"/>
          <p:cNvPicPr>
            <a:picLocks noChangeAspect="1"/>
          </p:cNvPicPr>
          <p:nvPr>
            <p:custDataLst>
              <p:tags r:id="rId2"/>
            </p:custDataLst>
          </p:nvPr>
        </p:nvPicPr>
        <p:blipFill>
          <a:blip r:embed="rId5" cstate="print"/>
          <a:stretch>
            <a:fillRect/>
          </a:stretch>
        </p:blipFill>
        <p:spPr>
          <a:xfrm>
            <a:off x="609600" y="470848"/>
            <a:ext cx="2667000" cy="6071682"/>
          </a:xfrm>
          <a:prstGeom prst="rect">
            <a:avLst/>
          </a:prstGeom>
          <a:effectLst>
            <a:outerShdw blurRad="50800" dist="38100" dir="2700000" algn="tl" rotWithShape="0">
              <a:prstClr val="black">
                <a:alpha val="40000"/>
              </a:prstClr>
            </a:outerShdw>
          </a:effectLst>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38600" y="457200"/>
            <a:ext cx="4623704" cy="60198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2000"/>
    </mc:Choice>
    <mc:Fallback xmlns="" xmlns:mv="urn:schemas-microsoft-com:mac:vml">
      <p:transition spd="slow" advTm="32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667000"/>
            <a:ext cx="8229600" cy="1143000"/>
          </a:xfrm>
        </p:spPr>
        <p:txBody>
          <a:bodyPr/>
          <a:lstStyle/>
          <a:p>
            <a:pPr>
              <a:defRPr/>
            </a:pPr>
            <a:r>
              <a:rPr lang="en-US" sz="7200" b="1" dirty="0" smtClean="0">
                <a:effectLst>
                  <a:outerShdw blurRad="38100" dist="38100" dir="2700000" algn="tl">
                    <a:srgbClr val="000000">
                      <a:alpha val="43137"/>
                    </a:srgbClr>
                  </a:outerShdw>
                </a:effectLst>
                <a:latin typeface="Arial" pitchFamily="34" charset="0"/>
                <a:cs typeface="Arial" pitchFamily="34" charset="0"/>
              </a:rPr>
              <a:t>What is a Performance Task?</a:t>
            </a:r>
            <a:endParaRPr lang="en-US" sz="7200" b="1" dirty="0">
              <a:effectLst>
                <a:outerShdw blurRad="38100" dist="38100" dir="2700000" algn="tl">
                  <a:srgbClr val="000000">
                    <a:alpha val="43137"/>
                  </a:srgbClr>
                </a:outerShdw>
              </a:effectLst>
              <a:latin typeface="Arial" pitchFamily="34" charset="0"/>
              <a:cs typeface="Arial"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000"/>
    </mc:Choice>
    <mc:Fallback xmlns="" xmlns:mv="urn:schemas-microsoft-com:mac:vml">
      <p:transition spd="slow" advTm="3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boardsquare.png"/>
          <p:cNvPicPr>
            <a:picLocks noChangeAspect="1"/>
          </p:cNvPicPr>
          <p:nvPr/>
        </p:nvPicPr>
        <p:blipFill>
          <a:blip r:embed="rId5" cstate="print"/>
          <a:stretch>
            <a:fillRect/>
          </a:stretch>
        </p:blipFill>
        <p:spPr>
          <a:xfrm>
            <a:off x="2150649" y="0"/>
            <a:ext cx="6900102" cy="6644091"/>
          </a:xfrm>
          <a:prstGeom prst="rect">
            <a:avLst/>
          </a:prstGeom>
          <a:ln>
            <a:noFill/>
          </a:ln>
          <a:effectLst>
            <a:outerShdw blurRad="292100" dist="139700" dir="2700000" algn="tl" rotWithShape="0">
              <a:srgbClr val="333333">
                <a:alpha val="65000"/>
              </a:srgbClr>
            </a:outerShdw>
          </a:effectLst>
        </p:spPr>
      </p:pic>
      <p:sp>
        <p:nvSpPr>
          <p:cNvPr id="20484" name="TextBox 6"/>
          <p:cNvSpPr txBox="1">
            <a:spLocks noChangeArrowheads="1"/>
          </p:cNvSpPr>
          <p:nvPr/>
        </p:nvSpPr>
        <p:spPr bwMode="auto">
          <a:xfrm>
            <a:off x="2362200" y="420469"/>
            <a:ext cx="6477000" cy="1754326"/>
          </a:xfrm>
          <a:prstGeom prst="rect">
            <a:avLst/>
          </a:prstGeom>
          <a:noFill/>
          <a:ln w="9525">
            <a:noFill/>
            <a:miter lim="800000"/>
            <a:headEnd/>
            <a:tailEnd/>
          </a:ln>
        </p:spPr>
        <p:txBody>
          <a:bodyPr wrap="square">
            <a:spAutoFit/>
          </a:bodyPr>
          <a:lstStyle/>
          <a:p>
            <a:pPr algn="ctr" fontAlgn="auto">
              <a:spcBef>
                <a:spcPts val="0"/>
              </a:spcBef>
              <a:spcAft>
                <a:spcPts val="0"/>
              </a:spcAft>
              <a:defRPr/>
            </a:pPr>
            <a:r>
              <a:rPr lang="en-US" sz="3600" b="1" dirty="0" smtClean="0">
                <a:solidFill>
                  <a:srgbClr val="43B02A"/>
                </a:solidFill>
                <a:latin typeface="Arial" pitchFamily="34" charset="0"/>
                <a:cs typeface="Arial" pitchFamily="34" charset="0"/>
              </a:rPr>
              <a:t>Smarter Balanced Assessment</a:t>
            </a:r>
          </a:p>
          <a:p>
            <a:pPr algn="ctr" fontAlgn="auto">
              <a:spcBef>
                <a:spcPts val="0"/>
              </a:spcBef>
              <a:spcAft>
                <a:spcPts val="0"/>
              </a:spcAft>
              <a:defRPr/>
            </a:pPr>
            <a:endParaRPr lang="en-US" sz="3600" b="1" dirty="0">
              <a:solidFill>
                <a:srgbClr val="43B02A"/>
              </a:solidFill>
              <a:latin typeface="Arial" pitchFamily="34" charset="0"/>
              <a:cs typeface="Arial" pitchFamily="34" charset="0"/>
            </a:endParaRPr>
          </a:p>
        </p:txBody>
      </p:sp>
      <p:pic>
        <p:nvPicPr>
          <p:cNvPr id="9" name="Male 7"/>
          <p:cNvPicPr>
            <a:picLocks noChangeAspect="1"/>
          </p:cNvPicPr>
          <p:nvPr>
            <p:custDataLst>
              <p:tags r:id="rId2"/>
            </p:custDataLst>
          </p:nvPr>
        </p:nvPicPr>
        <p:blipFill>
          <a:blip r:embed="rId6" cstate="print"/>
          <a:stretch>
            <a:fillRect/>
          </a:stretch>
        </p:blipFill>
        <p:spPr>
          <a:xfrm flipH="1">
            <a:off x="-197835" y="279804"/>
            <a:ext cx="3733800" cy="6364287"/>
          </a:xfrm>
          <a:prstGeom prst="rect">
            <a:avLst/>
          </a:prstGeom>
          <a:effectLst>
            <a:outerShdw blurRad="50800" dist="38100" dir="2700000" algn="tl" rotWithShape="0">
              <a:prstClr val="black">
                <a:alpha val="40000"/>
              </a:prstClr>
            </a:outerShdw>
          </a:effectLst>
        </p:spPr>
      </p:pic>
      <p:sp>
        <p:nvSpPr>
          <p:cNvPr id="7" name="TextBox 9"/>
          <p:cNvSpPr txBox="1">
            <a:spLocks noChangeArrowheads="1"/>
          </p:cNvSpPr>
          <p:nvPr/>
        </p:nvSpPr>
        <p:spPr bwMode="auto">
          <a:xfrm>
            <a:off x="4352498" y="3982704"/>
            <a:ext cx="3124200" cy="1200329"/>
          </a:xfrm>
          <a:prstGeom prst="rect">
            <a:avLst/>
          </a:prstGeom>
          <a:solidFill>
            <a:schemeClr val="accent1"/>
          </a:solidFill>
          <a:ln w="9525">
            <a:solidFill>
              <a:schemeClr val="accent1"/>
            </a:solidFill>
            <a:miter lim="800000"/>
            <a:headEnd/>
            <a:tailEnd/>
          </a:ln>
        </p:spPr>
        <p:txBody>
          <a:bodyPr wrap="square">
            <a:spAutoFit/>
          </a:bodyPr>
          <a:lstStyle/>
          <a:p>
            <a:pPr algn="ctr" fontAlgn="auto">
              <a:spcBef>
                <a:spcPts val="0"/>
              </a:spcBef>
              <a:spcAft>
                <a:spcPts val="0"/>
              </a:spcAft>
              <a:defRPr/>
            </a:pPr>
            <a:r>
              <a:rPr lang="en-US" sz="3600" b="1" dirty="0">
                <a:solidFill>
                  <a:schemeClr val="bg1"/>
                </a:solidFill>
                <a:effectLst>
                  <a:outerShdw blurRad="38100" dist="38100" dir="2700000" algn="tl">
                    <a:srgbClr val="000000">
                      <a:alpha val="43137"/>
                    </a:srgbClr>
                  </a:outerShdw>
                </a:effectLst>
                <a:latin typeface="Arial" pitchFamily="34" charset="0"/>
                <a:cs typeface="Arial" pitchFamily="34" charset="0"/>
              </a:rPr>
              <a:t>Performance Task</a:t>
            </a:r>
          </a:p>
        </p:txBody>
      </p:sp>
      <p:sp>
        <p:nvSpPr>
          <p:cNvPr id="8" name="TextBox 9"/>
          <p:cNvSpPr txBox="1">
            <a:spLocks noChangeArrowheads="1"/>
          </p:cNvSpPr>
          <p:nvPr/>
        </p:nvSpPr>
        <p:spPr bwMode="auto">
          <a:xfrm>
            <a:off x="4419600" y="1824216"/>
            <a:ext cx="2667000" cy="1261884"/>
          </a:xfrm>
          <a:prstGeom prst="rect">
            <a:avLst/>
          </a:prstGeom>
          <a:solidFill>
            <a:schemeClr val="accent1"/>
          </a:solidFill>
          <a:ln w="9525">
            <a:solidFill>
              <a:schemeClr val="accent1"/>
            </a:solidFill>
            <a:miter lim="800000"/>
            <a:headEnd/>
            <a:tailEnd/>
          </a:ln>
        </p:spPr>
        <p:txBody>
          <a:bodyPr wrap="square">
            <a:spAutoFit/>
          </a:bodyPr>
          <a:lstStyle/>
          <a:p>
            <a:pPr algn="ctr" fontAlgn="auto">
              <a:spcBef>
                <a:spcPts val="0"/>
              </a:spcBef>
              <a:spcAft>
                <a:spcPts val="0"/>
              </a:spcAft>
              <a:defRPr/>
            </a:pPr>
            <a:endParaRPr lang="en-US"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algn="ctr" fontAlgn="auto">
              <a:spcBef>
                <a:spcPts val="0"/>
              </a:spcBef>
              <a:spcAft>
                <a:spcPts val="0"/>
              </a:spcAft>
              <a:defRPr/>
            </a:pPr>
            <a:r>
              <a:rPr lang="en-US" sz="36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CAT</a:t>
            </a:r>
          </a:p>
          <a:p>
            <a:pPr algn="ctr" fontAlgn="auto">
              <a:spcBef>
                <a:spcPts val="0"/>
              </a:spcBef>
              <a:spcAft>
                <a:spcPts val="0"/>
              </a:spcAft>
              <a:defRPr/>
            </a:pPr>
            <a:endParaRPr lang="en-US" sz="20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0" name="Down Arrow 9"/>
          <p:cNvSpPr/>
          <p:nvPr/>
        </p:nvSpPr>
        <p:spPr>
          <a:xfrm>
            <a:off x="5486400" y="3322045"/>
            <a:ext cx="533400" cy="5334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3000"/>
    </mc:Choice>
    <mc:Fallback xmlns="" xmlns:mv="urn:schemas-microsoft-com:mac:vml">
      <p:transition spd="slow" advTm="13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boardsquare.png"/>
          <p:cNvPicPr>
            <a:picLocks noChangeAspect="1"/>
          </p:cNvPicPr>
          <p:nvPr/>
        </p:nvPicPr>
        <p:blipFill>
          <a:blip r:embed="rId5" cstate="print"/>
          <a:stretch>
            <a:fillRect/>
          </a:stretch>
        </p:blipFill>
        <p:spPr>
          <a:xfrm>
            <a:off x="2243898" y="0"/>
            <a:ext cx="6900102" cy="6644091"/>
          </a:xfrm>
          <a:prstGeom prst="rect">
            <a:avLst/>
          </a:prstGeom>
          <a:ln>
            <a:noFill/>
          </a:ln>
          <a:effectLst>
            <a:outerShdw blurRad="292100" dist="139700" dir="2700000" algn="tl" rotWithShape="0">
              <a:srgbClr val="333333">
                <a:alpha val="65000"/>
              </a:srgbClr>
            </a:outerShdw>
          </a:effectLst>
        </p:spPr>
      </p:pic>
      <p:sp>
        <p:nvSpPr>
          <p:cNvPr id="20484" name="TextBox 6"/>
          <p:cNvSpPr txBox="1">
            <a:spLocks noChangeArrowheads="1"/>
          </p:cNvSpPr>
          <p:nvPr/>
        </p:nvSpPr>
        <p:spPr bwMode="auto">
          <a:xfrm>
            <a:off x="2362200" y="420469"/>
            <a:ext cx="6477000" cy="646331"/>
          </a:xfrm>
          <a:prstGeom prst="rect">
            <a:avLst/>
          </a:prstGeom>
          <a:noFill/>
          <a:ln w="9525">
            <a:noFill/>
            <a:miter lim="800000"/>
            <a:headEnd/>
            <a:tailEnd/>
          </a:ln>
        </p:spPr>
        <p:txBody>
          <a:bodyPr wrap="square">
            <a:spAutoFit/>
          </a:bodyPr>
          <a:lstStyle/>
          <a:p>
            <a:pPr algn="ctr" fontAlgn="auto">
              <a:spcBef>
                <a:spcPts val="0"/>
              </a:spcBef>
              <a:spcAft>
                <a:spcPts val="0"/>
              </a:spcAft>
              <a:defRPr/>
            </a:pPr>
            <a:r>
              <a:rPr lang="en-US" sz="3600" b="1" dirty="0" smtClean="0">
                <a:solidFill>
                  <a:srgbClr val="43B02A"/>
                </a:solidFill>
                <a:latin typeface="Arial" pitchFamily="34" charset="0"/>
                <a:cs typeface="Arial" pitchFamily="34" charset="0"/>
              </a:rPr>
              <a:t>PERFORMANCE TASK (PT)</a:t>
            </a:r>
            <a:endParaRPr lang="en-US" sz="3600" b="1" dirty="0">
              <a:solidFill>
                <a:srgbClr val="43B02A"/>
              </a:solidFill>
              <a:latin typeface="Arial" pitchFamily="34" charset="0"/>
              <a:cs typeface="Arial" pitchFamily="34" charset="0"/>
            </a:endParaRPr>
          </a:p>
        </p:txBody>
      </p:sp>
      <p:pic>
        <p:nvPicPr>
          <p:cNvPr id="9" name="Male 7"/>
          <p:cNvPicPr>
            <a:picLocks noChangeAspect="1"/>
          </p:cNvPicPr>
          <p:nvPr>
            <p:custDataLst>
              <p:tags r:id="rId2"/>
            </p:custDataLst>
          </p:nvPr>
        </p:nvPicPr>
        <p:blipFill>
          <a:blip r:embed="rId6" cstate="print"/>
          <a:stretch>
            <a:fillRect/>
          </a:stretch>
        </p:blipFill>
        <p:spPr>
          <a:xfrm flipH="1">
            <a:off x="0" y="493713"/>
            <a:ext cx="3733800" cy="6364287"/>
          </a:xfrm>
          <a:prstGeom prst="rect">
            <a:avLst/>
          </a:prstGeom>
          <a:effectLst>
            <a:outerShdw blurRad="50800" dist="38100" dir="2700000" algn="tl" rotWithShape="0">
              <a:prstClr val="black">
                <a:alpha val="40000"/>
              </a:prstClr>
            </a:outerShdw>
          </a:effectLst>
        </p:spPr>
      </p:pic>
      <p:sp>
        <p:nvSpPr>
          <p:cNvPr id="10" name="TextBox 9"/>
          <p:cNvSpPr txBox="1"/>
          <p:nvPr/>
        </p:nvSpPr>
        <p:spPr>
          <a:xfrm>
            <a:off x="2514600" y="1250246"/>
            <a:ext cx="6324600" cy="2477601"/>
          </a:xfrm>
          <a:prstGeom prst="rect">
            <a:avLst/>
          </a:prstGeom>
          <a:noFill/>
        </p:spPr>
        <p:txBody>
          <a:bodyPr wrap="square" rtlCol="0">
            <a:spAutoFit/>
          </a:bodyPr>
          <a:lstStyle/>
          <a:p>
            <a:pPr marL="457200" indent="-457200">
              <a:spcAft>
                <a:spcPts val="600"/>
              </a:spcAft>
              <a:buFont typeface="Arial" pitchFamily="34" charset="0"/>
              <a:buChar char="•"/>
            </a:pPr>
            <a:r>
              <a:rPr lang="en-US" sz="3000" dirty="0" smtClean="0">
                <a:latin typeface="Arial" pitchFamily="34" charset="0"/>
                <a:cs typeface="Arial" pitchFamily="34" charset="0"/>
              </a:rPr>
              <a:t>Portion of the test that requires students to answer a set of questions centered on a common topic or problem. </a:t>
            </a:r>
          </a:p>
          <a:p>
            <a:pPr marL="457200" indent="-457200">
              <a:spcAft>
                <a:spcPts val="600"/>
              </a:spcAft>
              <a:buFont typeface="Arial" pitchFamily="34" charset="0"/>
              <a:buChar char="•"/>
            </a:pPr>
            <a:endParaRPr lang="en-US" sz="3000" dirty="0" smtClean="0">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2749357236"/>
      </p:ext>
    </p:extLst>
  </p:cSld>
  <p:clrMapOvr>
    <a:masterClrMapping/>
  </p:clrMapOvr>
  <mc:AlternateContent xmlns:mc="http://schemas.openxmlformats.org/markup-compatibility/2006" xmlns:p14="http://schemas.microsoft.com/office/powerpoint/2010/main">
    <mc:Choice Requires="p14">
      <p:transition spd="slow" p14:dur="2000" advTm="19000"/>
    </mc:Choice>
    <mc:Fallback xmlns="" xmlns:mv="urn:schemas-microsoft-com:mac:vml">
      <p:transition spd="slow" advTm="19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oardsquare.png"/>
          <p:cNvPicPr>
            <a:picLocks noChangeAspect="1"/>
          </p:cNvPicPr>
          <p:nvPr/>
        </p:nvPicPr>
        <p:blipFill>
          <a:blip r:embed="rId5" cstate="print"/>
          <a:stretch>
            <a:fillRect/>
          </a:stretch>
        </p:blipFill>
        <p:spPr>
          <a:xfrm>
            <a:off x="2243898" y="0"/>
            <a:ext cx="6900102" cy="6644091"/>
          </a:xfrm>
          <a:prstGeom prst="rect">
            <a:avLst/>
          </a:prstGeom>
          <a:ln>
            <a:noFill/>
          </a:ln>
          <a:effectLst>
            <a:outerShdw blurRad="292100" dist="139700" dir="2700000" algn="tl" rotWithShape="0">
              <a:srgbClr val="333333">
                <a:alpha val="65000"/>
              </a:srgbClr>
            </a:outerShdw>
          </a:effectLst>
        </p:spPr>
      </p:pic>
      <p:pic>
        <p:nvPicPr>
          <p:cNvPr id="8" name="Male 7"/>
          <p:cNvPicPr>
            <a:picLocks noChangeAspect="1"/>
          </p:cNvPicPr>
          <p:nvPr>
            <p:custDataLst>
              <p:tags r:id="rId2"/>
            </p:custDataLst>
          </p:nvPr>
        </p:nvPicPr>
        <p:blipFill>
          <a:blip r:embed="rId6" cstate="print"/>
          <a:stretch>
            <a:fillRect/>
          </a:stretch>
        </p:blipFill>
        <p:spPr>
          <a:xfrm flipH="1">
            <a:off x="0" y="469900"/>
            <a:ext cx="3276600" cy="6388100"/>
          </a:xfrm>
          <a:prstGeom prst="rect">
            <a:avLst/>
          </a:prstGeom>
          <a:noFill/>
        </p:spPr>
      </p:pic>
      <p:sp>
        <p:nvSpPr>
          <p:cNvPr id="4101" name="TextBox 9"/>
          <p:cNvSpPr txBox="1">
            <a:spLocks noChangeArrowheads="1"/>
          </p:cNvSpPr>
          <p:nvPr/>
        </p:nvSpPr>
        <p:spPr bwMode="auto">
          <a:xfrm>
            <a:off x="2514600" y="1252728"/>
            <a:ext cx="6248400" cy="3693319"/>
          </a:xfrm>
          <a:prstGeom prst="rect">
            <a:avLst/>
          </a:prstGeom>
          <a:noFill/>
          <a:ln w="9525">
            <a:noFill/>
            <a:miter lim="800000"/>
            <a:headEnd/>
            <a:tailEnd/>
          </a:ln>
        </p:spPr>
        <p:txBody>
          <a:bodyPr wrap="square">
            <a:spAutoFit/>
          </a:bodyPr>
          <a:lstStyle/>
          <a:p>
            <a:pPr marL="457200" indent="-457200">
              <a:spcAft>
                <a:spcPts val="600"/>
              </a:spcAft>
              <a:buFont typeface="Arial" pitchFamily="34" charset="0"/>
              <a:buChar char="•"/>
            </a:pPr>
            <a:r>
              <a:rPr lang="en-US" sz="3200" dirty="0" smtClean="0">
                <a:latin typeface="Arial" pitchFamily="34" charset="0"/>
                <a:cs typeface="Arial" pitchFamily="34" charset="0"/>
              </a:rPr>
              <a:t>Administered online;</a:t>
            </a:r>
          </a:p>
          <a:p>
            <a:pPr marL="457200" indent="-457200">
              <a:spcAft>
                <a:spcPts val="600"/>
              </a:spcAft>
              <a:buFont typeface="Arial" pitchFamily="34" charset="0"/>
              <a:buChar char="•"/>
            </a:pPr>
            <a:r>
              <a:rPr lang="en-US" sz="3200" dirty="0" smtClean="0">
                <a:latin typeface="Arial" pitchFamily="34" charset="0"/>
                <a:cs typeface="Arial" pitchFamily="34" charset="0"/>
              </a:rPr>
              <a:t>Helps ensure test items are more accessible; and</a:t>
            </a:r>
          </a:p>
          <a:p>
            <a:pPr marL="457200" indent="-457200">
              <a:spcAft>
                <a:spcPts val="600"/>
              </a:spcAft>
              <a:buFont typeface="Arial" pitchFamily="34" charset="0"/>
              <a:buChar char="•"/>
            </a:pPr>
            <a:r>
              <a:rPr lang="en-US" sz="3200" dirty="0" smtClean="0">
                <a:latin typeface="Arial" pitchFamily="34" charset="0"/>
                <a:cs typeface="Arial" pitchFamily="34" charset="0"/>
              </a:rPr>
              <a:t>Allows </a:t>
            </a:r>
            <a:r>
              <a:rPr lang="en-US" sz="3200" dirty="0">
                <a:latin typeface="Arial" pitchFamily="34" charset="0"/>
                <a:cs typeface="Arial" pitchFamily="34" charset="0"/>
              </a:rPr>
              <a:t>students </a:t>
            </a:r>
            <a:r>
              <a:rPr lang="en-US" sz="3200" dirty="0" smtClean="0">
                <a:latin typeface="Arial" pitchFamily="34" charset="0"/>
                <a:cs typeface="Arial" pitchFamily="34" charset="0"/>
              </a:rPr>
              <a:t>to respond in ways that are different from how they might respond or access paper-and-pencil tests. </a:t>
            </a:r>
          </a:p>
        </p:txBody>
      </p:sp>
      <p:sp>
        <p:nvSpPr>
          <p:cNvPr id="6" name="TextBox 6"/>
          <p:cNvSpPr txBox="1">
            <a:spLocks noChangeArrowheads="1"/>
          </p:cNvSpPr>
          <p:nvPr/>
        </p:nvSpPr>
        <p:spPr bwMode="auto">
          <a:xfrm>
            <a:off x="2362200" y="420469"/>
            <a:ext cx="6477000" cy="646331"/>
          </a:xfrm>
          <a:prstGeom prst="rect">
            <a:avLst/>
          </a:prstGeom>
          <a:noFill/>
          <a:ln w="9525">
            <a:noFill/>
            <a:miter lim="800000"/>
            <a:headEnd/>
            <a:tailEnd/>
          </a:ln>
        </p:spPr>
        <p:txBody>
          <a:bodyPr wrap="square">
            <a:spAutoFit/>
          </a:bodyPr>
          <a:lstStyle/>
          <a:p>
            <a:pPr algn="ctr" fontAlgn="auto">
              <a:spcBef>
                <a:spcPts val="0"/>
              </a:spcBef>
              <a:spcAft>
                <a:spcPts val="0"/>
              </a:spcAft>
              <a:defRPr/>
            </a:pPr>
            <a:r>
              <a:rPr lang="en-US" sz="3600" b="1" dirty="0" smtClean="0">
                <a:solidFill>
                  <a:srgbClr val="43B02A"/>
                </a:solidFill>
                <a:latin typeface="Arial" pitchFamily="34" charset="0"/>
                <a:cs typeface="Arial" pitchFamily="34" charset="0"/>
              </a:rPr>
              <a:t>PERFORMANCE TASK</a:t>
            </a:r>
            <a:endParaRPr lang="en-US" sz="3600" b="1" dirty="0">
              <a:solidFill>
                <a:srgbClr val="43B02A"/>
              </a:solidFill>
              <a:latin typeface="Arial" pitchFamily="34" charset="0"/>
              <a:cs typeface="Arial"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9000"/>
    </mc:Choice>
    <mc:Fallback xmlns="" xmlns:mv="urn:schemas-microsoft-com:mac:vml">
      <p:transition spd="slow" advTm="19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oardsquare.png"/>
          <p:cNvPicPr>
            <a:picLocks noChangeAspect="1"/>
          </p:cNvPicPr>
          <p:nvPr/>
        </p:nvPicPr>
        <p:blipFill>
          <a:blip r:embed="rId5" cstate="print"/>
          <a:stretch>
            <a:fillRect/>
          </a:stretch>
        </p:blipFill>
        <p:spPr>
          <a:xfrm>
            <a:off x="2243898" y="0"/>
            <a:ext cx="6900102" cy="6644091"/>
          </a:xfrm>
          <a:prstGeom prst="rect">
            <a:avLst/>
          </a:prstGeom>
          <a:ln>
            <a:noFill/>
          </a:ln>
          <a:effectLst>
            <a:outerShdw blurRad="292100" dist="139700" dir="2700000" algn="tl" rotWithShape="0">
              <a:srgbClr val="333333">
                <a:alpha val="65000"/>
              </a:srgbClr>
            </a:outerShdw>
          </a:effectLst>
        </p:spPr>
      </p:pic>
      <p:sp>
        <p:nvSpPr>
          <p:cNvPr id="7172" name="TextBox 9"/>
          <p:cNvSpPr txBox="1">
            <a:spLocks noChangeArrowheads="1"/>
          </p:cNvSpPr>
          <p:nvPr/>
        </p:nvSpPr>
        <p:spPr bwMode="auto">
          <a:xfrm>
            <a:off x="2514600" y="914400"/>
            <a:ext cx="6327648" cy="5693866"/>
          </a:xfrm>
          <a:prstGeom prst="rect">
            <a:avLst/>
          </a:prstGeom>
          <a:noFill/>
          <a:ln w="9525">
            <a:noFill/>
            <a:miter lim="800000"/>
            <a:headEnd/>
            <a:tailEnd/>
          </a:ln>
        </p:spPr>
        <p:txBody>
          <a:bodyPr wrap="square">
            <a:spAutoFit/>
          </a:bodyPr>
          <a:lstStyle/>
          <a:p>
            <a:pPr marL="457200" indent="-457200">
              <a:spcAft>
                <a:spcPts val="600"/>
              </a:spcAft>
              <a:buFont typeface="Arial" pitchFamily="34" charset="0"/>
              <a:buChar char="•"/>
            </a:pPr>
            <a:r>
              <a:rPr lang="en-US" sz="3000" dirty="0" smtClean="0">
                <a:latin typeface="Arial" pitchFamily="34" charset="0"/>
                <a:cs typeface="Arial" pitchFamily="34" charset="0"/>
              </a:rPr>
              <a:t>Measures </a:t>
            </a:r>
            <a:r>
              <a:rPr lang="en-US" sz="3000" dirty="0">
                <a:latin typeface="Arial" pitchFamily="34" charset="0"/>
                <a:cs typeface="Arial" pitchFamily="34" charset="0"/>
              </a:rPr>
              <a:t>how well a student can integrate knowledge </a:t>
            </a:r>
            <a:r>
              <a:rPr lang="en-US" sz="3000" dirty="0" smtClean="0">
                <a:latin typeface="Arial" pitchFamily="34" charset="0"/>
                <a:cs typeface="Arial" pitchFamily="34" charset="0"/>
              </a:rPr>
              <a:t>and skills across </a:t>
            </a:r>
            <a:r>
              <a:rPr lang="en-US" sz="3000" dirty="0">
                <a:latin typeface="Arial" pitchFamily="34" charset="0"/>
                <a:cs typeface="Arial" pitchFamily="34" charset="0"/>
              </a:rPr>
              <a:t>multiple claims and targets </a:t>
            </a:r>
            <a:endParaRPr lang="en-US" sz="3000" dirty="0" smtClean="0">
              <a:latin typeface="Arial" pitchFamily="34" charset="0"/>
              <a:cs typeface="Arial" pitchFamily="34" charset="0"/>
            </a:endParaRPr>
          </a:p>
          <a:p>
            <a:pPr marL="914400" lvl="1" indent="-457200">
              <a:spcAft>
                <a:spcPts val="600"/>
              </a:spcAft>
              <a:buFont typeface="Arial" pitchFamily="34" charset="0"/>
              <a:buChar char="–"/>
            </a:pPr>
            <a:r>
              <a:rPr lang="en-US" sz="2600" i="1" dirty="0" smtClean="0">
                <a:latin typeface="Arial" pitchFamily="34" charset="0"/>
                <a:cs typeface="Arial" pitchFamily="34" charset="0"/>
              </a:rPr>
              <a:t>Claim: </a:t>
            </a:r>
            <a:r>
              <a:rPr lang="en-US" sz="2600" dirty="0" smtClean="0">
                <a:latin typeface="Arial" pitchFamily="34" charset="0"/>
                <a:cs typeface="Arial" pitchFamily="34" charset="0"/>
              </a:rPr>
              <a:t>Broad evidence-based statements about what students know and can do as demonstrated by their performance on the assessment</a:t>
            </a:r>
          </a:p>
          <a:p>
            <a:pPr marL="914400" lvl="1" indent="-457200">
              <a:spcAft>
                <a:spcPts val="600"/>
              </a:spcAft>
              <a:buFont typeface="Arial" pitchFamily="34" charset="0"/>
              <a:buChar char="–"/>
            </a:pPr>
            <a:r>
              <a:rPr lang="en-US" sz="2600" i="1" dirty="0" smtClean="0">
                <a:latin typeface="Arial" pitchFamily="34" charset="0"/>
                <a:cs typeface="Arial" pitchFamily="34" charset="0"/>
              </a:rPr>
              <a:t>Target:</a:t>
            </a:r>
            <a:r>
              <a:rPr lang="en-US" sz="2600" dirty="0" smtClean="0">
                <a:latin typeface="Arial" pitchFamily="34" charset="0"/>
                <a:cs typeface="Arial" pitchFamily="34" charset="0"/>
              </a:rPr>
              <a:t> Connects the </a:t>
            </a:r>
            <a:r>
              <a:rPr lang="en-US" sz="2600" dirty="0" smtClean="0">
                <a:latin typeface="Arial" pitchFamily="34" charset="0"/>
                <a:cs typeface="Arial" pitchFamily="34" charset="0"/>
              </a:rPr>
              <a:t>Hawaii Common </a:t>
            </a:r>
            <a:r>
              <a:rPr lang="en-US" sz="2600" dirty="0" smtClean="0">
                <a:latin typeface="Arial" pitchFamily="34" charset="0"/>
                <a:cs typeface="Arial" pitchFamily="34" charset="0"/>
              </a:rPr>
              <a:t>Core State Standards </a:t>
            </a:r>
            <a:r>
              <a:rPr lang="en-US" sz="2600" dirty="0" smtClean="0">
                <a:latin typeface="Arial" pitchFamily="34" charset="0"/>
                <a:cs typeface="Arial" pitchFamily="34" charset="0"/>
              </a:rPr>
              <a:t>to </a:t>
            </a:r>
            <a:r>
              <a:rPr lang="en-US" sz="2600" dirty="0" smtClean="0">
                <a:latin typeface="Arial" pitchFamily="34" charset="0"/>
                <a:cs typeface="Arial" pitchFamily="34" charset="0"/>
              </a:rPr>
              <a:t>evidence that will be collected from the assessment</a:t>
            </a:r>
            <a:endParaRPr lang="en-US" sz="2600" i="1" dirty="0">
              <a:latin typeface="Arial" pitchFamily="34" charset="0"/>
              <a:cs typeface="Arial" pitchFamily="34" charset="0"/>
            </a:endParaRPr>
          </a:p>
        </p:txBody>
      </p:sp>
      <p:pic>
        <p:nvPicPr>
          <p:cNvPr id="6" name="Male 7"/>
          <p:cNvPicPr>
            <a:picLocks noChangeAspect="1"/>
          </p:cNvPicPr>
          <p:nvPr>
            <p:custDataLst>
              <p:tags r:id="rId2"/>
            </p:custDataLst>
          </p:nvPr>
        </p:nvPicPr>
        <p:blipFill>
          <a:blip r:embed="rId6" cstate="print"/>
          <a:stretch>
            <a:fillRect/>
          </a:stretch>
        </p:blipFill>
        <p:spPr>
          <a:xfrm flipH="1">
            <a:off x="0" y="493713"/>
            <a:ext cx="3733800" cy="6364287"/>
          </a:xfrm>
          <a:prstGeom prst="rect">
            <a:avLst/>
          </a:prstGeom>
          <a:effectLst>
            <a:outerShdw blurRad="50800" dist="38100" dir="2700000" algn="tl" rotWithShape="0">
              <a:prstClr val="black">
                <a:alpha val="40000"/>
              </a:prstClr>
            </a:outerShdw>
          </a:effectLst>
        </p:spPr>
      </p:pic>
      <p:sp>
        <p:nvSpPr>
          <p:cNvPr id="7" name="TextBox 6"/>
          <p:cNvSpPr txBox="1">
            <a:spLocks noChangeArrowheads="1"/>
          </p:cNvSpPr>
          <p:nvPr/>
        </p:nvSpPr>
        <p:spPr bwMode="auto">
          <a:xfrm>
            <a:off x="2362200" y="420469"/>
            <a:ext cx="6477000" cy="646331"/>
          </a:xfrm>
          <a:prstGeom prst="rect">
            <a:avLst/>
          </a:prstGeom>
          <a:noFill/>
          <a:ln w="9525">
            <a:noFill/>
            <a:miter lim="800000"/>
            <a:headEnd/>
            <a:tailEnd/>
          </a:ln>
        </p:spPr>
        <p:txBody>
          <a:bodyPr wrap="square">
            <a:spAutoFit/>
          </a:bodyPr>
          <a:lstStyle/>
          <a:p>
            <a:pPr algn="ctr" fontAlgn="auto">
              <a:spcBef>
                <a:spcPts val="0"/>
              </a:spcBef>
              <a:spcAft>
                <a:spcPts val="0"/>
              </a:spcAft>
              <a:defRPr/>
            </a:pPr>
            <a:r>
              <a:rPr lang="en-US" sz="3600" b="1" dirty="0" smtClean="0">
                <a:solidFill>
                  <a:srgbClr val="43B02A"/>
                </a:solidFill>
                <a:latin typeface="Arial" pitchFamily="34" charset="0"/>
                <a:cs typeface="Arial" pitchFamily="34" charset="0"/>
              </a:rPr>
              <a:t>PERFORMANCE TASK</a:t>
            </a:r>
            <a:endParaRPr lang="en-US" sz="3600" b="1" dirty="0">
              <a:solidFill>
                <a:srgbClr val="43B02A"/>
              </a:solidFill>
              <a:latin typeface="Arial" pitchFamily="34" charset="0"/>
              <a:cs typeface="Arial"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0000"/>
    </mc:Choice>
    <mc:Fallback xmlns="" xmlns:mv="urn:schemas-microsoft-com:mac:vml">
      <p:transition spd="slow" advTm="10000"/>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ATION_ID" val="5130"/>
  <p:tag name="ARTICULATE_REFERENCE_ID" val="4ef1ae3f-14c4-4ca9-b0d4-0c55bf0960bf"/>
  <p:tag name="ARTICULATE_PROJECT_CHECK" val="0"/>
  <p:tag name="ARTICULATE_REFERENCE_COUNT" val="0"/>
  <p:tag name="ARTICULATE_PLAYER_GLOSSARY_XML" val="&lt;?xml version=&quot;1.0&quot; encoding=&quot;utf-16&quot;?&gt;&lt;glossary xmlns:xsi=&quot;http://www.w3.org/2001/XMLSchema-instance&quot; xmlns:xsd=&quot;http://www.w3.org/2001/XMLSchema&quot;&gt;&lt;terms /&gt;&lt;/glossary&gt;"/>
  <p:tag name="TAG_BACKING_FORM_KEY" val="787470-c:\users\abthompson\documents\articulate\operational modules\pt\2014 07 23 performance task module for cal production.pptx"/>
  <p:tag name="ARTICULATE_PRESENTER_VERSION" val="7"/>
  <p:tag name="ARTICULATE_USED_PAGE_ORIENTATION" val="1"/>
  <p:tag name="ARTICULATE_USED_PAGE_SIZE" val="1"/>
  <p:tag name="ARTICULATE_PROJECT_OPEN" val="0"/>
  <p:tag name="ARTICULATE_SLIDE_COUNT" val="60"/>
</p:tagLst>
</file>

<file path=ppt/tags/tag10.xml><?xml version="1.0" encoding="utf-8"?>
<p:tagLst xmlns:a="http://schemas.openxmlformats.org/drawingml/2006/main" xmlns:r="http://schemas.openxmlformats.org/officeDocument/2006/relationships" xmlns:p="http://schemas.openxmlformats.org/presentationml/2006/main">
  <p:tag name="ARTICULATE_CHARACTER_FILE" val=".\characters\d993fd7b-951c-48f0-9f99-11db0bf79269.emf"/>
  <p:tag name="ARTICULATE_CHARACTER_TYPE" val="illustrated"/>
  <p:tag name="ARTICULATE_CHARACTER_ID" val="Male 7"/>
  <p:tag name="ARTICULATE_CHARACTER_EXPRESSION" val="m7/m7_3_talking_head_front_standing.wmf"/>
  <p:tag name="ARTICULATE_CHARACTER_POSE" val="m7/m7_3_talking_body_front_standing.wmf"/>
  <p:tag name="ARTICULATE_CHARACTER_FLIP" val="False"/>
</p:tagLst>
</file>

<file path=ppt/tags/tag1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4"/>
</p:tagLst>
</file>

<file path=ppt/tags/tag12.xml><?xml version="1.0" encoding="utf-8"?>
<p:tagLst xmlns:a="http://schemas.openxmlformats.org/drawingml/2006/main" xmlns:r="http://schemas.openxmlformats.org/officeDocument/2006/relationships" xmlns:p="http://schemas.openxmlformats.org/presentationml/2006/main">
  <p:tag name="AUDIO_ID" val="342"/>
  <p:tag name="ARTICULATE_NAV_LEVEL" val="1"/>
  <p:tag name="ARTICULATE_SLIDE_PRESENTER_GUID" val="c0db1932-2641-4df6-a20a-cdd81ad6cb12"/>
  <p:tag name="ARTICULATE_SLIDE_PAUSE" val="0"/>
  <p:tag name="ARTICULATE_LOCK_SLIDE" val="0"/>
  <p:tag name="ARTICULATE_HIDE_SLIDE" val="0"/>
  <p:tag name="ARTICULATE_PLAYER_CONTROL_PREVIOUS" val="True"/>
  <p:tag name="ARTICULATE_PLAYER_CONTROL_NEXT" val="True"/>
  <p:tag name="ARTICULATE_USED_LAYOUT" val="2"/>
</p:tagLst>
</file>

<file path=ppt/tags/tag13.xml><?xml version="1.0" encoding="utf-8"?>
<p:tagLst xmlns:a="http://schemas.openxmlformats.org/drawingml/2006/main" xmlns:r="http://schemas.openxmlformats.org/officeDocument/2006/relationships" xmlns:p="http://schemas.openxmlformats.org/presentationml/2006/main">
  <p:tag name="ARTICULATE_AUDIO_RECORDED" val="1"/>
  <p:tag name="ORIGINAL_AUDIO_FILEPATH" val="C:\Users\abthompson\Desktop\PT sound\audacity output\Slide 45 - Administration.wav"/>
  <p:tag name="ELAPSEDTIME" val="0"/>
  <p:tag name="ARTICULATE_PLAYER_IS_DEFAULT" val="False"/>
  <p:tag name="ARTICULATE_PLAYER_CONTROLS_SET" val="True"/>
  <p:tag name="AUDIO_ID" val="366"/>
  <p:tag name="ARTICULATE_TITLE_TAG" val="What is a Performance Task?"/>
  <p:tag name="ARTICULATE_NAV_LEVEL" val="1"/>
  <p:tag name="ARTICULATE_SLIDE_PRESENTER_GUID" val="c0db1932-2641-4df6-a20a-cdd81ad6cb12"/>
  <p:tag name="ARTICULATE_SLIDE_PAUSE" val="0"/>
  <p:tag name="ARTICULATE_LOCK_SLIDE" val="0"/>
  <p:tag name="ARTICULATE_HIDE_SLIDE" val="1"/>
  <p:tag name="ARTICULATE_PLAYER_CONTROL_PREVIOUS" val="True"/>
  <p:tag name="ARTICULATE_PLAYER_CONTROL_NEXT" val="True"/>
  <p:tag name="ARTICULATE_PLAYER_CONTROL_NOTES" val="True"/>
  <p:tag name="ARTICULATE_PLAYER_CONTROL_RESOURCES" val="False"/>
  <p:tag name="ARTICULATE_PLAYER_CONTROL_MENU" val="True"/>
  <p:tag name="ARTICULATE_PLAYER_CONTROL_GLOSSARY" val="False"/>
  <p:tag name="ARTICULATE_PLAYER_SEEKBAR" val="True"/>
  <p:tag name="ARTICULATE_PLAYER_CONTROL_PLAYPAUSE" val="True"/>
  <p:tag name="ARTICULATE_USED_LAYOUT" val="2"/>
</p:tagLst>
</file>

<file path=ppt/tags/tag14.xml><?xml version="1.0" encoding="utf-8"?>
<p:tagLst xmlns:a="http://schemas.openxmlformats.org/drawingml/2006/main" xmlns:r="http://schemas.openxmlformats.org/officeDocument/2006/relationships" xmlns:p="http://schemas.openxmlformats.org/presentationml/2006/main">
  <p:tag name="ARTICULATE_CHARACTER_FILE" val=".\characters\dbc4c3d9-c63e-4fad-b435-dbc418b14dc7.emf"/>
  <p:tag name="ARTICULATE_CHARACTER_TYPE" val="illustrated"/>
  <p:tag name="ARTICULATE_CHARACTER_ID" val="Male 7"/>
  <p:tag name="ARTICULATE_CHARACTER_EXPRESSION" val="m7/m7_3_talking_head_side_standing.wmf"/>
  <p:tag name="ARTICULATE_CHARACTER_POSE" val="m7/m7_16_pointer4_body_side_standing.wmf"/>
  <p:tag name="ARTICULATE_CHARACTER_FLIP" val="True"/>
</p:tagLst>
</file>

<file path=ppt/tags/tag1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4"/>
</p:tagLst>
</file>

<file path=ppt/tags/tag16.xml><?xml version="1.0" encoding="utf-8"?>
<p:tagLst xmlns:a="http://schemas.openxmlformats.org/drawingml/2006/main" xmlns:r="http://schemas.openxmlformats.org/officeDocument/2006/relationships" xmlns:p="http://schemas.openxmlformats.org/presentationml/2006/main">
  <p:tag name="ARTICULATE_AUDIO_RECORDED" val="1"/>
  <p:tag name="ORIGINAL_AUDIO_FILEPATH" val="C:\Users\abthompson\Desktop\PT sound\audacity output\Slide 45 - Administration.wav"/>
  <p:tag name="ELAPSEDTIME" val="0"/>
  <p:tag name="ARTICULATE_PLAYER_IS_DEFAULT" val="False"/>
  <p:tag name="ARTICULATE_PLAYER_CONTROLS_SET" val="True"/>
  <p:tag name="AUDIO_ID" val="365"/>
  <p:tag name="ARTICULATE_TITLE_TAG" val="What is a Performance Task?"/>
  <p:tag name="ARTICULATE_NAV_LEVEL" val="1"/>
  <p:tag name="ARTICULATE_SLIDE_PRESENTER_GUID" val="c0db1932-2641-4df6-a20a-cdd81ad6cb12"/>
  <p:tag name="ARTICULATE_SLIDE_PAUSE" val="0"/>
  <p:tag name="ARTICULATE_LOCK_SLIDE" val="0"/>
  <p:tag name="ARTICULATE_HIDE_SLIDE" val="1"/>
  <p:tag name="ARTICULATE_PLAYER_CONTROL_PREVIOUS" val="True"/>
  <p:tag name="ARTICULATE_PLAYER_CONTROL_NEXT" val="True"/>
  <p:tag name="ARTICULATE_PLAYER_CONTROL_NOTES" val="True"/>
  <p:tag name="ARTICULATE_PLAYER_CONTROL_RESOURCES" val="False"/>
  <p:tag name="ARTICULATE_PLAYER_CONTROL_MENU" val="True"/>
  <p:tag name="ARTICULATE_PLAYER_CONTROL_GLOSSARY" val="False"/>
  <p:tag name="ARTICULATE_PLAYER_SEEKBAR" val="True"/>
  <p:tag name="ARTICULATE_PLAYER_CONTROL_PLAYPAUSE" val="True"/>
  <p:tag name="ARTICULATE_USED_LAYOUT" val="2"/>
</p:tagLst>
</file>

<file path=ppt/tags/tag17.xml><?xml version="1.0" encoding="utf-8"?>
<p:tagLst xmlns:a="http://schemas.openxmlformats.org/drawingml/2006/main" xmlns:r="http://schemas.openxmlformats.org/officeDocument/2006/relationships" xmlns:p="http://schemas.openxmlformats.org/presentationml/2006/main">
  <p:tag name="ARTICULATE_CHARACTER_FILE" val=".\characters\dbc4c3d9-c63e-4fad-b435-dbc418b14dc7.emf"/>
  <p:tag name="ARTICULATE_CHARACTER_TYPE" val="illustrated"/>
  <p:tag name="ARTICULATE_CHARACTER_ID" val="Male 7"/>
  <p:tag name="ARTICULATE_CHARACTER_EXPRESSION" val="m7/m7_3_talking_head_side_standing.wmf"/>
  <p:tag name="ARTICULATE_CHARACTER_POSE" val="m7/m7_16_pointer4_body_side_standing.wmf"/>
  <p:tag name="ARTICULATE_CHARACTER_FLIP" val="True"/>
</p:tagLst>
</file>

<file path=ppt/tags/tag18.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4"/>
</p:tagLst>
</file>

<file path=ppt/tags/tag19.xml><?xml version="1.0" encoding="utf-8"?>
<p:tagLst xmlns:a="http://schemas.openxmlformats.org/drawingml/2006/main" xmlns:r="http://schemas.openxmlformats.org/officeDocument/2006/relationships" xmlns:p="http://schemas.openxmlformats.org/presentationml/2006/main">
  <p:tag name="ARTICULATE_AUDIO_RECORDED" val="1"/>
  <p:tag name="AUDIO_ID" val="267"/>
  <p:tag name="ORIGINAL_AUDIO_FILEPATH" val="C:\Users\abthompson\Desktop\PT sound\audacity output\Slide 11 - Introduction.wav"/>
  <p:tag name="ELAPSEDTIME" val="0"/>
  <p:tag name="ARTICULATE_PLAYER_IS_DEFAULT" val="False"/>
  <p:tag name="ARTICULATE_PLAYER_CONTROLS_SET" val="True"/>
  <p:tag name="ARTICULATE_TITLE_TAG" val="What is a Performance Task?"/>
  <p:tag name="ARTICULATE_NAV_LEVEL" val="1"/>
  <p:tag name="ARTICULATE_SLIDE_PRESENTER_GUID" val="c0db1932-2641-4df6-a20a-cdd81ad6cb12"/>
  <p:tag name="ARTICULATE_SLIDE_PAUSE" val="0"/>
  <p:tag name="ARTICULATE_LOCK_SLIDE" val="0"/>
  <p:tag name="ARTICULATE_HIDE_SLIDE" val="1"/>
  <p:tag name="ARTICULATE_PLAYER_CONTROL_PREVIOUS" val="True"/>
  <p:tag name="ARTICULATE_PLAYER_CONTROL_NEXT" val="True"/>
  <p:tag name="ARTICULATE_PLAYER_CONTROL_NOTES" val="True"/>
  <p:tag name="ARTICULATE_PLAYER_CONTROL_RESOURCES" val="False"/>
  <p:tag name="ARTICULATE_PLAYER_CONTROL_MENU" val="True"/>
  <p:tag name="ARTICULATE_PLAYER_CONTROL_GLOSSARY" val="False"/>
  <p:tag name="ARTICULATE_PLAYER_SEEKBAR" val="True"/>
  <p:tag name="ARTICULATE_PLAYER_CONTROL_PLAYPAUSE" val="True"/>
  <p:tag name="ARTICULATE_SLIDE_THUMBNAIL_REFRESH" val="1"/>
  <p:tag name="ARTICULATE_USED_LAYOUT" val="2"/>
</p:tagLst>
</file>

<file path=ppt/tags/tag2.xml><?xml version="1.0" encoding="utf-8"?>
<p:tagLst xmlns:a="http://schemas.openxmlformats.org/drawingml/2006/main" xmlns:r="http://schemas.openxmlformats.org/officeDocument/2006/relationships" xmlns:p="http://schemas.openxmlformats.org/presentationml/2006/main">
  <p:tag name="ARTICULATE_TITLE_TAG" val="Introduction"/>
  <p:tag name="ARTICULATE_AUDIO_RECORDED" val="1"/>
  <p:tag name="AUDIO_ID" val="266"/>
  <p:tag name="ORIGINAL_AUDIO_FILEPATH" val="C:\Users\abthompson\Desktop\PT sound\audacity output\Slide 10 - Introduction.wav"/>
  <p:tag name="ELAPSEDTIME" val="0"/>
  <p:tag name="ARTICULATE_PLAYER_IS_DEFAULT" val="False"/>
  <p:tag name="ARTICULATE_PLAYER_CONTROLS_SET" val="True"/>
  <p:tag name="ARTICULATE_NAV_LEVEL" val="1"/>
  <p:tag name="ARTICULATE_SLIDE_PRESENTER_GUID" val="c0db1932-2641-4df6-a20a-cdd81ad6cb12"/>
  <p:tag name="ARTICULATE_SLIDE_PAUSE" val="0"/>
  <p:tag name="ARTICULATE_LOCK_SLIDE" val="0"/>
  <p:tag name="ARTICULATE_HIDE_SLIDE" val="0"/>
  <p:tag name="ARTICULATE_PLAYER_CONTROL_PREVIOUS" val="True"/>
  <p:tag name="ARTICULATE_PLAYER_CONTROL_NEXT" val="True"/>
  <p:tag name="ARTICULATE_PLAYER_CONTROL_NOTES" val="True"/>
  <p:tag name="ARTICULATE_PLAYER_CONTROL_RESOURCES" val="False"/>
  <p:tag name="ARTICULATE_PLAYER_CONTROL_MENU" val="True"/>
  <p:tag name="ARTICULATE_PLAYER_CONTROL_GLOSSARY" val="False"/>
  <p:tag name="ARTICULATE_PLAYER_SEEKBAR" val="True"/>
  <p:tag name="ARTICULATE_PLAYER_CONTROL_PLAYPAUSE" val="True"/>
  <p:tag name="ARTICULATE_USED_LAYOUT" val="1"/>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CHARACTER_FILE" val=".\characters\48de31ca-d517-4802-876a-d2b1972a51ae.emf"/>
  <p:tag name="ARTICULATE_CHARACTER_TYPE" val="illustrated"/>
  <p:tag name="ARTICULATE_CHARACTER_ID" val="Male 7"/>
  <p:tag name="ARTICULATE_CHARACTER_EXPRESSION" val="m7/m7_3_talking_head_side_standing.wmf"/>
  <p:tag name="ARTICULATE_CHARACTER_POSE" val="m7/m7_13_pointer1_body_side_standing.wmf"/>
  <p:tag name="ARTICULATE_CHARACTER_FLIP" val="True"/>
</p:tagLst>
</file>

<file path=ppt/tags/tag2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Lst>
</file>

<file path=ppt/tags/tag22.xml><?xml version="1.0" encoding="utf-8"?>
<p:tagLst xmlns:a="http://schemas.openxmlformats.org/drawingml/2006/main" xmlns:r="http://schemas.openxmlformats.org/officeDocument/2006/relationships" xmlns:p="http://schemas.openxmlformats.org/presentationml/2006/main">
  <p:tag name="ARTICULATE_AUDIO_RECORDED" val="1"/>
  <p:tag name="AUDIO_ID" val="270"/>
  <p:tag name="ORIGINAL_AUDIO_FILEPATH" val="C:\Users\abthompson\Desktop\PT sound\audacity output\Slide 14 - Introduction.wav"/>
  <p:tag name="ELAPSEDTIME" val="0"/>
  <p:tag name="ARTICULATE_PLAYER_IS_DEFAULT" val="False"/>
  <p:tag name="ARTICULATE_PLAYER_CONTROLS_SET" val="True"/>
  <p:tag name="ARTICULATE_TITLE_TAG" val="What is a Performance Task?"/>
  <p:tag name="ARTICULATE_NAV_LEVEL" val="1"/>
  <p:tag name="ARTICULATE_SLIDE_PRESENTER_GUID" val="c0db1932-2641-4df6-a20a-cdd81ad6cb12"/>
  <p:tag name="ARTICULATE_SLIDE_PAUSE" val="0"/>
  <p:tag name="ARTICULATE_LOCK_SLIDE" val="0"/>
  <p:tag name="ARTICULATE_HIDE_SLIDE" val="1"/>
  <p:tag name="ARTICULATE_PLAYER_CONTROL_PREVIOUS" val="True"/>
  <p:tag name="ARTICULATE_PLAYER_CONTROL_NEXT" val="True"/>
  <p:tag name="ARTICULATE_PLAYER_CONTROL_NOTES" val="True"/>
  <p:tag name="ARTICULATE_PLAYER_CONTROL_RESOURCES" val="False"/>
  <p:tag name="ARTICULATE_PLAYER_CONTROL_MENU" val="True"/>
  <p:tag name="ARTICULATE_PLAYER_CONTROL_GLOSSARY" val="False"/>
  <p:tag name="ARTICULATE_PLAYER_SEEKBAR" val="True"/>
  <p:tag name="ARTICULATE_PLAYER_CONTROL_PLAYPAUSE" val="True"/>
  <p:tag name="ARTICULATE_SLIDE_THUMBNAIL_REFRESH" val="1"/>
  <p:tag name="ARTICULATE_USED_LAYOUT" val="2"/>
</p:tagLst>
</file>

<file path=ppt/tags/tag23.xml><?xml version="1.0" encoding="utf-8"?>
<p:tagLst xmlns:a="http://schemas.openxmlformats.org/drawingml/2006/main" xmlns:r="http://schemas.openxmlformats.org/officeDocument/2006/relationships" xmlns:p="http://schemas.openxmlformats.org/presentationml/2006/main">
  <p:tag name="ARTICULATE_CHARACTER_FILE" val=".\characters\dbc4c3d9-c63e-4fad-b435-dbc418b14dc7.emf"/>
  <p:tag name="ARTICULATE_CHARACTER_TYPE" val="illustrated"/>
  <p:tag name="ARTICULATE_CHARACTER_ID" val="Male 7"/>
  <p:tag name="ARTICULATE_CHARACTER_EXPRESSION" val="m7/m7_3_talking_head_side_standing.wmf"/>
  <p:tag name="ARTICULATE_CHARACTER_POSE" val="m7/m7_16_pointer4_body_side_standing.wmf"/>
  <p:tag name="ARTICULATE_CHARACTER_FLIP" val="True"/>
</p:tagLst>
</file>

<file path=ppt/tags/tag24.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4"/>
</p:tagLst>
</file>

<file path=ppt/tags/tag25.xml><?xml version="1.0" encoding="utf-8"?>
<p:tagLst xmlns:a="http://schemas.openxmlformats.org/drawingml/2006/main" xmlns:r="http://schemas.openxmlformats.org/officeDocument/2006/relationships" xmlns:p="http://schemas.openxmlformats.org/presentationml/2006/main">
  <p:tag name="ARTICULATE_AUDIO_RECORDED" val="1"/>
  <p:tag name="AUDIO_ID" val="271"/>
  <p:tag name="ORIGINAL_AUDIO_FILEPATH" val="C:\Users\abthompson\Desktop\PT sound\audacity output\Slide 15 - Introduction.wav"/>
  <p:tag name="ELAPSEDTIME" val="0"/>
  <p:tag name="ARTICULATE_PLAYER_IS_DEFAULT" val="False"/>
  <p:tag name="ARTICULATE_PLAYER_CONTROLS_SET" val="True"/>
  <p:tag name="ARTICULATE_TITLE_TAG" val="What is a Performance Task?"/>
  <p:tag name="ARTICULATE_NAV_LEVEL" val="1"/>
  <p:tag name="ARTICULATE_SLIDE_PRESENTER_GUID" val="c0db1932-2641-4df6-a20a-cdd81ad6cb12"/>
  <p:tag name="ARTICULATE_SLIDE_PAUSE" val="0"/>
  <p:tag name="ARTICULATE_LOCK_SLIDE" val="0"/>
  <p:tag name="ARTICULATE_HIDE_SLIDE" val="1"/>
  <p:tag name="ARTICULATE_PLAYER_CONTROL_PREVIOUS" val="True"/>
  <p:tag name="ARTICULATE_PLAYER_CONTROL_NEXT" val="True"/>
  <p:tag name="ARTICULATE_PLAYER_CONTROL_NOTES" val="True"/>
  <p:tag name="ARTICULATE_PLAYER_CONTROL_RESOURCES" val="False"/>
  <p:tag name="ARTICULATE_PLAYER_CONTROL_MENU" val="True"/>
  <p:tag name="ARTICULATE_PLAYER_CONTROL_GLOSSARY" val="False"/>
  <p:tag name="ARTICULATE_PLAYER_SEEKBAR" val="True"/>
  <p:tag name="ARTICULATE_PLAYER_CONTROL_PLAYPAUSE" val="True"/>
  <p:tag name="ARTICULATE_USED_LAYOUT" val="2"/>
</p:tagLst>
</file>

<file path=ppt/tags/tag26.xml><?xml version="1.0" encoding="utf-8"?>
<p:tagLst xmlns:a="http://schemas.openxmlformats.org/drawingml/2006/main" xmlns:r="http://schemas.openxmlformats.org/officeDocument/2006/relationships" xmlns:p="http://schemas.openxmlformats.org/presentationml/2006/main">
  <p:tag name="ARTICULATE_CHARACTER_FILE" val=".\characters\047f2b28-e8dc-4da4-9270-e6f2651265ad.emf"/>
  <p:tag name="ARTICULATE_CHARACTER_TYPE" val="illustrated"/>
  <p:tag name="ARTICULATE_CHARACTER_ID" val="Male 7"/>
  <p:tag name="ARTICULATE_CHARACTER_EXPRESSION" val="m7/m7_6_asking_head_side_standing.wmf"/>
  <p:tag name="ARTICULATE_CHARACTER_POSE" val="m7/m7_13_pointer1_body_side_standing.wmf"/>
  <p:tag name="ARTICULATE_CHARACTER_FLIP" val="True"/>
</p:tagLst>
</file>

<file path=ppt/tags/tag2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4"/>
</p:tagLst>
</file>

<file path=ppt/tags/tag28.xml><?xml version="1.0" encoding="utf-8"?>
<p:tagLst xmlns:a="http://schemas.openxmlformats.org/drawingml/2006/main" xmlns:r="http://schemas.openxmlformats.org/officeDocument/2006/relationships" xmlns:p="http://schemas.openxmlformats.org/presentationml/2006/main">
  <p:tag name="AUDIO_ID" val="305"/>
  <p:tag name="ARTICULATE_TITLE_TAG" val="What is a Performance Task?"/>
  <p:tag name="ARTICULATE_NAV_LEVEL" val="1"/>
  <p:tag name="ARTICULATE_SLIDE_PRESENTER_GUID" val="c0db1932-2641-4df6-a20a-cdd81ad6cb12"/>
  <p:tag name="ARTICULATE_SLIDE_PAUSE" val="0"/>
  <p:tag name="ARTICULATE_LOCK_SLIDE" val="0"/>
  <p:tag name="ARTICULATE_HIDE_SLIDE" val="0"/>
  <p:tag name="ARTICULATE_PLAYER_CONTROL_PREVIOUS" val="True"/>
  <p:tag name="ARTICULATE_PLAYER_CONTROL_NEXT" val="True"/>
  <p:tag name="ARTICULATE_USED_LAYOUT" val="2"/>
</p:tagLst>
</file>

<file path=ppt/tags/tag29.xml><?xml version="1.0" encoding="utf-8"?>
<p:tagLst xmlns:a="http://schemas.openxmlformats.org/drawingml/2006/main" xmlns:r="http://schemas.openxmlformats.org/officeDocument/2006/relationships" xmlns:p="http://schemas.openxmlformats.org/presentationml/2006/main">
  <p:tag name="ARTICULATE_AUDIO_RECORDED" val="1"/>
  <p:tag name="AUDIO_ID" val="278"/>
  <p:tag name="ORIGINAL_AUDIO_FILEPATH" val="C:\Users\abthompson\Desktop\PT sound\audacity output\Slide 22 - What is a performance task_.wav"/>
  <p:tag name="ELAPSEDTIME" val="0"/>
  <p:tag name="ARTICULATE_PLAYER_IS_DEFAULT" val="False"/>
  <p:tag name="ARTICULATE_PLAYER_CONTROLS_SET" val="True"/>
  <p:tag name="ARTICULATE_TITLE_TAG" val="What is a Performance Task?"/>
  <p:tag name="ARTICULATE_NAV_LEVEL" val="1"/>
  <p:tag name="ARTICULATE_SLIDE_PRESENTER_GUID" val="c0db1932-2641-4df6-a20a-cdd81ad6cb12"/>
  <p:tag name="ARTICULATE_SLIDE_PAUSE" val="0"/>
  <p:tag name="ARTICULATE_LOCK_SLIDE" val="0"/>
  <p:tag name="ARTICULATE_HIDE_SLIDE" val="1"/>
  <p:tag name="ARTICULATE_PLAYER_CONTROL_PREVIOUS" val="True"/>
  <p:tag name="ARTICULATE_PLAYER_CONTROL_NEXT" val="True"/>
  <p:tag name="ARTICULATE_PLAYER_CONTROL_NOTES" val="True"/>
  <p:tag name="ARTICULATE_PLAYER_CONTROL_RESOURCES" val="False"/>
  <p:tag name="ARTICULATE_PLAYER_CONTROL_MENU" val="True"/>
  <p:tag name="ARTICULATE_PLAYER_CONTROL_GLOSSARY" val="False"/>
  <p:tag name="ARTICULATE_PLAYER_SEEKBAR" val="True"/>
  <p:tag name="ARTICULATE_PLAYER_CONTROL_PLAYPAUSE" val="True"/>
  <p:tag name="ARTICULATE_USED_LAYOUT" val="2"/>
</p:tagLst>
</file>

<file path=ppt/tags/tag3.xml><?xml version="1.0" encoding="utf-8"?>
<p:tagLst xmlns:a="http://schemas.openxmlformats.org/drawingml/2006/main" xmlns:r="http://schemas.openxmlformats.org/officeDocument/2006/relationships" xmlns:p="http://schemas.openxmlformats.org/presentationml/2006/main">
  <p:tag name="ARTICULATE_CHARACTER_FILE" val=".\characters\b0eeb94a-0dc1-4fbf-b81a-d9f79af8ecc9.emf"/>
  <p:tag name="ARTICULATE_CHARACTER_TYPE" val="illustrated"/>
  <p:tag name="ARTICULATE_CHARACTER_ID" val="Male 7"/>
  <p:tag name="ARTICULATE_CHARACTER_EXPRESSION" val="m7/m7_2_happy_head_front_standing.wmf"/>
  <p:tag name="ARTICULATE_CHARACTER_POSE" val="m7/m7_2_happy_body_front_standing.wmf"/>
  <p:tag name="ARTICULATE_CHARACTER_FLIP" val="False"/>
</p:tagLst>
</file>

<file path=ppt/tags/tag30.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MARGIN_1" val="0"/>
  <p:tag name="MARGIN_2" val="36"/>
  <p:tag name="MARGIN_3" val="72"/>
  <p:tag name="MARGIN_4" val="108"/>
  <p:tag name="MARGIN_5" val="144"/>
  <p:tag name="FONT_SIZE" val="14"/>
</p:tagLst>
</file>

<file path=ppt/tags/tag31.xml><?xml version="1.0" encoding="utf-8"?>
<p:tagLst xmlns:a="http://schemas.openxmlformats.org/drawingml/2006/main" xmlns:r="http://schemas.openxmlformats.org/officeDocument/2006/relationships" xmlns:p="http://schemas.openxmlformats.org/presentationml/2006/main">
  <p:tag name="AUDIO_ID" val="308"/>
  <p:tag name="ARTICULATE_TITLE_TAG" val="What is a Performance Task?"/>
  <p:tag name="ARTICULATE_NAV_LEVEL" val="1"/>
  <p:tag name="ARTICULATE_SLIDE_PRESENTER_GUID" val="c0db1932-2641-4df6-a20a-cdd81ad6cb12"/>
  <p:tag name="ARTICULATE_SLIDE_PAUSE" val="0"/>
  <p:tag name="ARTICULATE_LOCK_SLIDE" val="0"/>
  <p:tag name="ARTICULATE_HIDE_SLIDE" val="0"/>
  <p:tag name="ARTICULATE_PLAYER_CONTROL_PREVIOUS" val="True"/>
  <p:tag name="ARTICULATE_PLAYER_CONTROL_NEXT" val="True"/>
  <p:tag name="ARTICULATE_USED_LAYOUT" val="2"/>
</p:tagLst>
</file>

<file path=ppt/tags/tag32.xml><?xml version="1.0" encoding="utf-8"?>
<p:tagLst xmlns:a="http://schemas.openxmlformats.org/drawingml/2006/main" xmlns:r="http://schemas.openxmlformats.org/officeDocument/2006/relationships" xmlns:p="http://schemas.openxmlformats.org/presentationml/2006/main">
  <p:tag name="AUDIO_ID" val="309"/>
  <p:tag name="ARTICULATE_TITLE_TAG" val="What is a Performance Task?"/>
  <p:tag name="ARTICULATE_NAV_LEVEL" val="1"/>
  <p:tag name="ARTICULATE_SLIDE_PRESENTER_GUID" val="c0db1932-2641-4df6-a20a-cdd81ad6cb12"/>
  <p:tag name="ARTICULATE_SLIDE_PAUSE" val="0"/>
  <p:tag name="ARTICULATE_LOCK_SLIDE" val="0"/>
  <p:tag name="ARTICULATE_HIDE_SLIDE" val="0"/>
  <p:tag name="ARTICULATE_PLAYER_CONTROL_PREVIOUS" val="True"/>
  <p:tag name="ARTICULATE_PLAYER_CONTROL_NEXT" val="True"/>
  <p:tag name="ARTICULATE_USED_LAYOUT" val="2"/>
</p:tagLst>
</file>

<file path=ppt/tags/tag33.xml><?xml version="1.0" encoding="utf-8"?>
<p:tagLst xmlns:a="http://schemas.openxmlformats.org/drawingml/2006/main" xmlns:r="http://schemas.openxmlformats.org/officeDocument/2006/relationships" xmlns:p="http://schemas.openxmlformats.org/presentationml/2006/main">
  <p:tag name="AUDIO_ID" val="350"/>
  <p:tag name="ARTICULATE_NAV_LEVEL" val="1"/>
  <p:tag name="ARTICULATE_SLIDE_PRESENTER_GUID" val="c0db1932-2641-4df6-a20a-cdd81ad6cb12"/>
  <p:tag name="ARTICULATE_SLIDE_PAUSE" val="0"/>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TITLE_TAG" val="ELA Performance Task"/>
  <p:tag name="ARTICULATE_AUDIO_RECORDED" val="1"/>
  <p:tag name="AUDIO_ID" val="288"/>
  <p:tag name="ORIGINAL_AUDIO_FILEPATH" val="C:\Users\abthompson\Desktop\PT sound\audacity output\Slide 32 - ELA Performance Task.wav"/>
  <p:tag name="ELAPSEDTIME" val="0"/>
  <p:tag name="ARTICULATE_PLAYER_IS_DEFAULT" val="False"/>
  <p:tag name="ARTICULATE_PLAYER_CONTROLS_SET" val="True"/>
  <p:tag name="ARTICULATE_NAV_LEVEL" val="1"/>
  <p:tag name="ARTICULATE_SLIDE_PRESENTER_GUID" val="c0db1932-2641-4df6-a20a-cdd81ad6cb12"/>
  <p:tag name="ARTICULATE_SLIDE_PAUSE" val="0"/>
  <p:tag name="ARTICULATE_LOCK_SLIDE" val="0"/>
  <p:tag name="ARTICULATE_HIDE_SLIDE" val="0"/>
  <p:tag name="ARTICULATE_PLAYER_CONTROL_PREVIOUS" val="True"/>
  <p:tag name="ARTICULATE_PLAYER_CONTROL_NEXT" val="True"/>
  <p:tag name="ARTICULATE_PLAYER_CONTROL_NOTES" val="True"/>
  <p:tag name="ARTICULATE_PLAYER_CONTROL_RESOURCES" val="False"/>
  <p:tag name="ARTICULATE_PLAYER_CONTROL_MENU" val="True"/>
  <p:tag name="ARTICULATE_PLAYER_CONTROL_GLOSSARY" val="False"/>
  <p:tag name="ARTICULATE_PLAYER_SEEKBAR" val="True"/>
  <p:tag name="ARTICULATE_PLAYER_CONTROL_PLAYPAUSE" val="True"/>
  <p:tag name="ARTICULATE_USED_LAYOUT" val="2"/>
</p:tagLst>
</file>

<file path=ppt/tags/tag35.xml><?xml version="1.0" encoding="utf-8"?>
<p:tagLst xmlns:a="http://schemas.openxmlformats.org/drawingml/2006/main" xmlns:r="http://schemas.openxmlformats.org/officeDocument/2006/relationships" xmlns:p="http://schemas.openxmlformats.org/presentationml/2006/main">
  <p:tag name="ARTICULATE_CHARACTER_FILE" val=".\characters\48de31ca-d517-4802-876a-d2b1972a51ae.emf"/>
  <p:tag name="ARTICULATE_CHARACTER_TYPE" val="illustrated"/>
  <p:tag name="ARTICULATE_CHARACTER_ID" val="Male 7"/>
  <p:tag name="ARTICULATE_CHARACTER_EXPRESSION" val="m7/m7_3_talking_head_side_standing.wmf"/>
  <p:tag name="ARTICULATE_CHARACTER_POSE" val="m7/m7_13_pointer1_body_side_standing.wmf"/>
  <p:tag name="ARTICULATE_CHARACTER_FLIP" val="True"/>
</p:tagLst>
</file>

<file path=ppt/tags/tag36.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Lst>
</file>

<file path=ppt/tags/tag37.xml><?xml version="1.0" encoding="utf-8"?>
<p:tagLst xmlns:a="http://schemas.openxmlformats.org/drawingml/2006/main" xmlns:r="http://schemas.openxmlformats.org/officeDocument/2006/relationships" xmlns:p="http://schemas.openxmlformats.org/presentationml/2006/main">
  <p:tag name="ARTICULATE_TITLE_TAG" val="ELA Performance Task"/>
  <p:tag name="ARTICULATE_AUDIO_RECORDED" val="1"/>
  <p:tag name="ORIGINAL_AUDIO_FILEPATH" val="C:\Users\abthompson\Desktop\PT sound\audacity output\Slide 32 - ELA Performance Task.wav"/>
  <p:tag name="ELAPSEDTIME" val="0"/>
  <p:tag name="ARTICULATE_PLAYER_IS_DEFAULT" val="False"/>
  <p:tag name="ARTICULATE_PLAYER_CONTROLS_SET" val="True"/>
  <p:tag name="AUDIO_ID" val="314"/>
  <p:tag name="ARTICULATE_NAV_LEVEL" val="1"/>
  <p:tag name="ARTICULATE_SLIDE_PRESENTER_GUID" val="c0db1932-2641-4df6-a20a-cdd81ad6cb12"/>
  <p:tag name="ARTICULATE_SLIDE_PAUSE" val="0"/>
  <p:tag name="ARTICULATE_LOCK_SLIDE" val="0"/>
  <p:tag name="ARTICULATE_HIDE_SLIDE" val="0"/>
  <p:tag name="ARTICULATE_PLAYER_CONTROL_PREVIOUS" val="True"/>
  <p:tag name="ARTICULATE_PLAYER_CONTROL_NEXT" val="True"/>
  <p:tag name="ARTICULATE_PLAYER_CONTROL_NOTES" val="True"/>
  <p:tag name="ARTICULATE_PLAYER_CONTROL_RESOURCES" val="False"/>
  <p:tag name="ARTICULATE_PLAYER_CONTROL_MENU" val="True"/>
  <p:tag name="ARTICULATE_PLAYER_CONTROL_GLOSSARY" val="False"/>
  <p:tag name="ARTICULATE_PLAYER_SEEKBAR" val="True"/>
  <p:tag name="ARTICULATE_PLAYER_CONTROL_PLAYPAUSE" val="True"/>
  <p:tag name="ARTICULATE_USED_LAYOUT" val="2"/>
</p:tagLst>
</file>

<file path=ppt/tags/tag38.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Lst>
</file>

<file path=ppt/tags/tag39.xml><?xml version="1.0" encoding="utf-8"?>
<p:tagLst xmlns:a="http://schemas.openxmlformats.org/drawingml/2006/main" xmlns:r="http://schemas.openxmlformats.org/officeDocument/2006/relationships" xmlns:p="http://schemas.openxmlformats.org/presentationml/2006/main">
  <p:tag name="ARTICULATE_TITLE_TAG" val="ELA Performance Task"/>
  <p:tag name="ARTICULATE_AUDIO_RECORDED" val="1"/>
  <p:tag name="ORIGINAL_AUDIO_FILEPATH" val="C:\Users\abthompson\Desktop\PT sound\audacity output\Slide 32 - ELA Performance Task.wav"/>
  <p:tag name="ELAPSEDTIME" val="0"/>
  <p:tag name="ARTICULATE_PLAYER_IS_DEFAULT" val="False"/>
  <p:tag name="ARTICULATE_PLAYER_CONTROLS_SET" val="True"/>
  <p:tag name="AUDIO_ID" val="315"/>
  <p:tag name="ARTICULATE_NAV_LEVEL" val="1"/>
  <p:tag name="ARTICULATE_SLIDE_PRESENTER_GUID" val="c0db1932-2641-4df6-a20a-cdd81ad6cb12"/>
  <p:tag name="ARTICULATE_SLIDE_PAUSE" val="0"/>
  <p:tag name="ARTICULATE_LOCK_SLIDE" val="0"/>
  <p:tag name="ARTICULATE_HIDE_SLIDE" val="0"/>
  <p:tag name="ARTICULATE_PLAYER_CONTROL_PREVIOUS" val="True"/>
  <p:tag name="ARTICULATE_PLAYER_CONTROL_NEXT" val="True"/>
  <p:tag name="ARTICULATE_PLAYER_CONTROL_NOTES" val="True"/>
  <p:tag name="ARTICULATE_PLAYER_CONTROL_RESOURCES" val="False"/>
  <p:tag name="ARTICULATE_PLAYER_CONTROL_MENU" val="True"/>
  <p:tag name="ARTICULATE_PLAYER_CONTROL_GLOSSARY" val="False"/>
  <p:tag name="ARTICULATE_PLAYER_SEEKBAR" val="True"/>
  <p:tag name="ARTICULATE_PLAYER_CONTROL_PLAYPAUSE" val="True"/>
  <p:tag name="ARTICULATE_USED_LAYOUT" val="2"/>
</p:tagLst>
</file>

<file path=ppt/tags/tag4.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2"/>
</p:tagLst>
</file>

<file path=ppt/tags/tag40.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Lst>
</file>

<file path=ppt/tags/tag41.xml><?xml version="1.0" encoding="utf-8"?>
<p:tagLst xmlns:a="http://schemas.openxmlformats.org/drawingml/2006/main" xmlns:r="http://schemas.openxmlformats.org/officeDocument/2006/relationships" xmlns:p="http://schemas.openxmlformats.org/presentationml/2006/main">
  <p:tag name="ARTICULATE_TITLE_TAG" val="ELA Performance Task"/>
  <p:tag name="ARTICULATE_AUDIO_RECORDED" val="1"/>
  <p:tag name="ORIGINAL_AUDIO_FILEPATH" val="C:\Users\abthompson\Desktop\PT sound\audacity output\Slide 32 - ELA Performance Task.wav"/>
  <p:tag name="ELAPSEDTIME" val="0"/>
  <p:tag name="ARTICULATE_PLAYER_IS_DEFAULT" val="False"/>
  <p:tag name="ARTICULATE_PLAYER_CONTROLS_SET" val="True"/>
  <p:tag name="AUDIO_ID" val="316"/>
  <p:tag name="ARTICULATE_NAV_LEVEL" val="1"/>
  <p:tag name="ARTICULATE_SLIDE_PRESENTER_GUID" val="c0db1932-2641-4df6-a20a-cdd81ad6cb12"/>
  <p:tag name="ARTICULATE_SLIDE_PAUSE" val="0"/>
  <p:tag name="ARTICULATE_LOCK_SLIDE" val="0"/>
  <p:tag name="ARTICULATE_HIDE_SLIDE" val="0"/>
  <p:tag name="ARTICULATE_PLAYER_CONTROL_PREVIOUS" val="True"/>
  <p:tag name="ARTICULATE_PLAYER_CONTROL_NEXT" val="True"/>
  <p:tag name="ARTICULATE_PLAYER_CONTROL_NOTES" val="True"/>
  <p:tag name="ARTICULATE_PLAYER_CONTROL_RESOURCES" val="False"/>
  <p:tag name="ARTICULATE_PLAYER_CONTROL_MENU" val="True"/>
  <p:tag name="ARTICULATE_PLAYER_CONTROL_GLOSSARY" val="False"/>
  <p:tag name="ARTICULATE_PLAYER_SEEKBAR" val="True"/>
  <p:tag name="ARTICULATE_PLAYER_CONTROL_PLAYPAUSE" val="True"/>
  <p:tag name="ARTICULATE_USED_LAYOUT" val="2"/>
</p:tagLst>
</file>

<file path=ppt/tags/tag42.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Lst>
</file>

<file path=ppt/tags/tag43.xml><?xml version="1.0" encoding="utf-8"?>
<p:tagLst xmlns:a="http://schemas.openxmlformats.org/drawingml/2006/main" xmlns:r="http://schemas.openxmlformats.org/officeDocument/2006/relationships" xmlns:p="http://schemas.openxmlformats.org/presentationml/2006/main">
  <p:tag name="AUDIO_ID" val="317"/>
  <p:tag name="ARTICULATE_TITLE_TAG" val="ELA Performance Task"/>
  <p:tag name="ARTICULATE_NAV_LEVEL" val="1"/>
  <p:tag name="ARTICULATE_SLIDE_PRESENTER_GUID" val="c0db1932-2641-4df6-a20a-cdd81ad6cb12"/>
  <p:tag name="ARTICULATE_SLIDE_PAUSE" val="0"/>
  <p:tag name="ARTICULATE_LOCK_SLIDE" val="0"/>
  <p:tag name="ARTICULATE_HIDE_SLIDE" val="0"/>
  <p:tag name="ARTICULATE_PLAYER_CONTROL_PREVIOUS" val="True"/>
  <p:tag name="ARTICULATE_PLAYER_CONTROL_NEXT" val="True"/>
  <p:tag name="ARTICULATE_USED_LAYOUT" val="2"/>
</p:tagLst>
</file>

<file path=ppt/tags/tag44.xml><?xml version="1.0" encoding="utf-8"?>
<p:tagLst xmlns:a="http://schemas.openxmlformats.org/drawingml/2006/main" xmlns:r="http://schemas.openxmlformats.org/officeDocument/2006/relationships" xmlns:p="http://schemas.openxmlformats.org/presentationml/2006/main">
  <p:tag name="AUDIO_ID" val="318"/>
  <p:tag name="ARTICULATE_TITLE_TAG" val="ELA Performance Task"/>
  <p:tag name="ARTICULATE_NAV_LEVEL" val="1"/>
  <p:tag name="ARTICULATE_SLIDE_PRESENTER_GUID" val="c0db1932-2641-4df6-a20a-cdd81ad6cb12"/>
  <p:tag name="ARTICULATE_SLIDE_PAUSE" val="0"/>
  <p:tag name="ARTICULATE_LOCK_SLIDE" val="0"/>
  <p:tag name="ARTICULATE_HIDE_SLIDE" val="0"/>
  <p:tag name="ARTICULATE_PLAYER_CONTROL_PREVIOUS" val="True"/>
  <p:tag name="ARTICULATE_PLAYER_CONTROL_NEXT" val="True"/>
  <p:tag name="ARTICULATE_USED_LAYOUT" val="2"/>
</p:tagLst>
</file>

<file path=ppt/tags/tag45.xml><?xml version="1.0" encoding="utf-8"?>
<p:tagLst xmlns:a="http://schemas.openxmlformats.org/drawingml/2006/main" xmlns:r="http://schemas.openxmlformats.org/officeDocument/2006/relationships" xmlns:p="http://schemas.openxmlformats.org/presentationml/2006/main">
  <p:tag name="AUDIO_ID" val="319"/>
  <p:tag name="ARTICULATE_TITLE_TAG" val="ELA Performance Task"/>
  <p:tag name="ARTICULATE_NAV_LEVEL" val="1"/>
  <p:tag name="ARTICULATE_SLIDE_PRESENTER_GUID" val="c0db1932-2641-4df6-a20a-cdd81ad6cb12"/>
  <p:tag name="ARTICULATE_SLIDE_PAUSE" val="0"/>
  <p:tag name="ARTICULATE_LOCK_SLIDE" val="0"/>
  <p:tag name="ARTICULATE_HIDE_SLIDE" val="0"/>
  <p:tag name="ARTICULATE_PLAYER_CONTROL_PREVIOUS" val="True"/>
  <p:tag name="ARTICULATE_PLAYER_CONTROL_NEXT" val="True"/>
  <p:tag name="ARTICULATE_SLIDE_THUMBNAIL_REFRESH" val="1"/>
  <p:tag name="ARTICULATE_USED_LAYOUT" val="2"/>
</p:tagLst>
</file>

<file path=ppt/tags/tag46.xml><?xml version="1.0" encoding="utf-8"?>
<p:tagLst xmlns:a="http://schemas.openxmlformats.org/drawingml/2006/main" xmlns:r="http://schemas.openxmlformats.org/officeDocument/2006/relationships" xmlns:p="http://schemas.openxmlformats.org/presentationml/2006/main">
  <p:tag name="AUDIO_ID" val="319"/>
  <p:tag name="ARTICULATE_TITLE_TAG" val="ELA Performance Task"/>
  <p:tag name="ARTICULATE_NAV_LEVEL" val="1"/>
  <p:tag name="ARTICULATE_SLIDE_PRESENTER_GUID" val="c0db1932-2641-4df6-a20a-cdd81ad6cb12"/>
  <p:tag name="ARTICULATE_SLIDE_PAUSE" val="0"/>
  <p:tag name="ARTICULATE_LOCK_SLIDE" val="0"/>
  <p:tag name="ARTICULATE_HIDE_SLIDE" val="0"/>
  <p:tag name="ARTICULATE_PLAYER_CONTROL_PREVIOUS" val="True"/>
  <p:tag name="ARTICULATE_PLAYER_CONTROL_NEXT" val="True"/>
  <p:tag name="ARTICULATE_SLIDE_THUMBNAIL_REFRESH" val="1"/>
  <p:tag name="ARTICULATE_USED_LAYOUT" val="2"/>
</p:tagLst>
</file>

<file path=ppt/tags/tag47.xml><?xml version="1.0" encoding="utf-8"?>
<p:tagLst xmlns:a="http://schemas.openxmlformats.org/drawingml/2006/main" xmlns:r="http://schemas.openxmlformats.org/officeDocument/2006/relationships" xmlns:p="http://schemas.openxmlformats.org/presentationml/2006/main">
  <p:tag name="ARTICULATE_TITLE_TAG" val="ELA- Writing Activity"/>
  <p:tag name="ARTICULATE_AUDIO_RECORDED" val="1"/>
  <p:tag name="AUDIO_ID" val="293"/>
  <p:tag name="ORIGINAL_AUDIO_FILEPATH" val="C:\Users\abthompson\Desktop\PT sound\audacity output\Slide 37 - ELA- Writing Activity.wav"/>
  <p:tag name="ELAPSEDTIME" val="0"/>
  <p:tag name="ARTICULATE_PLAYER_IS_DEFAULT" val="False"/>
  <p:tag name="ARTICULATE_PLAYER_CONTROLS_SET" val="True"/>
  <p:tag name="ARTICULATE_NAV_LEVEL" val="1"/>
  <p:tag name="ARTICULATE_SLIDE_PRESENTER_GUID" val="c0db1932-2641-4df6-a20a-cdd81ad6cb12"/>
  <p:tag name="ARTICULATE_SLIDE_PAUSE" val="0"/>
  <p:tag name="ARTICULATE_LOCK_SLIDE" val="0"/>
  <p:tag name="ARTICULATE_HIDE_SLIDE" val="0"/>
  <p:tag name="ARTICULATE_PLAYER_CONTROL_PREVIOUS" val="True"/>
  <p:tag name="ARTICULATE_PLAYER_CONTROL_NEXT" val="True"/>
  <p:tag name="ARTICULATE_PLAYER_CONTROL_NOTES" val="True"/>
  <p:tag name="ARTICULATE_PLAYER_CONTROL_RESOURCES" val="False"/>
  <p:tag name="ARTICULATE_PLAYER_CONTROL_MENU" val="True"/>
  <p:tag name="ARTICULATE_PLAYER_CONTROL_GLOSSARY" val="False"/>
  <p:tag name="ARTICULATE_PLAYER_SEEKBAR" val="True"/>
  <p:tag name="ARTICULATE_PLAYER_CONTROL_PLAYPAUSE" val="True"/>
  <p:tag name="ARTICULATE_USED_LAYOUT" val="2"/>
</p:tagLst>
</file>

<file path=ppt/tags/tag48.xml><?xml version="1.0" encoding="utf-8"?>
<p:tagLst xmlns:a="http://schemas.openxmlformats.org/drawingml/2006/main" xmlns:r="http://schemas.openxmlformats.org/officeDocument/2006/relationships" xmlns:p="http://schemas.openxmlformats.org/presentationml/2006/main">
  <p:tag name="ARTICULATE_CHARACTER_FILE" val=".\characters\d993fd7b-951c-48f0-9f99-11db0bf79269.emf"/>
  <p:tag name="ARTICULATE_CHARACTER_TYPE" val="illustrated"/>
  <p:tag name="ARTICULATE_CHARACTER_ID" val="Male 7"/>
  <p:tag name="ARTICULATE_CHARACTER_EXPRESSION" val="m7/m7_3_talking_head_front_standing.wmf"/>
  <p:tag name="ARTICULATE_CHARACTER_POSE" val="m7/m7_3_talking_body_front_standing.wmf"/>
  <p:tag name="ARTICULATE_CHARACTER_FLIP" val="False"/>
</p:tagLst>
</file>

<file path=ppt/tags/tag4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4"/>
</p:tagLst>
</file>

<file path=ppt/tags/tag5.xml><?xml version="1.0" encoding="utf-8"?>
<p:tagLst xmlns:a="http://schemas.openxmlformats.org/drawingml/2006/main" xmlns:r="http://schemas.openxmlformats.org/officeDocument/2006/relationships" xmlns:p="http://schemas.openxmlformats.org/presentationml/2006/main">
  <p:tag name="AUDIO_ID" val="364"/>
  <p:tag name="ARTICULATE_NAV_LEVEL" val="1"/>
  <p:tag name="ARTICULATE_SLIDE_PRESENTER_GUID" val="c0db1932-2641-4df6-a20a-cdd81ad6cb12"/>
  <p:tag name="ARTICULATE_SLIDE_PAUSE" val="0"/>
  <p:tag name="ARTICULATE_LOCK_SLIDE" val="0"/>
  <p:tag name="ARTICULATE_HIDE_SLIDE" val="0"/>
  <p:tag name="ARTICULATE_PLAYER_CONTROL_PREVIOUS" val="True"/>
  <p:tag name="ARTICULATE_PLAYER_CONTROL_NEXT" val="True"/>
  <p:tag name="ARTICULATE_SLIDE_THUMBNAIL_REFRESH" val="1"/>
  <p:tag name="ARTICULATE_USED_LAYOUT" val="2"/>
</p:tagLst>
</file>

<file path=ppt/tags/tag50.xml><?xml version="1.0" encoding="utf-8"?>
<p:tagLst xmlns:a="http://schemas.openxmlformats.org/drawingml/2006/main" xmlns:r="http://schemas.openxmlformats.org/officeDocument/2006/relationships" xmlns:p="http://schemas.openxmlformats.org/presentationml/2006/main">
  <p:tag name="ARTICULATE_TITLE_TAG" val="ELA- Writing Activity"/>
  <p:tag name="ARTICULATE_AUDIO_RECORDED" val="1"/>
  <p:tag name="AUDIO_ID" val="294"/>
  <p:tag name="ORIGINAL_AUDIO_FILEPATH" val="C:\Users\abthompson\Desktop\PT sound\audacity output\Slide 38 - ELA- Writing Activity.wav"/>
  <p:tag name="ELAPSEDTIME" val="0"/>
  <p:tag name="ARTICULATE_PLAYER_IS_DEFAULT" val="False"/>
  <p:tag name="ARTICULATE_PLAYER_CONTROLS_SET" val="True"/>
  <p:tag name="ARTICULATE_NAV_LEVEL" val="1"/>
  <p:tag name="ARTICULATE_SLIDE_PRESENTER_GUID" val="c0db1932-2641-4df6-a20a-cdd81ad6cb12"/>
  <p:tag name="ARTICULATE_SLIDE_PAUSE" val="0"/>
  <p:tag name="ARTICULATE_LOCK_SLIDE" val="0"/>
  <p:tag name="ARTICULATE_HIDE_SLIDE" val="1"/>
  <p:tag name="ARTICULATE_PLAYER_CONTROL_PREVIOUS" val="True"/>
  <p:tag name="ARTICULATE_PLAYER_CONTROL_NEXT" val="True"/>
  <p:tag name="ARTICULATE_PLAYER_CONTROL_NOTES" val="True"/>
  <p:tag name="ARTICULATE_PLAYER_CONTROL_RESOURCES" val="False"/>
  <p:tag name="ARTICULATE_PLAYER_CONTROL_MENU" val="True"/>
  <p:tag name="ARTICULATE_PLAYER_CONTROL_GLOSSARY" val="False"/>
  <p:tag name="ARTICULATE_PLAYER_SEEKBAR" val="True"/>
  <p:tag name="ARTICULATE_PLAYER_CONTROL_PLAYPAUSE" val="True"/>
  <p:tag name="ARTICULATE_USED_LAYOUT" val="2"/>
</p:tagLst>
</file>

<file path=ppt/tags/tag5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Lst>
</file>

<file path=ppt/tags/tag52.xml><?xml version="1.0" encoding="utf-8"?>
<p:tagLst xmlns:a="http://schemas.openxmlformats.org/drawingml/2006/main" xmlns:r="http://schemas.openxmlformats.org/officeDocument/2006/relationships" xmlns:p="http://schemas.openxmlformats.org/presentationml/2006/main">
  <p:tag name="ARTICULATE_TITLE_TAG" val="ELA- Writing Activity"/>
  <p:tag name="ARTICULATE_AUDIO_RECORDED" val="1"/>
  <p:tag name="AUDIO_ID" val="295"/>
  <p:tag name="ORIGINAL_AUDIO_FILEPATH" val="C:\Users\abthompson\Desktop\PT sound\audacity output\Slide 39 - ELA- Writing Activity.wav"/>
  <p:tag name="ELAPSEDTIME" val="0"/>
  <p:tag name="ARTICULATE_PLAYER_IS_DEFAULT" val="False"/>
  <p:tag name="ARTICULATE_PLAYER_CONTROLS_SET" val="True"/>
  <p:tag name="ARTICULATE_NAV_LEVEL" val="1"/>
  <p:tag name="ARTICULATE_SLIDE_PRESENTER_GUID" val="c0db1932-2641-4df6-a20a-cdd81ad6cb12"/>
  <p:tag name="ARTICULATE_SLIDE_PAUSE" val="0"/>
  <p:tag name="ARTICULATE_LOCK_SLIDE" val="0"/>
  <p:tag name="ARTICULATE_HIDE_SLIDE" val="1"/>
  <p:tag name="ARTICULATE_PLAYER_CONTROL_PREVIOUS" val="True"/>
  <p:tag name="ARTICULATE_PLAYER_CONTROL_NEXT" val="True"/>
  <p:tag name="ARTICULATE_PLAYER_CONTROL_NOTES" val="True"/>
  <p:tag name="ARTICULATE_PLAYER_CONTROL_RESOURCES" val="False"/>
  <p:tag name="ARTICULATE_PLAYER_CONTROL_MENU" val="True"/>
  <p:tag name="ARTICULATE_PLAYER_CONTROL_GLOSSARY" val="False"/>
  <p:tag name="ARTICULATE_PLAYER_SEEKBAR" val="True"/>
  <p:tag name="ARTICULATE_PLAYER_CONTROL_PLAYPAUSE" val="True"/>
  <p:tag name="ARTICULATE_USED_LAYOUT" val="2"/>
</p:tagLst>
</file>

<file path=ppt/tags/tag5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Lst>
</file>

<file path=ppt/tags/tag54.xml><?xml version="1.0" encoding="utf-8"?>
<p:tagLst xmlns:a="http://schemas.openxmlformats.org/drawingml/2006/main" xmlns:r="http://schemas.openxmlformats.org/officeDocument/2006/relationships" xmlns:p="http://schemas.openxmlformats.org/presentationml/2006/main">
  <p:tag name="AUDIO_ID" val="345"/>
  <p:tag name="ARTICULATE_NAV_LEVEL" val="1"/>
  <p:tag name="ARTICULATE_SLIDE_PRESENTER_GUID" val="c0db1932-2641-4df6-a20a-cdd81ad6cb12"/>
  <p:tag name="ARTICULATE_SLIDE_PAUSE" val="0"/>
  <p:tag name="ARTICULATE_LOCK_SLIDE" val="0"/>
  <p:tag name="ARTICULATE_HIDE_SLIDE" val="0"/>
  <p:tag name="ARTICULATE_PLAYER_CONTROL_PREVIOUS" val="True"/>
  <p:tag name="ARTICULATE_PLAYER_CONTROL_NEXT" val="True"/>
  <p:tag name="ARTICULATE_USED_LAYOUT" val="2"/>
</p:tagLst>
</file>

<file path=ppt/tags/tag55.xml><?xml version="1.0" encoding="utf-8"?>
<p:tagLst xmlns:a="http://schemas.openxmlformats.org/drawingml/2006/main" xmlns:r="http://schemas.openxmlformats.org/officeDocument/2006/relationships" xmlns:p="http://schemas.openxmlformats.org/presentationml/2006/main">
  <p:tag name="ARTICULATE_AUDIO_RECORDED" val="1"/>
  <p:tag name="ORIGINAL_AUDIO_FILEPATH" val="C:\Users\abthompson\Desktop\PT sound\audacity output\Slide 47 - Resources.wav"/>
  <p:tag name="ELAPSEDTIME" val="0"/>
  <p:tag name="ARTICULATE_PLAYER_IS_DEFAULT" val="False"/>
  <p:tag name="ARTICULATE_PLAYER_CONTROLS_SET" val="True"/>
  <p:tag name="AUDIO_ID" val="360"/>
  <p:tag name="ARTICULATE_TITLE_TAG" val="Administration, Timing, and Sequencing"/>
  <p:tag name="ARTICULATE_NAV_LEVEL" val="1"/>
  <p:tag name="ARTICULATE_SLIDE_PRESENTER_GUID" val="c0db1932-2641-4df6-a20a-cdd81ad6cb12"/>
  <p:tag name="ARTICULATE_SLIDE_PAUSE" val="0"/>
  <p:tag name="ARTICULATE_LOCK_SLIDE" val="0"/>
  <p:tag name="ARTICULATE_HIDE_SLIDE" val="0"/>
  <p:tag name="ARTICULATE_PLAYER_CONTROL_PREVIOUS" val="True"/>
  <p:tag name="ARTICULATE_PLAYER_CONTROL_NEXT" val="True"/>
  <p:tag name="ARTICULATE_PLAYER_CONTROL_NOTES" val="True"/>
  <p:tag name="ARTICULATE_PLAYER_CONTROL_RESOURCES" val="False"/>
  <p:tag name="ARTICULATE_PLAYER_CONTROL_MENU" val="True"/>
  <p:tag name="ARTICULATE_PLAYER_CONTROL_GLOSSARY" val="False"/>
  <p:tag name="ARTICULATE_PLAYER_SEEKBAR" val="True"/>
  <p:tag name="ARTICULATE_PLAYER_CONTROL_PLAYPAUSE" val="True"/>
  <p:tag name="ARTICULATE_USED_LAYOUT" val="2"/>
</p:tagLst>
</file>

<file path=ppt/tags/tag56.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4"/>
</p:tagLst>
</file>

<file path=ppt/tags/tag57.xml><?xml version="1.0" encoding="utf-8"?>
<p:tagLst xmlns:a="http://schemas.openxmlformats.org/drawingml/2006/main" xmlns:r="http://schemas.openxmlformats.org/officeDocument/2006/relationships" xmlns:p="http://schemas.openxmlformats.org/presentationml/2006/main">
  <p:tag name="ARTICULATE_AUDIO_RECORDED" val="1"/>
  <p:tag name="ORIGINAL_AUDIO_FILEPATH" val="C:\Users\abthompson\Desktop\PT sound\audacity output\Slide 46 - Administration.wav"/>
  <p:tag name="ELAPSEDTIME" val="0"/>
  <p:tag name="ARTICULATE_PLAYER_IS_DEFAULT" val="False"/>
  <p:tag name="ARTICULATE_PLAYER_CONTROLS_SET" val="True"/>
  <p:tag name="AUDIO_ID" val="334"/>
  <p:tag name="ARTICULATE_TITLE_TAG" val="Administration, Timing, and Sequencing"/>
  <p:tag name="ARTICULATE_NAV_LEVEL" val="1"/>
  <p:tag name="ARTICULATE_SLIDE_PRESENTER_GUID" val="c0db1932-2641-4df6-a20a-cdd81ad6cb12"/>
  <p:tag name="ARTICULATE_SLIDE_PAUSE" val="0"/>
  <p:tag name="ARTICULATE_LOCK_SLIDE" val="0"/>
  <p:tag name="ARTICULATE_HIDE_SLIDE" val="1"/>
  <p:tag name="ARTICULATE_PLAYER_CONTROL_PREVIOUS" val="True"/>
  <p:tag name="ARTICULATE_PLAYER_CONTROL_NEXT" val="True"/>
  <p:tag name="ARTICULATE_PLAYER_CONTROL_NOTES" val="True"/>
  <p:tag name="ARTICULATE_PLAYER_CONTROL_RESOURCES" val="False"/>
  <p:tag name="ARTICULATE_PLAYER_CONTROL_MENU" val="True"/>
  <p:tag name="ARTICULATE_PLAYER_CONTROL_GLOSSARY" val="False"/>
  <p:tag name="ARTICULATE_PLAYER_SEEKBAR" val="True"/>
  <p:tag name="ARTICULATE_PLAYER_CONTROL_PLAYPAUSE" val="True"/>
  <p:tag name="ARTICULATE_USED_LAYOUT" val="2"/>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CHARACTER_FILE" val=".\characters\dbc4c3d9-c63e-4fad-b435-dbc418b14dc7.emf"/>
  <p:tag name="ARTICULATE_CHARACTER_TYPE" val="illustrated"/>
  <p:tag name="ARTICULATE_CHARACTER_ID" val="Male 7"/>
  <p:tag name="ARTICULATE_CHARACTER_EXPRESSION" val="m7/m7_3_talking_head_side_standing.wmf"/>
  <p:tag name="ARTICULATE_CHARACTER_POSE" val="m7/m7_16_pointer4_body_side_standing.wmf"/>
  <p:tag name="ARTICULATE_CHARACTER_FLIP" val="True"/>
</p:tagLst>
</file>

<file path=ppt/tags/tag5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BULLET_12" val="8226"/>
  <p:tag name="MARGIN_1" val="0"/>
  <p:tag name="MARGIN_2" val="36"/>
  <p:tag name="MARGIN_3" val="72"/>
  <p:tag name="MARGIN_4" val="108"/>
  <p:tag name="MARGIN_5" val="144"/>
  <p:tag name="FONT_SIZE" val="13"/>
</p:tagLst>
</file>

<file path=ppt/tags/tag6.xml><?xml version="1.0" encoding="utf-8"?>
<p:tagLst xmlns:a="http://schemas.openxmlformats.org/drawingml/2006/main" xmlns:r="http://schemas.openxmlformats.org/officeDocument/2006/relationships" xmlns:p="http://schemas.openxmlformats.org/presentationml/2006/main">
  <p:tag name="ARTICULATE_TITLE_TAG" val="Introduction"/>
  <p:tag name="ARTICULATE_AUDIO_RECORDED" val="1"/>
  <p:tag name="ORIGINAL_AUDIO_FILEPATH" val="C:\Users\abthompson\Desktop\PT sound\audacity output\Slide 16 - Introduction.wav"/>
  <p:tag name="ELAPSEDTIME" val="0"/>
  <p:tag name="ARTICULATE_PLAYER_IS_DEFAULT" val="False"/>
  <p:tag name="ARTICULATE_PLAYER_CONTROLS_SET" val="True"/>
  <p:tag name="AUDIO_ID" val="361"/>
  <p:tag name="ARTICULATE_NAV_LEVEL" val="1"/>
  <p:tag name="ARTICULATE_SLIDE_PRESENTER_GUID" val="c0db1932-2641-4df6-a20a-cdd81ad6cb12"/>
  <p:tag name="ARTICULATE_SLIDE_PAUSE" val="0"/>
  <p:tag name="ARTICULATE_LOCK_SLIDE" val="0"/>
  <p:tag name="ARTICULATE_HIDE_SLIDE" val="1"/>
  <p:tag name="ARTICULATE_PLAYER_CONTROL_PREVIOUS" val="True"/>
  <p:tag name="ARTICULATE_PLAYER_CONTROL_NEXT" val="True"/>
  <p:tag name="ARTICULATE_PLAYER_CONTROL_NOTES" val="True"/>
  <p:tag name="ARTICULATE_PLAYER_CONTROL_RESOURCES" val="False"/>
  <p:tag name="ARTICULATE_PLAYER_CONTROL_MENU" val="True"/>
  <p:tag name="ARTICULATE_PLAYER_CONTROL_GLOSSARY" val="False"/>
  <p:tag name="ARTICULATE_PLAYER_SEEKBAR" val="True"/>
  <p:tag name="ARTICULATE_PLAYER_CONTROL_PLAYPAUSE" val="True"/>
  <p:tag name="ARTICULATE_USED_LAYOUT" val="2"/>
</p:tagLst>
</file>

<file path=ppt/tags/tag60.xml><?xml version="1.0" encoding="utf-8"?>
<p:tagLst xmlns:a="http://schemas.openxmlformats.org/drawingml/2006/main" xmlns:r="http://schemas.openxmlformats.org/officeDocument/2006/relationships" xmlns:p="http://schemas.openxmlformats.org/presentationml/2006/main">
  <p:tag name="AUDIO_ID" val="346"/>
  <p:tag name="ARTICULATE_NAV_LEVEL" val="1"/>
  <p:tag name="ARTICULATE_SLIDE_PRESENTER_GUID" val="c0db1932-2641-4df6-a20a-cdd81ad6cb12"/>
  <p:tag name="ARTICULATE_SLIDE_PAUSE" val="0"/>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AUDIO_RECORDED" val="1"/>
  <p:tag name="ORIGINAL_AUDIO_FILEPATH" val="C:\Users\abthompson\Desktop\PT sound\audacity output\Slide 47 - Resources.wav"/>
  <p:tag name="ELAPSEDTIME" val="0"/>
  <p:tag name="ARTICULATE_PLAYER_IS_DEFAULT" val="False"/>
  <p:tag name="ARTICULATE_PLAYER_CONTROLS_SET" val="True"/>
  <p:tag name="AUDIO_ID" val="332"/>
  <p:tag name="ARTICULATE_TITLE_TAG" val="Don’t forget these details"/>
  <p:tag name="ARTICULATE_NAV_LEVEL" val="1"/>
  <p:tag name="ARTICULATE_SLIDE_PRESENTER_GUID" val="c0db1932-2641-4df6-a20a-cdd81ad6cb12"/>
  <p:tag name="ARTICULATE_SLIDE_PAUSE" val="0"/>
  <p:tag name="ARTICULATE_LOCK_SLIDE" val="0"/>
  <p:tag name="ARTICULATE_HIDE_SLIDE" val="0"/>
  <p:tag name="ARTICULATE_PLAYER_CONTROL_PREVIOUS" val="True"/>
  <p:tag name="ARTICULATE_PLAYER_CONTROL_NEXT" val="True"/>
  <p:tag name="ARTICULATE_PLAYER_CONTROL_NOTES" val="True"/>
  <p:tag name="ARTICULATE_PLAYER_CONTROL_RESOURCES" val="False"/>
  <p:tag name="ARTICULATE_PLAYER_CONTROL_MENU" val="True"/>
  <p:tag name="ARTICULATE_PLAYER_CONTROL_GLOSSARY" val="False"/>
  <p:tag name="ARTICULATE_PLAYER_SEEKBAR" val="True"/>
  <p:tag name="ARTICULATE_PLAYER_CONTROL_PLAYPAUSE" val="True"/>
  <p:tag name="ARTICULATE_USED_LAYOUT" val="2"/>
</p:tagLst>
</file>

<file path=ppt/tags/tag62.xml><?xml version="1.0" encoding="utf-8"?>
<p:tagLst xmlns:a="http://schemas.openxmlformats.org/drawingml/2006/main" xmlns:r="http://schemas.openxmlformats.org/officeDocument/2006/relationships" xmlns:p="http://schemas.openxmlformats.org/presentationml/2006/main">
  <p:tag name="ARTICULATE_CHARACTER_FILE" val=".\characters\d993fd7b-951c-48f0-9f99-11db0bf79269.emf"/>
  <p:tag name="ARTICULATE_CHARACTER_TYPE" val="illustrated"/>
  <p:tag name="ARTICULATE_CHARACTER_ID" val="Male 7"/>
  <p:tag name="ARTICULATE_CHARACTER_EXPRESSION" val="m7/m7_3_talking_head_front_standing.wmf"/>
  <p:tag name="ARTICULATE_CHARACTER_POSE" val="m7/m7_3_talking_body_front_standing.wmf"/>
  <p:tag name="ARTICULATE_CHARACTER_FLIP" val="False"/>
</p:tagLst>
</file>

<file path=ppt/tags/tag6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4"/>
</p:tagLst>
</file>

<file path=ppt/tags/tag64.xml><?xml version="1.0" encoding="utf-8"?>
<p:tagLst xmlns:a="http://schemas.openxmlformats.org/drawingml/2006/main" xmlns:r="http://schemas.openxmlformats.org/officeDocument/2006/relationships" xmlns:p="http://schemas.openxmlformats.org/presentationml/2006/main">
  <p:tag name="ARTICULATE_AUDIO_RECORDED" val="1"/>
  <p:tag name="ORIGINAL_AUDIO_FILEPATH" val="C:\Users\abthompson\Desktop\PT sound\audacity output\Slide 45 - Administration.wav"/>
  <p:tag name="ELAPSEDTIME" val="0"/>
  <p:tag name="ARTICULATE_PLAYER_IS_DEFAULT" val="False"/>
  <p:tag name="ARTICULATE_PLAYER_CONTROLS_SET" val="True"/>
  <p:tag name="AUDIO_ID" val="330"/>
  <p:tag name="ARTICULATE_TITLE_TAG" val="Don’t forget these details"/>
  <p:tag name="ARTICULATE_NAV_LEVEL" val="1"/>
  <p:tag name="ARTICULATE_SLIDE_PRESENTER_GUID" val="c0db1932-2641-4df6-a20a-cdd81ad6cb12"/>
  <p:tag name="ARTICULATE_SLIDE_PAUSE" val="0"/>
  <p:tag name="ARTICULATE_LOCK_SLIDE" val="0"/>
  <p:tag name="ARTICULATE_HIDE_SLIDE" val="1"/>
  <p:tag name="ARTICULATE_PLAYER_CONTROL_PREVIOUS" val="True"/>
  <p:tag name="ARTICULATE_PLAYER_CONTROL_NEXT" val="True"/>
  <p:tag name="ARTICULATE_PLAYER_CONTROL_NOTES" val="True"/>
  <p:tag name="ARTICULATE_PLAYER_CONTROL_RESOURCES" val="False"/>
  <p:tag name="ARTICULATE_PLAYER_CONTROL_MENU" val="True"/>
  <p:tag name="ARTICULATE_PLAYER_CONTROL_GLOSSARY" val="False"/>
  <p:tag name="ARTICULATE_PLAYER_SEEKBAR" val="True"/>
  <p:tag name="ARTICULATE_PLAYER_CONTROL_PLAYPAUSE" val="True"/>
  <p:tag name="ARTICULATE_USED_LAYOUT" val="2"/>
</p:tagLst>
</file>

<file path=ppt/tags/tag65.xml><?xml version="1.0" encoding="utf-8"?>
<p:tagLst xmlns:a="http://schemas.openxmlformats.org/drawingml/2006/main" xmlns:r="http://schemas.openxmlformats.org/officeDocument/2006/relationships" xmlns:p="http://schemas.openxmlformats.org/presentationml/2006/main">
  <p:tag name="ARTICULATE_CHARACTER_FILE" val=".\characters\48de31ca-d517-4802-876a-d2b1972a51ae.emf"/>
  <p:tag name="ARTICULATE_CHARACTER_TYPE" val="illustrated"/>
  <p:tag name="ARTICULATE_CHARACTER_ID" val="Male 7"/>
  <p:tag name="ARTICULATE_CHARACTER_EXPRESSION" val="m7/m7_3_talking_head_side_standing.wmf"/>
  <p:tag name="ARTICULATE_CHARACTER_POSE" val="m7/m7_13_pointer1_body_side_standing.wmf"/>
  <p:tag name="ARTICULATE_CHARACTER_FLIP" val="True"/>
</p:tagLst>
</file>

<file path=ppt/tags/tag66.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4"/>
</p:tagLst>
</file>

<file path=ppt/tags/tag67.xml><?xml version="1.0" encoding="utf-8"?>
<p:tagLst xmlns:a="http://schemas.openxmlformats.org/drawingml/2006/main" xmlns:r="http://schemas.openxmlformats.org/officeDocument/2006/relationships" xmlns:p="http://schemas.openxmlformats.org/presentationml/2006/main">
  <p:tag name="ARTICULATE_AUDIO_RECORDED" val="1"/>
  <p:tag name="ORIGINAL_AUDIO_FILEPATH" val="C:\Users\abthompson\Desktop\PT sound\audacity output\Slide 45 - Administration.wav"/>
  <p:tag name="ELAPSEDTIME" val="0"/>
  <p:tag name="ARTICULATE_PLAYER_IS_DEFAULT" val="False"/>
  <p:tag name="ARTICULATE_PLAYER_CONTROLS_SET" val="True"/>
  <p:tag name="AUDIO_ID" val="331"/>
  <p:tag name="ARTICULATE_TITLE_TAG" val="Don’t forget these details"/>
  <p:tag name="ARTICULATE_NAV_LEVEL" val="1"/>
  <p:tag name="ARTICULATE_SLIDE_PRESENTER_GUID" val="c0db1932-2641-4df6-a20a-cdd81ad6cb12"/>
  <p:tag name="ARTICULATE_SLIDE_PAUSE" val="0"/>
  <p:tag name="ARTICULATE_LOCK_SLIDE" val="0"/>
  <p:tag name="ARTICULATE_HIDE_SLIDE" val="1"/>
  <p:tag name="ARTICULATE_PLAYER_CONTROL_PREVIOUS" val="True"/>
  <p:tag name="ARTICULATE_PLAYER_CONTROL_NEXT" val="True"/>
  <p:tag name="ARTICULATE_PLAYER_CONTROL_NOTES" val="True"/>
  <p:tag name="ARTICULATE_PLAYER_CONTROL_RESOURCES" val="False"/>
  <p:tag name="ARTICULATE_PLAYER_CONTROL_MENU" val="True"/>
  <p:tag name="ARTICULATE_PLAYER_CONTROL_GLOSSARY" val="False"/>
  <p:tag name="ARTICULATE_PLAYER_SEEKBAR" val="True"/>
  <p:tag name="ARTICULATE_PLAYER_CONTROL_PLAYPAUSE" val="True"/>
  <p:tag name="ARTICULATE_SLIDE_THUMBNAIL_REFRESH" val="1"/>
  <p:tag name="ARTICULATE_USED_LAYOUT" val="2"/>
</p:tagLst>
</file>

<file path=ppt/tags/tag68.xml><?xml version="1.0" encoding="utf-8"?>
<p:tagLst xmlns:a="http://schemas.openxmlformats.org/drawingml/2006/main" xmlns:r="http://schemas.openxmlformats.org/officeDocument/2006/relationships" xmlns:p="http://schemas.openxmlformats.org/presentationml/2006/main">
  <p:tag name="ARTICULATE_CHARACTER_FILE" val=".\characters\48de31ca-d517-4802-876a-d2b1972a51ae.emf"/>
  <p:tag name="ARTICULATE_CHARACTER_TYPE" val="illustrated"/>
  <p:tag name="ARTICULATE_CHARACTER_ID" val="Male 7"/>
  <p:tag name="ARTICULATE_CHARACTER_EXPRESSION" val="m7/m7_3_talking_head_side_standing.wmf"/>
  <p:tag name="ARTICULATE_CHARACTER_POSE" val="m7/m7_13_pointer1_body_side_standing.wmf"/>
  <p:tag name="ARTICULATE_CHARACTER_FLIP" val="True"/>
</p:tagLst>
</file>

<file path=ppt/tags/tag6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4"/>
</p:tagLst>
</file>

<file path=ppt/tags/tag7.xml><?xml version="1.0" encoding="utf-8"?>
<p:tagLst xmlns:a="http://schemas.openxmlformats.org/drawingml/2006/main" xmlns:r="http://schemas.openxmlformats.org/officeDocument/2006/relationships" xmlns:p="http://schemas.openxmlformats.org/presentationml/2006/main">
  <p:tag name="ARTICULATE_CHARACTER_FILE" val=".\characters\82b538d7-358f-4e7e-ab5b-21e10320da2b.emf"/>
  <p:tag name="ARTICULATE_CHARACTER_TYPE" val="illustrated"/>
  <p:tag name="ARTICULATE_CHARACTER_ID" val="Male 7"/>
  <p:tag name="ARTICULATE_CHARACTER_EXPRESSION" val="m7/m7_6_asking_head_side_standing.wmf"/>
  <p:tag name="ARTICULATE_CHARACTER_POSE" val="m7/m7_15_pointer3_body_side_standing.wmf"/>
  <p:tag name="ARTICULATE_CHARACTER_FLIP" val="True"/>
</p:tagLst>
</file>

<file path=ppt/tags/tag70.xml><?xml version="1.0" encoding="utf-8"?>
<p:tagLst xmlns:a="http://schemas.openxmlformats.org/drawingml/2006/main" xmlns:r="http://schemas.openxmlformats.org/officeDocument/2006/relationships" xmlns:p="http://schemas.openxmlformats.org/presentationml/2006/main">
  <p:tag name="ARTICULATE_AUDIO_RECORDED" val="1"/>
  <p:tag name="ORIGINAL_AUDIO_FILEPATH" val="C:\Users\abthompson\Desktop\PT sound\audacity output\Slide 45 - Administration.wav"/>
  <p:tag name="ELAPSEDTIME" val="0"/>
  <p:tag name="ARTICULATE_PLAYER_IS_DEFAULT" val="False"/>
  <p:tag name="ARTICULATE_PLAYER_CONTROLS_SET" val="True"/>
  <p:tag name="AUDIO_ID" val="336"/>
  <p:tag name="ARTICULATE_TITLE_TAG" val="Don’t forget these details"/>
  <p:tag name="ARTICULATE_NAV_LEVEL" val="1"/>
  <p:tag name="ARTICULATE_SLIDE_PRESENTER_GUID" val="c0db1932-2641-4df6-a20a-cdd81ad6cb12"/>
  <p:tag name="ARTICULATE_SLIDE_PAUSE" val="0"/>
  <p:tag name="ARTICULATE_LOCK_SLIDE" val="0"/>
  <p:tag name="ARTICULATE_HIDE_SLIDE" val="1"/>
  <p:tag name="ARTICULATE_PLAYER_CONTROL_PREVIOUS" val="True"/>
  <p:tag name="ARTICULATE_PLAYER_CONTROL_NEXT" val="True"/>
  <p:tag name="ARTICULATE_PLAYER_CONTROL_NOTES" val="True"/>
  <p:tag name="ARTICULATE_PLAYER_CONTROL_RESOURCES" val="False"/>
  <p:tag name="ARTICULATE_PLAYER_CONTROL_MENU" val="True"/>
  <p:tag name="ARTICULATE_PLAYER_CONTROL_GLOSSARY" val="False"/>
  <p:tag name="ARTICULATE_PLAYER_SEEKBAR" val="True"/>
  <p:tag name="ARTICULATE_PLAYER_CONTROL_PLAYPAUSE" val="True"/>
  <p:tag name="ARTICULATE_USED_LAYOUT" val="2"/>
</p:tagLst>
</file>

<file path=ppt/tags/tag71.xml><?xml version="1.0" encoding="utf-8"?>
<p:tagLst xmlns:a="http://schemas.openxmlformats.org/drawingml/2006/main" xmlns:r="http://schemas.openxmlformats.org/officeDocument/2006/relationships" xmlns:p="http://schemas.openxmlformats.org/presentationml/2006/main">
  <p:tag name="ARTICULATE_CHARACTER_FILE" val=".\characters\48de31ca-d517-4802-876a-d2b1972a51ae.emf"/>
  <p:tag name="ARTICULATE_CHARACTER_TYPE" val="illustrated"/>
  <p:tag name="ARTICULATE_CHARACTER_ID" val="Male 7"/>
  <p:tag name="ARTICULATE_CHARACTER_EXPRESSION" val="m7/m7_3_talking_head_side_standing.wmf"/>
  <p:tag name="ARTICULATE_CHARACTER_POSE" val="m7/m7_13_pointer1_body_side_standing.wmf"/>
  <p:tag name="ARTICULATE_CHARACTER_FLIP" val="True"/>
</p:tagLst>
</file>

<file path=ppt/tags/tag72.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4"/>
</p:tagLst>
</file>

<file path=ppt/tags/tag73.xml><?xml version="1.0" encoding="utf-8"?>
<p:tagLst xmlns:a="http://schemas.openxmlformats.org/drawingml/2006/main" xmlns:r="http://schemas.openxmlformats.org/officeDocument/2006/relationships" xmlns:p="http://schemas.openxmlformats.org/presentationml/2006/main">
  <p:tag name="ARTICULATE_AUDIO_RECORDED" val="1"/>
  <p:tag name="ORIGINAL_AUDIO_FILEPATH" val="C:\Users\abthompson\Desktop\PT sound\audacity output\Slide 45 - Administration.wav"/>
  <p:tag name="ELAPSEDTIME" val="0"/>
  <p:tag name="ARTICULATE_PLAYER_IS_DEFAULT" val="False"/>
  <p:tag name="ARTICULATE_PLAYER_CONTROLS_SET" val="True"/>
  <p:tag name="AUDIO_ID" val="337"/>
  <p:tag name="ARTICULATE_TITLE_TAG" val="Don’t forget these details"/>
  <p:tag name="ARTICULATE_NAV_LEVEL" val="1"/>
  <p:tag name="ARTICULATE_SLIDE_PRESENTER_GUID" val="c0db1932-2641-4df6-a20a-cdd81ad6cb12"/>
  <p:tag name="ARTICULATE_SLIDE_PAUSE" val="0"/>
  <p:tag name="ARTICULATE_LOCK_SLIDE" val="0"/>
  <p:tag name="ARTICULATE_HIDE_SLIDE" val="1"/>
  <p:tag name="ARTICULATE_PLAYER_CONTROL_PREVIOUS" val="True"/>
  <p:tag name="ARTICULATE_PLAYER_CONTROL_NEXT" val="True"/>
  <p:tag name="ARTICULATE_PLAYER_CONTROL_NOTES" val="True"/>
  <p:tag name="ARTICULATE_PLAYER_CONTROL_RESOURCES" val="False"/>
  <p:tag name="ARTICULATE_PLAYER_CONTROL_MENU" val="True"/>
  <p:tag name="ARTICULATE_PLAYER_CONTROL_GLOSSARY" val="False"/>
  <p:tag name="ARTICULATE_PLAYER_SEEKBAR" val="True"/>
  <p:tag name="ARTICULATE_PLAYER_CONTROL_PLAYPAUSE" val="True"/>
  <p:tag name="ARTICULATE_USED_LAYOUT" val="2"/>
</p:tagLst>
</file>

<file path=ppt/tags/tag74.xml><?xml version="1.0" encoding="utf-8"?>
<p:tagLst xmlns:a="http://schemas.openxmlformats.org/drawingml/2006/main" xmlns:r="http://schemas.openxmlformats.org/officeDocument/2006/relationships" xmlns:p="http://schemas.openxmlformats.org/presentationml/2006/main">
  <p:tag name="ARTICULATE_CHARACTER_FILE" val=".\characters\48de31ca-d517-4802-876a-d2b1972a51ae.emf"/>
  <p:tag name="ARTICULATE_CHARACTER_TYPE" val="illustrated"/>
  <p:tag name="ARTICULATE_CHARACTER_ID" val="Male 7"/>
  <p:tag name="ARTICULATE_CHARACTER_EXPRESSION" val="m7/m7_3_talking_head_side_standing.wmf"/>
  <p:tag name="ARTICULATE_CHARACTER_POSE" val="m7/m7_13_pointer1_body_side_standing.wmf"/>
  <p:tag name="ARTICULATE_CHARACTER_FLIP" val="True"/>
</p:tagLst>
</file>

<file path=ppt/tags/tag7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4"/>
</p:tagLst>
</file>

<file path=ppt/tags/tag76.xml><?xml version="1.0" encoding="utf-8"?>
<p:tagLst xmlns:a="http://schemas.openxmlformats.org/drawingml/2006/main" xmlns:r="http://schemas.openxmlformats.org/officeDocument/2006/relationships" xmlns:p="http://schemas.openxmlformats.org/presentationml/2006/main">
  <p:tag name="AUDIO_ID" val="304"/>
  <p:tag name="ORIGINAL_AUDIO_FILEPATH" val="C:\Users\abthompson\Desktop\PT sound\audacity output\Slide 48 - www.smarterbalanced.org.wav"/>
  <p:tag name="ELAPSEDTIME" val="0"/>
  <p:tag name="ARTICULATE_PLAYER_IS_DEFAULT" val="False"/>
  <p:tag name="ARTICULATE_PLAYER_CONTROLS_SET" val="True"/>
  <p:tag name="ARTICULATE_TITLE_TAG" val="Conclusion"/>
  <p:tag name="ARTICULATE_NAV_LEVEL" val="1"/>
  <p:tag name="ARTICULATE_SLIDE_PRESENTER_GUID" val="c0db1932-2641-4df6-a20a-cdd81ad6cb12"/>
  <p:tag name="ARTICULATE_SLIDE_PAUSE" val="0"/>
  <p:tag name="ARTICULATE_LOCK_SLIDE" val="0"/>
  <p:tag name="ARTICULATE_HIDE_SLIDE" val="0"/>
  <p:tag name="ARTICULATE_PLAYER_CONTROL_PREVIOUS" val="True"/>
  <p:tag name="ARTICULATE_PLAYER_CONTROL_NEXT" val="True"/>
  <p:tag name="ARTICULATE_PLAYER_CONTROL_NOTES" val="True"/>
  <p:tag name="ARTICULATE_PLAYER_CONTROL_RESOURCES" val="False"/>
  <p:tag name="ARTICULATE_PLAYER_CONTROL_MENU" val="True"/>
  <p:tag name="ARTICULATE_PLAYER_CONTROL_GLOSSARY" val="False"/>
  <p:tag name="ARTICULATE_PLAYER_SEEKBAR" val="True"/>
  <p:tag name="ARTICULATE_PLAYER_CONTROL_PLAYPAUSE" val="True"/>
  <p:tag name="ARTICULATE_SLIDE_THUMBNAIL_REFRESH" val="1"/>
  <p:tag name="ARTICULATE_USED_LAYOUT" val="2"/>
</p:tagLst>
</file>

<file path=ppt/tags/tag77.xml><?xml version="1.0" encoding="utf-8"?>
<p:tagLst xmlns:a="http://schemas.openxmlformats.org/drawingml/2006/main" xmlns:r="http://schemas.openxmlformats.org/officeDocument/2006/relationships" xmlns:p="http://schemas.openxmlformats.org/presentationml/2006/main">
  <p:tag name="ARTICULATE_CHARACTER_FILE" val=".\characters\d993fd7b-951c-48f0-9f99-11db0bf79269.emf"/>
  <p:tag name="ARTICULATE_CHARACTER_TYPE" val="illustrated"/>
  <p:tag name="ARTICULATE_CHARACTER_ID" val="Male 7"/>
  <p:tag name="ARTICULATE_CHARACTER_EXPRESSION" val="m7/m7_3_talking_head_front_standing.wmf"/>
  <p:tag name="ARTICULATE_CHARACTER_POSE" val="m7/m7_3_talking_body_front_standing.wmf"/>
  <p:tag name="ARTICULATE_CHARACTER_FLIP" val="False"/>
</p:tagLst>
</file>

<file path=ppt/tags/tag78.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MARGIN_1" val="0"/>
  <p:tag name="MARGIN_2" val="36"/>
  <p:tag name="MARGIN_3" val="72"/>
  <p:tag name="MARGIN_4" val="108"/>
  <p:tag name="MARGIN_5" val="144"/>
  <p:tag name="FONT_SIZE" val="14"/>
</p:tagLst>
</file>

<file path=ppt/tags/tag8.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MARGIN_1" val="0"/>
  <p:tag name="MARGIN_2" val="36"/>
  <p:tag name="MARGIN_3" val="72"/>
  <p:tag name="MARGIN_4" val="108"/>
  <p:tag name="MARGIN_5" val="144"/>
  <p:tag name="FONT_SIZE" val="14"/>
</p:tagLst>
</file>

<file path=ppt/tags/tag9.xml><?xml version="1.0" encoding="utf-8"?>
<p:tagLst xmlns:a="http://schemas.openxmlformats.org/drawingml/2006/main" xmlns:r="http://schemas.openxmlformats.org/officeDocument/2006/relationships" xmlns:p="http://schemas.openxmlformats.org/presentationml/2006/main">
  <p:tag name="ARTICULATE_AUDIO_RECORDED" val="1"/>
  <p:tag name="ORIGINAL_AUDIO_FILEPATH" val="C:\Users\abthompson\Desktop\PT sound\audacity output\Slide 47 - Resources.wav"/>
  <p:tag name="ELAPSEDTIME" val="0"/>
  <p:tag name="ARTICULATE_PLAYER_IS_DEFAULT" val="False"/>
  <p:tag name="ARTICULATE_PLAYER_CONTROLS_SET" val="True"/>
  <p:tag name="AUDIO_ID" val="362"/>
  <p:tag name="ARTICULATE_TITLE_TAG" val="Introduction"/>
  <p:tag name="ARTICULATE_NAV_LEVEL" val="1"/>
  <p:tag name="ARTICULATE_SLIDE_PRESENTER_GUID" val="c0db1932-2641-4df6-a20a-cdd81ad6cb12"/>
  <p:tag name="ARTICULATE_SLIDE_PAUSE" val="0"/>
  <p:tag name="ARTICULATE_LOCK_SLIDE" val="0"/>
  <p:tag name="ARTICULATE_HIDE_SLIDE" val="0"/>
  <p:tag name="ARTICULATE_PLAYER_CONTROL_PREVIOUS" val="True"/>
  <p:tag name="ARTICULATE_PLAYER_CONTROL_NEXT" val="True"/>
  <p:tag name="ARTICULATE_PLAYER_CONTROL_NOTES" val="True"/>
  <p:tag name="ARTICULATE_PLAYER_CONTROL_RESOURCES" val="False"/>
  <p:tag name="ARTICULATE_PLAYER_CONTROL_MENU" val="True"/>
  <p:tag name="ARTICULATE_PLAYER_CONTROL_GLOSSARY" val="False"/>
  <p:tag name="ARTICULATE_PLAYER_SEEKBAR" val="True"/>
  <p:tag name="ARTICULATE_PLAYER_CONTROL_PLAYPAUSE" val="True"/>
  <p:tag name="ARTICULATE_SLIDE_THUMBNAIL_REFRESH" val="1"/>
  <p:tag name="ARTICULATE_USED_LAYOUT"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20D14FE9F432E49A1A02ED8DA715A6F" ma:contentTypeVersion="7" ma:contentTypeDescription="Create a new document." ma:contentTypeScope="" ma:versionID="c05840de6213cb0e4b69927ba3d8e286">
  <xsd:schema xmlns:xsd="http://www.w3.org/2001/XMLSchema" xmlns:xs="http://www.w3.org/2001/XMLSchema" xmlns:p="http://schemas.microsoft.com/office/2006/metadata/properties" xmlns:ns2="0284754a-0322-4cb3-a573-975c48c8331e" xmlns:ns3="e556f37e-2269-4362-849b-5bffb61b521a" targetNamespace="http://schemas.microsoft.com/office/2006/metadata/properties" ma:root="true" ma:fieldsID="109721abf52839c217f2489de74cc30b" ns2:_="" ns3:_="">
    <xsd:import namespace="0284754a-0322-4cb3-a573-975c48c8331e"/>
    <xsd:import namespace="e556f37e-2269-4362-849b-5bffb61b521a"/>
    <xsd:element name="properties">
      <xsd:complexType>
        <xsd:sequence>
          <xsd:element name="documentManagement">
            <xsd:complexType>
              <xsd:all>
                <xsd:element ref="ns2:MigrationWizId" minOccurs="0"/>
                <xsd:element ref="ns2:MigrationWizIdPermissions" minOccurs="0"/>
                <xsd:element ref="ns2:MigrationWizIdPermissionLevels" minOccurs="0"/>
                <xsd:element ref="ns2:MigrationWizIdDocumentLibraryPermissions" minOccurs="0"/>
                <xsd:element ref="ns2:MigrationWizIdSecurityGroup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84754a-0322-4cb3-a573-975c48c8331e"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description="Member Services" ma:internalName="MigrationWizIdPermissionLevels">
      <xsd:simpleType>
        <xsd:restriction base="dms:Text"/>
      </xsd:simpleType>
    </xsd:element>
    <xsd:element name="MigrationWizIdDocumentLibraryPermissions" ma:index="11" nillable="true" ma:displayName="MigrationWizIdDocumentLibraryPermissions" ma:internalName="MigrationWizIdDocumentLibraryPermissions">
      <xsd:simpleType>
        <xsd:restriction base="dms:Text"/>
      </xsd:simpleType>
    </xsd:element>
    <xsd:element name="MigrationWizIdSecurityGroups" ma:index="12" nillable="true" ma:displayName="MigrationWizIdSecurityGroups" ma:description="Member Services" ma:internalName="MigrationWizIdSecurityGroup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56f37e-2269-4362-849b-5bffb61b521a"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igrationWizIdPermissions xmlns="0284754a-0322-4cb3-a573-975c48c8331e" xsi:nil="true"/>
    <MigrationWizId xmlns="0284754a-0322-4cb3-a573-975c48c8331e">76BF53DE00E407CA</MigrationWizId>
    <MigrationWizIdPermissionLevels xmlns="0284754a-0322-4cb3-a573-975c48c8331e" xsi:nil="true"/>
    <MigrationWizIdDocumentLibraryPermissions xmlns="0284754a-0322-4cb3-a573-975c48c8331e" xsi:nil="true"/>
    <MigrationWizIdSecurityGroups xmlns="0284754a-0322-4cb3-a573-975c48c8331e" xsi:nil="true"/>
  </documentManagement>
</p:properties>
</file>

<file path=customXml/itemProps1.xml><?xml version="1.0" encoding="utf-8"?>
<ds:datastoreItem xmlns:ds="http://schemas.openxmlformats.org/officeDocument/2006/customXml" ds:itemID="{683B246B-0527-4153-9E8A-430CE3BE1C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84754a-0322-4cb3-a573-975c48c8331e"/>
    <ds:schemaRef ds:uri="e556f37e-2269-4362-849b-5bffb61b52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C55A495-4E4E-4973-96D1-2507B2388A2D}">
  <ds:schemaRefs>
    <ds:schemaRef ds:uri="http://schemas.microsoft.com/sharepoint/v3/contenttype/forms"/>
  </ds:schemaRefs>
</ds:datastoreItem>
</file>

<file path=customXml/itemProps3.xml><?xml version="1.0" encoding="utf-8"?>
<ds:datastoreItem xmlns:ds="http://schemas.openxmlformats.org/officeDocument/2006/customXml" ds:itemID="{48306C6F-D7D1-43B0-A8FC-986C62AEB85B}">
  <ds:schemaRefs>
    <ds:schemaRef ds:uri="http://purl.org/dc/elements/1.1/"/>
    <ds:schemaRef ds:uri="http://purl.org/dc/terms/"/>
    <ds:schemaRef ds:uri="http://purl.org/dc/dcmitype/"/>
    <ds:schemaRef ds:uri="http://schemas.microsoft.com/office/2006/documentManagement/types"/>
    <ds:schemaRef ds:uri="http://schemas.openxmlformats.org/package/2006/metadata/core-properties"/>
    <ds:schemaRef ds:uri="http://schemas.microsoft.com/office/2006/metadata/properties"/>
    <ds:schemaRef ds:uri="http://schemas.microsoft.com/office/infopath/2007/PartnerControls"/>
    <ds:schemaRef ds:uri="e556f37e-2269-4362-849b-5bffb61b521a"/>
    <ds:schemaRef ds:uri="0284754a-0322-4cb3-a573-975c48c8331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6372</TotalTime>
  <Words>2111</Words>
  <Application>Microsoft Office PowerPoint</Application>
  <PresentationFormat>On-screen Show (4:3)</PresentationFormat>
  <Paragraphs>267</Paragraphs>
  <Slides>36</Slides>
  <Notes>36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Performance Task Overview</vt:lpstr>
      <vt:lpstr>Introduction</vt:lpstr>
      <vt:lpstr>PowerPoint Presentation</vt:lpstr>
      <vt:lpstr>PowerPoint Presentation</vt:lpstr>
      <vt:lpstr>What is a Performance Task?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ELA Performance Task Examples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Administration, Timing, and Sequencing </vt:lpstr>
      <vt:lpstr>PowerPoint Presentation</vt:lpstr>
      <vt:lpstr>PowerPoint Presentation</vt:lpstr>
      <vt:lpstr>Don’t forget these details.</vt:lpstr>
      <vt:lpstr>PowerPoint Presentation</vt:lpstr>
      <vt:lpstr>PowerPoint Presentation</vt:lpstr>
      <vt:lpstr>PowerPoint Presentation</vt:lpstr>
      <vt:lpstr>PowerPoint Presentation</vt:lpstr>
      <vt:lpstr>PowerPoint Presentation</vt:lpstr>
      <vt:lpstr>PowerPoint Presentation</vt:lpstr>
    </vt:vector>
  </TitlesOfParts>
  <Company>ETS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Task Overview</dc:title>
  <dc:creator>Ashley</dc:creator>
  <cp:lastModifiedBy>MacGillivray, Emily</cp:lastModifiedBy>
  <cp:revision>568</cp:revision>
  <dcterms:created xsi:type="dcterms:W3CDTF">2014-02-04T17:45:09Z</dcterms:created>
  <dcterms:modified xsi:type="dcterms:W3CDTF">2017-11-29T23:45:43Z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Presentation1 [Compatibility Mode]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92106206-04C2-42B3-BA46-43B1096B7A87</vt:lpwstr>
  </property>
  <property fmtid="{D5CDD505-2E9C-101B-9397-08002B2CF9AE}" pid="6" name="ArticulateProjectFull">
    <vt:lpwstr>C:\Users\abthompson\Documents\Articulate\operational modules\PT\Posted for SB\2014 07 23 Performance Task Module for CAL production-withAudio.ppta</vt:lpwstr>
  </property>
  <property fmtid="{D5CDD505-2E9C-101B-9397-08002B2CF9AE}" pid="7" name="ContentTypeId">
    <vt:lpwstr>0x010100220D14FE9F432E49A1A02ED8DA715A6F</vt:lpwstr>
  </property>
</Properties>
</file>