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Lst>
  <p:notesMasterIdLst>
    <p:notesMasterId r:id="rId26"/>
  </p:notesMasterIdLst>
  <p:handoutMasterIdLst>
    <p:handoutMasterId r:id="rId27"/>
  </p:handoutMasterIdLst>
  <p:sldIdLst>
    <p:sldId id="330" r:id="rId9"/>
    <p:sldId id="331" r:id="rId10"/>
    <p:sldId id="347" r:id="rId11"/>
    <p:sldId id="333" r:id="rId12"/>
    <p:sldId id="334" r:id="rId13"/>
    <p:sldId id="335" r:id="rId14"/>
    <p:sldId id="348" r:id="rId15"/>
    <p:sldId id="351" r:id="rId16"/>
    <p:sldId id="337" r:id="rId17"/>
    <p:sldId id="345" r:id="rId18"/>
    <p:sldId id="340" r:id="rId19"/>
    <p:sldId id="341" r:id="rId20"/>
    <p:sldId id="342" r:id="rId21"/>
    <p:sldId id="343" r:id="rId22"/>
    <p:sldId id="344" r:id="rId23"/>
    <p:sldId id="346" r:id="rId24"/>
    <p:sldId id="339" r:id="rId2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Overview" id="{A05950B8-CA54-4166-8B77-D11AA2E5B361}">
          <p14:sldIdLst>
            <p14:sldId id="330"/>
            <p14:sldId id="331"/>
            <p14:sldId id="347"/>
          </p14:sldIdLst>
        </p14:section>
        <p14:section name="Accessing Assessments" id="{30B6F75D-4FEC-44B4-B224-6AF852E6B0F4}">
          <p14:sldIdLst>
            <p14:sldId id="333"/>
            <p14:sldId id="334"/>
            <p14:sldId id="335"/>
            <p14:sldId id="348"/>
            <p14:sldId id="351"/>
          </p14:sldIdLst>
        </p14:section>
        <p14:section name="Understanding the AVA" id="{70577335-1A81-4B23-9961-B3B39367FBE0}">
          <p14:sldIdLst>
            <p14:sldId id="337"/>
          </p14:sldIdLst>
        </p14:section>
        <p14:section name="General Test Rules &amp; Navigation" id="{38CC2FC7-46A7-471F-8151-D74D76ABF1EF}">
          <p14:sldIdLst>
            <p14:sldId id="345"/>
            <p14:sldId id="340"/>
            <p14:sldId id="341"/>
            <p14:sldId id="342"/>
            <p14:sldId id="343"/>
            <p14:sldId id="344"/>
            <p14:sldId id="346"/>
          </p14:sldIdLst>
        </p14:section>
        <p14:section name="Thank You" id="{2375B285-E226-4A62-A67F-91C5CDC94002}">
          <p14:sldIdLst>
            <p14:sldId id="339"/>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iday, Daniel" initials="DC" lastIdx="3" clrIdx="0"/>
  <p:cmAuthor id="1" name="Cassiday, Daniel" initials="CD" lastIdx="2" clrIdx="1">
    <p:extLst>
      <p:ext uri="{19B8F6BF-5375-455C-9EA6-DF929625EA0E}">
        <p15:presenceInfo xmlns:p15="http://schemas.microsoft.com/office/powerpoint/2012/main" userId="S-1-5-21-1472932569-214068005-926709054-65810" providerId="AD"/>
      </p:ext>
    </p:extLst>
  </p:cmAuthor>
  <p:cmAuthor id="2" name="Dianne Morada" initials="DM" lastIdx="2" clrIdx="2">
    <p:extLst>
      <p:ext uri="{19B8F6BF-5375-455C-9EA6-DF929625EA0E}">
        <p15:presenceInfo xmlns:p15="http://schemas.microsoft.com/office/powerpoint/2012/main" userId="Dianne Mora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000000"/>
    <a:srgbClr val="FDB813"/>
    <a:srgbClr val="FFC425"/>
    <a:srgbClr val="008080"/>
    <a:srgbClr val="E1E1E1"/>
    <a:srgbClr val="4E6128"/>
    <a:srgbClr val="FF8B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2" autoAdjust="0"/>
    <p:restoredTop sz="65321" autoAdjust="0"/>
  </p:normalViewPr>
  <p:slideViewPr>
    <p:cSldViewPr snapToGrid="0">
      <p:cViewPr varScale="1">
        <p:scale>
          <a:sx n="71" d="100"/>
          <a:sy n="71" d="100"/>
        </p:scale>
        <p:origin x="1986" y="5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88" d="100"/>
          <a:sy n="88" d="100"/>
        </p:scale>
        <p:origin x="-378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170583" cy="337278"/>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4144619" y="1"/>
            <a:ext cx="3170583" cy="337278"/>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9320134"/>
            <a:ext cx="3170583" cy="281067"/>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4144619" y="9320134"/>
            <a:ext cx="3170583" cy="281067"/>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144619" y="0"/>
            <a:ext cx="3170583" cy="480389"/>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694" y="4561229"/>
            <a:ext cx="5363817" cy="4320213"/>
          </a:xfrm>
          <a:prstGeom prst="rect">
            <a:avLst/>
          </a:prstGeom>
          <a:noFill/>
          <a:ln w="9525">
            <a:noFill/>
            <a:miter lim="800000"/>
            <a:headEnd/>
            <a:tailEnd/>
          </a:ln>
        </p:spPr>
        <p:txBody>
          <a:bodyPr vert="horz" wrap="square" lIns="96961" tIns="48477" rIns="96961" bIns="48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9120816"/>
            <a:ext cx="3170583" cy="480388"/>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144619" y="9120816"/>
            <a:ext cx="3170583" cy="480388"/>
          </a:xfrm>
          <a:prstGeom prst="rect">
            <a:avLst/>
          </a:prstGeom>
          <a:noFill/>
          <a:ln w="9525">
            <a:noFill/>
            <a:miter lim="800000"/>
            <a:headEnd/>
            <a:tailEnd/>
          </a:ln>
        </p:spPr>
        <p:txBody>
          <a:bodyPr vert="horz" wrap="square" lIns="96961" tIns="48477" rIns="96961" bIns="48477"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sz="1200" b="0" dirty="0" smtClean="0">
                <a:solidFill>
                  <a:schemeClr val="tx1"/>
                </a:solidFill>
                <a:latin typeface="Arial" panose="020B0604020202020204" pitchFamily="34" charset="0"/>
                <a:cs typeface="Arial" panose="020B0604020202020204" pitchFamily="34" charset="0"/>
              </a:rPr>
              <a:t>Welcome to the Assessment Viewing Application (AVA) training module. </a:t>
            </a:r>
          </a:p>
          <a:p>
            <a:pPr eaLnBrk="1" hangingPunct="1">
              <a:spcBef>
                <a:spcPct val="0"/>
              </a:spcBef>
            </a:pPr>
            <a:endParaRPr lang="en-US" altLang="en-US" sz="1200" b="0" dirty="0" smtClean="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200" b="0" dirty="0" smtClean="0">
                <a:solidFill>
                  <a:schemeClr val="tx1"/>
                </a:solidFill>
                <a:latin typeface="Arial" panose="020B0604020202020204" pitchFamily="34" charset="0"/>
                <a:cs typeface="Arial" panose="020B0604020202020204" pitchFamily="34" charset="0"/>
              </a:rPr>
              <a:t>AVA is a component of the Online Testing System that allows</a:t>
            </a:r>
            <a:r>
              <a:rPr lang="en-US" altLang="en-US" sz="1200" b="0" baseline="0" dirty="0" smtClean="0">
                <a:solidFill>
                  <a:schemeClr val="tx1"/>
                </a:solidFill>
                <a:latin typeface="Arial" panose="020B0604020202020204" pitchFamily="34" charset="0"/>
                <a:cs typeface="Arial" panose="020B0604020202020204" pitchFamily="34" charset="0"/>
              </a:rPr>
              <a:t> authorized users to view interim assessments for administrative or instructional purposes. </a:t>
            </a:r>
            <a:endParaRPr lang="en-US" altLang="en-US" sz="1200" b="0" dirty="0" smtClean="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endParaRPr lang="en-US" sz="1200" b="0" dirty="0" smtClean="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b="0" dirty="0" smtClean="0">
                <a:solidFill>
                  <a:schemeClr val="tx1"/>
                </a:solidFill>
                <a:latin typeface="Arial" panose="020B0604020202020204" pitchFamily="34" charset="0"/>
                <a:cs typeface="Arial" panose="020B0604020202020204" pitchFamily="34" charset="0"/>
              </a:rPr>
              <a:t>This training module is designed to help you navigate </a:t>
            </a:r>
            <a:r>
              <a:rPr lang="en-US" sz="1200" b="0" baseline="0" dirty="0" smtClean="0">
                <a:solidFill>
                  <a:schemeClr val="tx1"/>
                </a:solidFill>
                <a:latin typeface="Arial" panose="020B0604020202020204" pitchFamily="34" charset="0"/>
                <a:cs typeface="Arial" panose="020B0604020202020204" pitchFamily="34" charset="0"/>
              </a:rPr>
              <a:t>the </a:t>
            </a:r>
            <a:r>
              <a:rPr lang="en-US" altLang="en-US" sz="1200" b="0" dirty="0" smtClean="0">
                <a:solidFill>
                  <a:schemeClr val="tx1"/>
                </a:solidFill>
                <a:latin typeface="Arial" panose="020B0604020202020204" pitchFamily="34" charset="0"/>
                <a:cs typeface="Arial" panose="020B0604020202020204" pitchFamily="34" charset="0"/>
              </a:rPr>
              <a:t>Assessment Viewing Application. You should</a:t>
            </a:r>
            <a:r>
              <a:rPr lang="en-US" altLang="en-US" sz="1200" b="0" baseline="0" dirty="0" smtClean="0">
                <a:solidFill>
                  <a:schemeClr val="tx1"/>
                </a:solidFill>
                <a:latin typeface="Arial" panose="020B0604020202020204" pitchFamily="34" charset="0"/>
                <a:cs typeface="Arial" panose="020B0604020202020204" pitchFamily="34" charset="0"/>
              </a:rPr>
              <a:t> consult </a:t>
            </a:r>
            <a:r>
              <a:rPr lang="en-US" altLang="en-US" sz="1200" b="0" u="none" baseline="0" dirty="0" smtClean="0">
                <a:solidFill>
                  <a:schemeClr val="tx1"/>
                </a:solidFill>
                <a:latin typeface="Arial" panose="020B0604020202020204" pitchFamily="34" charset="0"/>
                <a:cs typeface="Arial" panose="020B0604020202020204" pitchFamily="34" charset="0"/>
              </a:rPr>
              <a:t>the </a:t>
            </a:r>
            <a:r>
              <a:rPr lang="en-US" altLang="en-US" sz="1200" b="0" i="1" baseline="0" dirty="0" smtClean="0">
                <a:solidFill>
                  <a:schemeClr val="tx1"/>
                </a:solidFill>
                <a:latin typeface="Arial" panose="020B0604020202020204" pitchFamily="34" charset="0"/>
                <a:cs typeface="Arial" panose="020B0604020202020204" pitchFamily="34" charset="0"/>
              </a:rPr>
              <a:t>Assessment Viewing Application User Guide </a:t>
            </a:r>
            <a:r>
              <a:rPr lang="en-US" altLang="en-US" sz="1200" b="0" baseline="0" dirty="0" smtClean="0">
                <a:solidFill>
                  <a:schemeClr val="tx1"/>
                </a:solidFill>
                <a:latin typeface="Arial" panose="020B0604020202020204" pitchFamily="34" charset="0"/>
                <a:cs typeface="Arial" panose="020B0604020202020204" pitchFamily="34" charset="0"/>
              </a:rPr>
              <a:t>located on AlohaHSAP.org portal for </a:t>
            </a:r>
            <a:r>
              <a:rPr lang="en-US" altLang="en-US" sz="1200" b="0" baseline="0" smtClean="0">
                <a:solidFill>
                  <a:schemeClr val="tx1"/>
                </a:solidFill>
                <a:latin typeface="Arial" panose="020B0604020202020204" pitchFamily="34" charset="0"/>
                <a:cs typeface="Arial" panose="020B0604020202020204" pitchFamily="34" charset="0"/>
              </a:rPr>
              <a:t>additional information</a:t>
            </a:r>
            <a:r>
              <a:rPr lang="en-US" altLang="en-US" sz="1200" baseline="0" smtClean="0">
                <a:solidFill>
                  <a:schemeClr val="tx1"/>
                </a:solidFill>
                <a:latin typeface="Arial" panose="020B0604020202020204" pitchFamily="34" charset="0"/>
                <a:cs typeface="Arial" panose="020B0604020202020204" pitchFamily="34" charset="0"/>
              </a:rPr>
              <a:t>.</a:t>
            </a:r>
            <a:endParaRPr lang="en-US" altLang="en-US" sz="1200"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193868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discuss how to navigate a test,</a:t>
            </a:r>
            <a:r>
              <a:rPr lang="en-US" baseline="0" dirty="0" smtClean="0"/>
              <a:t> pause a test, and complete a test review.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When viewing a test, you can practice responding to the test items. You must respond to all the items on a page before advancing to the next page. P</a:t>
            </a:r>
            <a:r>
              <a:rPr lang="en-US" u="none" baseline="0" dirty="0" smtClean="0"/>
              <a:t>ages may have only a single item, or they may contain multiple items. R</a:t>
            </a:r>
            <a:r>
              <a:rPr lang="en-US" sz="1200" kern="1200" dirty="0" smtClean="0">
                <a:solidFill>
                  <a:schemeClr val="tx1"/>
                </a:solidFill>
                <a:effectLst/>
                <a:latin typeface="ITC Franklin Gothic Std Bk Cd"/>
                <a:ea typeface="ＭＳ Ｐゴシック" pitchFamily="-48" charset="-128"/>
                <a:cs typeface="ＭＳ Ｐゴシック"/>
              </a:rPr>
              <a:t>esponses you enter will not be scored when you complete the test review.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You can navigate to items page-by-page or jump directly to an item’s page.</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To navigate page-by-page, click the </a:t>
            </a:r>
            <a:r>
              <a:rPr lang="en-US" sz="1200" b="1" kern="1200" dirty="0" smtClean="0">
                <a:solidFill>
                  <a:schemeClr val="tx1"/>
                </a:solidFill>
                <a:effectLst/>
                <a:latin typeface="ITC Franklin Gothic Std Bk Cd"/>
                <a:ea typeface="ＭＳ Ｐゴシック" pitchFamily="-48" charset="-128"/>
                <a:cs typeface="ＭＳ Ｐゴシック"/>
              </a:rPr>
              <a:t>Back</a:t>
            </a:r>
            <a:r>
              <a:rPr lang="en-US" sz="1200" kern="1200" dirty="0" smtClean="0">
                <a:solidFill>
                  <a:schemeClr val="tx1"/>
                </a:solidFill>
                <a:effectLst/>
                <a:latin typeface="ITC Franklin Gothic Std Bk Cd"/>
                <a:ea typeface="ＭＳ Ｐゴシック" pitchFamily="-48" charset="-128"/>
                <a:cs typeface="ＭＳ Ｐゴシック"/>
              </a:rPr>
              <a:t> or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buttons at the top of the screen.</a:t>
            </a:r>
          </a:p>
          <a:p>
            <a:pPr marL="17145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To jump directly to an item page, select the appropriate item from the </a:t>
            </a:r>
            <a:r>
              <a:rPr lang="en-US" sz="1200" i="0" kern="1200" dirty="0" smtClean="0">
                <a:solidFill>
                  <a:schemeClr val="tx1"/>
                </a:solidFill>
                <a:effectLst/>
                <a:latin typeface="ITC Franklin Gothic Std Bk Cd"/>
                <a:ea typeface="ＭＳ Ｐゴシック" pitchFamily="-48" charset="-128"/>
                <a:cs typeface="ＭＳ Ｐゴシック"/>
              </a:rPr>
              <a:t>Questions</a:t>
            </a:r>
            <a:r>
              <a:rPr lang="en-US" sz="1200" kern="1200" dirty="0" smtClean="0">
                <a:solidFill>
                  <a:schemeClr val="tx1"/>
                </a:solidFill>
                <a:effectLst/>
                <a:latin typeface="ITC Franklin Gothic Std Bk Cd"/>
                <a:ea typeface="ＭＳ Ｐゴシック" pitchFamily="-48" charset="-128"/>
                <a:cs typeface="ＭＳ Ｐゴシック"/>
              </a:rPr>
              <a:t> drop-down list.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You may pause the test at any time. Pausing the test automatically logs you out of AVA. To return to the test, you must log back in and select the appropriate test again.</a:t>
            </a:r>
            <a:endParaRPr lang="en-US" baseline="0" dirty="0" smtClean="0"/>
          </a:p>
          <a:p>
            <a:endParaRPr lang="en-US" baseline="0" dirty="0" smtClean="0"/>
          </a:p>
          <a:p>
            <a:r>
              <a:rPr lang="en-US" sz="1200" i="0" kern="1200" dirty="0" smtClean="0">
                <a:solidFill>
                  <a:schemeClr val="tx1"/>
                </a:solidFill>
                <a:effectLst/>
                <a:latin typeface="ITC Franklin Gothic Std Bk Cd"/>
                <a:ea typeface="ＭＳ Ｐゴシック" pitchFamily="-48" charset="-128"/>
                <a:cs typeface="ＭＳ Ｐゴシック"/>
              </a:rPr>
              <a:t>To pause the test,</a:t>
            </a:r>
            <a:r>
              <a:rPr lang="en-US" sz="1200" i="0" kern="1200" baseline="0" dirty="0" smtClean="0">
                <a:solidFill>
                  <a:schemeClr val="tx1"/>
                </a:solidFill>
                <a:effectLst/>
                <a:latin typeface="ITC Franklin Gothic Std Bk Cd"/>
                <a:ea typeface="ＭＳ Ｐゴシック" pitchFamily="-48" charset="-128"/>
                <a:cs typeface="ＭＳ Ｐゴシック"/>
              </a:rPr>
              <a:t> c</a:t>
            </a:r>
            <a:r>
              <a:rPr lang="en-US" sz="1200" kern="1200" dirty="0" smtClean="0">
                <a:solidFill>
                  <a:schemeClr val="tx1"/>
                </a:solidFill>
                <a:effectLst/>
                <a:latin typeface="ITC Franklin Gothic Std Bk Cd"/>
                <a:ea typeface="ＭＳ Ｐゴシック" pitchFamily="-48" charset="-128"/>
                <a:cs typeface="ＭＳ Ｐゴシック"/>
              </a:rPr>
              <a:t>lick </a:t>
            </a:r>
            <a:r>
              <a:rPr lang="en-US" sz="1200" b="1" kern="1200" dirty="0" smtClean="0">
                <a:solidFill>
                  <a:schemeClr val="tx1"/>
                </a:solidFill>
                <a:effectLst/>
                <a:latin typeface="ITC Franklin Gothic Std Bk Cd"/>
                <a:ea typeface="ＭＳ Ｐゴシック" pitchFamily="-48" charset="-128"/>
                <a:cs typeface="ＭＳ Ｐゴシック"/>
              </a:rPr>
              <a:t>Pause</a:t>
            </a:r>
            <a:r>
              <a:rPr lang="en-US" sz="1200" kern="1200" dirty="0" smtClean="0">
                <a:solidFill>
                  <a:schemeClr val="tx1"/>
                </a:solidFill>
                <a:effectLst/>
                <a:latin typeface="ITC Franklin Gothic Std Bk Cd"/>
                <a:ea typeface="ＭＳ Ｐゴシック" pitchFamily="-48" charset="-128"/>
                <a:cs typeface="ＭＳ Ｐゴシック"/>
              </a:rPr>
              <a:t> in the banner. A pause test message will appear. Click </a:t>
            </a:r>
            <a:r>
              <a:rPr lang="en-US" sz="1200" b="1" kern="1200" dirty="0" smtClean="0">
                <a:solidFill>
                  <a:schemeClr val="tx1"/>
                </a:solidFill>
                <a:effectLst/>
                <a:latin typeface="ITC Franklin Gothic Std Bk Cd"/>
                <a:ea typeface="ＭＳ Ｐゴシック" pitchFamily="-48" charset="-128"/>
                <a:cs typeface="ＭＳ Ｐゴシック"/>
              </a:rPr>
              <a:t>Yes</a:t>
            </a:r>
            <a:r>
              <a:rPr lang="en-US" sz="1200" kern="1200" dirty="0" smtClean="0">
                <a:solidFill>
                  <a:schemeClr val="tx1"/>
                </a:solidFill>
                <a:effectLst/>
                <a:latin typeface="ITC Franklin Gothic Std Bk Cd"/>
                <a:ea typeface="ＭＳ Ｐゴシック" pitchFamily="-48" charset="-128"/>
                <a:cs typeface="ＭＳ Ｐゴシック"/>
              </a:rPr>
              <a:t> to confirm that you want to pause the test.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As a security measure, after 30</a:t>
            </a:r>
            <a:r>
              <a:rPr lang="en-US" sz="1200" kern="1200" baseline="0" dirty="0" smtClean="0">
                <a:solidFill>
                  <a:schemeClr val="tx1"/>
                </a:solidFill>
                <a:effectLst/>
                <a:latin typeface="ITC Franklin Gothic Std Bk Cd"/>
                <a:ea typeface="ＭＳ Ｐゴシック" pitchFamily="-48" charset="-128"/>
                <a:cs typeface="ＭＳ Ｐゴシック"/>
              </a:rPr>
              <a:t> minutes of inactivity on the site, </a:t>
            </a:r>
            <a:r>
              <a:rPr lang="en-US" sz="1200" kern="1200" dirty="0" smtClean="0">
                <a:solidFill>
                  <a:schemeClr val="tx1"/>
                </a:solidFill>
                <a:effectLst/>
                <a:latin typeface="ITC Franklin Gothic Std Bk Cd"/>
                <a:ea typeface="ＭＳ Ｐゴシック" pitchFamily="-48" charset="-128"/>
                <a:cs typeface="ＭＳ Ｐゴシック"/>
              </a:rPr>
              <a:t>you are automatically logged out.</a:t>
            </a:r>
            <a:r>
              <a:rPr lang="en-US" sz="1200" kern="1200" baseline="0" dirty="0" smtClean="0">
                <a:solidFill>
                  <a:schemeClr val="tx1"/>
                </a:solidFill>
                <a:effectLst/>
                <a:latin typeface="ITC Franklin Gothic Std Bk Cd"/>
                <a:ea typeface="ＭＳ Ｐゴシック" pitchFamily="-48" charset="-128"/>
                <a:cs typeface="ＭＳ Ｐゴシック"/>
              </a:rPr>
              <a:t> </a:t>
            </a:r>
            <a:endParaRPr lang="en-US" sz="1200"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After viewing all the items in a test, the </a:t>
            </a:r>
            <a:r>
              <a:rPr lang="en-US" sz="1200" b="1" kern="1200" dirty="0" smtClean="0">
                <a:solidFill>
                  <a:schemeClr val="tx1"/>
                </a:solidFill>
                <a:effectLst/>
                <a:latin typeface="ITC Franklin Gothic Std Bk Cd"/>
                <a:ea typeface="ＭＳ Ｐゴシック" pitchFamily="-48" charset="-128"/>
                <a:cs typeface="ＭＳ Ｐゴシック"/>
              </a:rPr>
              <a:t>Finished</a:t>
            </a:r>
            <a:r>
              <a:rPr lang="en-US" sz="1200" kern="1200" dirty="0" smtClean="0">
                <a:solidFill>
                  <a:schemeClr val="tx1"/>
                </a:solidFill>
                <a:effectLst/>
                <a:latin typeface="ITC Franklin Gothic Std Bk Cd"/>
                <a:ea typeface="ＭＳ Ｐゴシック" pitchFamily="-48" charset="-128"/>
                <a:cs typeface="ＭＳ Ｐゴシック"/>
              </a:rPr>
              <a:t> button appears at the top of the page. </a:t>
            </a:r>
          </a:p>
          <a:p>
            <a:endParaRPr lang="en-US" sz="1200" kern="1200" dirty="0" smtClean="0">
              <a:solidFill>
                <a:schemeClr val="tx1"/>
              </a:solidFill>
              <a:effectLst/>
              <a:latin typeface="ITC Franklin Gothic Std Bk Cd"/>
              <a:ea typeface="ＭＳ Ｐゴシック" pitchFamily="-48" charset="-128"/>
              <a:cs typeface="ＭＳ Ｐゴシック"/>
            </a:endParaRPr>
          </a:p>
          <a:p>
            <a:r>
              <a:rPr lang="en-US" sz="1200" kern="1200" dirty="0" smtClean="0">
                <a:solidFill>
                  <a:schemeClr val="tx1"/>
                </a:solidFill>
                <a:effectLst/>
                <a:latin typeface="ITC Franklin Gothic Std Bk Cd"/>
                <a:ea typeface="ＭＳ Ｐゴシック" pitchFamily="-48" charset="-128"/>
                <a:cs typeface="ＭＳ Ｐゴシック"/>
              </a:rPr>
              <a:t>When you click </a:t>
            </a:r>
            <a:r>
              <a:rPr lang="en-US" sz="1200" b="1" kern="1200" dirty="0" smtClean="0">
                <a:solidFill>
                  <a:schemeClr val="tx1"/>
                </a:solidFill>
                <a:effectLst/>
                <a:latin typeface="ITC Franklin Gothic Std Bk Cd"/>
                <a:ea typeface="ＭＳ Ｐゴシック" pitchFamily="-48" charset="-128"/>
                <a:cs typeface="ＭＳ Ｐゴシック"/>
              </a:rPr>
              <a:t>Finished</a:t>
            </a:r>
            <a:r>
              <a:rPr lang="en-US" sz="1200" kern="1200" dirty="0" smtClean="0">
                <a:solidFill>
                  <a:schemeClr val="tx1"/>
                </a:solidFill>
                <a:effectLst/>
                <a:latin typeface="ITC Franklin Gothic Std Bk Cd"/>
                <a:ea typeface="ＭＳ Ｐゴシック" pitchFamily="-48" charset="-128"/>
                <a:cs typeface="ＭＳ Ｐゴシック"/>
              </a:rPr>
              <a:t>, a </a:t>
            </a:r>
            <a:r>
              <a:rPr lang="en-US" sz="1200" b="0" i="0" kern="1200" dirty="0" smtClean="0">
                <a:solidFill>
                  <a:schemeClr val="tx1"/>
                </a:solidFill>
                <a:effectLst/>
                <a:latin typeface="ITC Franklin Gothic Std Bk Cd"/>
                <a:ea typeface="ＭＳ Ｐゴシック" pitchFamily="-48" charset="-128"/>
                <a:cs typeface="ＭＳ Ｐゴシック"/>
              </a:rPr>
              <a:t>popup message </a:t>
            </a:r>
            <a:r>
              <a:rPr lang="en-US" sz="1200" kern="1200" dirty="0" smtClean="0">
                <a:solidFill>
                  <a:schemeClr val="tx1"/>
                </a:solidFill>
                <a:effectLst/>
                <a:latin typeface="ITC Franklin Gothic Std Bk Cd"/>
                <a:ea typeface="ＭＳ Ｐゴシック" pitchFamily="-48" charset="-128"/>
                <a:cs typeface="ＭＳ Ｐゴシック"/>
              </a:rPr>
              <a:t>appears. Click </a:t>
            </a:r>
            <a:r>
              <a:rPr lang="en-US" sz="1200" b="1" kern="1200" dirty="0" smtClean="0">
                <a:solidFill>
                  <a:schemeClr val="tx1"/>
                </a:solidFill>
                <a:effectLst/>
                <a:latin typeface="ITC Franklin Gothic Std Bk Cd"/>
                <a:ea typeface="ＭＳ Ｐゴシック" pitchFamily="-48" charset="-128"/>
                <a:cs typeface="ＭＳ Ｐゴシック"/>
              </a:rPr>
              <a:t>Yes</a:t>
            </a:r>
            <a:r>
              <a:rPr lang="en-US" sz="1200" b="0" kern="1200" baseline="0" dirty="0" smtClean="0">
                <a:solidFill>
                  <a:schemeClr val="tx1"/>
                </a:solidFill>
                <a:effectLst/>
                <a:latin typeface="ITC Franklin Gothic Std Bk Cd"/>
                <a:ea typeface="ＭＳ Ｐゴシック" pitchFamily="-48" charset="-128"/>
                <a:cs typeface="ＭＳ Ｐゴシック"/>
              </a:rPr>
              <a:t> to complete the test review, or click </a:t>
            </a:r>
            <a:r>
              <a:rPr lang="en-US" sz="1200" b="1" kern="1200" baseline="0" dirty="0" smtClean="0">
                <a:solidFill>
                  <a:schemeClr val="tx1"/>
                </a:solidFill>
                <a:effectLst/>
                <a:latin typeface="ITC Franklin Gothic Std Bk Cd"/>
                <a:ea typeface="ＭＳ Ｐゴシック" pitchFamily="-48" charset="-128"/>
                <a:cs typeface="ＭＳ Ｐゴシック"/>
              </a:rPr>
              <a:t>No</a:t>
            </a:r>
            <a:r>
              <a:rPr lang="en-US" sz="1200" b="0" kern="1200" baseline="0" dirty="0" smtClean="0">
                <a:solidFill>
                  <a:schemeClr val="tx1"/>
                </a:solidFill>
                <a:effectLst/>
                <a:latin typeface="ITC Franklin Gothic Std Bk Cd"/>
                <a:ea typeface="ＭＳ Ｐゴシック" pitchFamily="-48" charset="-128"/>
                <a:cs typeface="ＭＳ Ｐゴシック"/>
              </a:rPr>
              <a:t> to continue reviewing the test.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After </a:t>
            </a:r>
            <a:r>
              <a:rPr lang="en-US" sz="1200" b="0" i="0" u="none" kern="1200" dirty="0" smtClean="0">
                <a:solidFill>
                  <a:schemeClr val="tx1"/>
                </a:solidFill>
                <a:effectLst/>
                <a:latin typeface="ITC Franklin Gothic Std Bk Cd"/>
                <a:ea typeface="ＭＳ Ｐゴシック" pitchFamily="-48" charset="-128"/>
                <a:cs typeface="ＭＳ Ｐゴシック"/>
              </a:rPr>
              <a:t>clicking </a:t>
            </a:r>
            <a:r>
              <a:rPr lang="en-US" sz="1200" b="1" i="0" u="none" kern="1200" dirty="0" smtClean="0">
                <a:solidFill>
                  <a:schemeClr val="tx1"/>
                </a:solidFill>
                <a:effectLst/>
                <a:latin typeface="ITC Franklin Gothic Std Bk Cd"/>
                <a:ea typeface="ＭＳ Ｐゴシック" pitchFamily="-48" charset="-128"/>
                <a:cs typeface="ＭＳ Ｐゴシック"/>
              </a:rPr>
              <a:t>[Yes] </a:t>
            </a:r>
            <a:r>
              <a:rPr lang="en-US" sz="1200" kern="1200" dirty="0" smtClean="0">
                <a:solidFill>
                  <a:schemeClr val="tx1"/>
                </a:solidFill>
                <a:effectLst/>
                <a:latin typeface="ITC Franklin Gothic Std Bk Cd"/>
                <a:ea typeface="ＭＳ Ｐゴシック" pitchFamily="-48" charset="-128"/>
                <a:cs typeface="ＭＳ Ｐゴシック"/>
              </a:rPr>
              <a:t>in </a:t>
            </a:r>
            <a:r>
              <a:rPr lang="en-US" sz="1200" i="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Attention</a:t>
            </a:r>
            <a:r>
              <a:rPr lang="en-US" sz="1200" i="0" kern="1200" dirty="0" smtClean="0">
                <a:solidFill>
                  <a:schemeClr val="tx1"/>
                </a:solidFill>
                <a:effectLst/>
                <a:latin typeface="ITC Franklin Gothic Std Bk Cd"/>
                <a:ea typeface="ＭＳ Ｐゴシック" pitchFamily="-48" charset="-128"/>
                <a:cs typeface="ＭＳ Ｐゴシック"/>
              </a:rPr>
              <a:t> message, you</a:t>
            </a:r>
            <a:r>
              <a:rPr lang="en-US" sz="1200" kern="1200" dirty="0" smtClean="0">
                <a:solidFill>
                  <a:schemeClr val="tx1"/>
                </a:solidFill>
                <a:effectLst/>
                <a:latin typeface="ITC Franklin Gothic Std Bk Cd"/>
                <a:ea typeface="ＭＳ Ｐゴシック" pitchFamily="-48" charset="-128"/>
                <a:cs typeface="ＭＳ Ｐゴシック"/>
              </a:rPr>
              <a:t> will have one more opportunity to review items. </a:t>
            </a:r>
            <a:r>
              <a:rPr lang="en-US" sz="1200" i="0" kern="1200" dirty="0" smtClean="0">
                <a:solidFill>
                  <a:schemeClr val="tx1"/>
                </a:solidFill>
                <a:effectLst/>
                <a:latin typeface="ITC Franklin Gothic Std Bk Cd"/>
                <a:ea typeface="ＭＳ Ｐゴシック" pitchFamily="-48" charset="-128"/>
                <a:cs typeface="ＭＳ Ｐゴシック"/>
              </a:rPr>
              <a:t>Click </a:t>
            </a:r>
            <a:r>
              <a:rPr lang="en-US" sz="1200" kern="1200" dirty="0" smtClean="0">
                <a:solidFill>
                  <a:schemeClr val="tx1"/>
                </a:solidFill>
                <a:effectLst/>
                <a:latin typeface="ITC Franklin Gothic Std Bk Cd"/>
                <a:ea typeface="ＭＳ Ｐゴシック" pitchFamily="-48" charset="-128"/>
                <a:cs typeface="ＭＳ Ｐゴシック"/>
              </a:rPr>
              <a:t>an item number to return to review</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that item. You can navigate through the test as before, and click the </a:t>
            </a:r>
            <a:r>
              <a:rPr lang="en-US" sz="1200" b="1" kern="1200" dirty="0" smtClean="0">
                <a:solidFill>
                  <a:schemeClr val="tx1"/>
                </a:solidFill>
                <a:effectLst/>
                <a:latin typeface="ITC Franklin Gothic Std Bk Cd"/>
                <a:ea typeface="ＭＳ Ｐゴシック" pitchFamily="-48" charset="-128"/>
                <a:cs typeface="ＭＳ Ｐゴシック"/>
              </a:rPr>
              <a:t>Finish</a:t>
            </a:r>
            <a:r>
              <a:rPr lang="en-US" sz="1200" kern="1200" dirty="0" smtClean="0">
                <a:solidFill>
                  <a:schemeClr val="tx1"/>
                </a:solidFill>
                <a:effectLst/>
                <a:latin typeface="ITC Franklin Gothic Std Bk Cd"/>
                <a:ea typeface="ＭＳ Ｐゴシック" pitchFamily="-48" charset="-128"/>
                <a:cs typeface="ＭＳ Ｐゴシック"/>
              </a:rPr>
              <a:t> button </a:t>
            </a:r>
            <a:r>
              <a:rPr lang="en-US" sz="1200" i="0" kern="1200" dirty="0" smtClean="0">
                <a:solidFill>
                  <a:schemeClr val="tx1"/>
                </a:solidFill>
                <a:effectLst/>
                <a:latin typeface="ITC Franklin Gothic Std Bk Cd"/>
                <a:ea typeface="ＭＳ Ｐゴシック" pitchFamily="-48" charset="-128"/>
                <a:cs typeface="ＭＳ Ｐゴシック"/>
              </a:rPr>
              <a:t>to return to the review page at any time.</a:t>
            </a:r>
          </a:p>
          <a:p>
            <a:pPr marL="0" lvl="0" indent="0">
              <a:buFont typeface="+mj-lt"/>
              <a:buNone/>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lvl="0" indent="0">
              <a:buFont typeface="+mj-lt"/>
              <a:buNone/>
            </a:pPr>
            <a:r>
              <a:rPr lang="en-US" sz="1200" kern="1200" dirty="0" smtClean="0">
                <a:solidFill>
                  <a:schemeClr val="tx1"/>
                </a:solidFill>
                <a:effectLst/>
                <a:latin typeface="ITC Franklin Gothic Std Bk Cd"/>
                <a:ea typeface="ＭＳ Ｐゴシック" pitchFamily="-48" charset="-128"/>
                <a:cs typeface="ＭＳ Ｐゴシック"/>
              </a:rPr>
              <a:t>When finished</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reviewing, click</a:t>
            </a:r>
            <a:r>
              <a:rPr lang="en-US" sz="1200" b="1" i="1"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I’m done here.</a:t>
            </a:r>
            <a:endParaRPr lang="en-US" sz="1200"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You will be asked one more time to confirm that you are done viewing the test.</a:t>
            </a:r>
            <a:r>
              <a:rPr lang="en-US" sz="1200" kern="1200" baseline="0" dirty="0" smtClean="0">
                <a:solidFill>
                  <a:schemeClr val="tx1"/>
                </a:solidFill>
                <a:effectLst/>
                <a:latin typeface="ITC Franklin Gothic Std Bk Cd"/>
                <a:ea typeface="ＭＳ Ｐゴシック" pitchFamily="-48" charset="-128"/>
                <a:cs typeface="ＭＳ Ｐゴシック"/>
              </a:rPr>
              <a:t> Click </a:t>
            </a:r>
            <a:r>
              <a:rPr lang="en-US" sz="1200" b="1" kern="1200" baseline="0" dirty="0" smtClean="0">
                <a:solidFill>
                  <a:schemeClr val="tx1"/>
                </a:solidFill>
                <a:effectLst/>
                <a:latin typeface="ITC Franklin Gothic Std Bk Cd"/>
                <a:ea typeface="ＭＳ Ｐゴシック" pitchFamily="-48" charset="-128"/>
                <a:cs typeface="ＭＳ Ｐゴシック"/>
              </a:rPr>
              <a:t>No</a:t>
            </a:r>
            <a:r>
              <a:rPr lang="en-US" sz="1200" b="0" kern="1200" baseline="0" dirty="0" smtClean="0">
                <a:solidFill>
                  <a:schemeClr val="tx1"/>
                </a:solidFill>
                <a:effectLst/>
                <a:latin typeface="ITC Franklin Gothic Std Bk Cd"/>
                <a:ea typeface="ＭＳ Ｐゴシック" pitchFamily="-48" charset="-128"/>
                <a:cs typeface="ＭＳ Ｐゴシック"/>
              </a:rPr>
              <a:t> to return </a:t>
            </a:r>
            <a:r>
              <a:rPr lang="en-US" sz="1200" kern="1200" dirty="0" smtClean="0">
                <a:solidFill>
                  <a:schemeClr val="tx1"/>
                </a:solidFill>
                <a:effectLst/>
                <a:latin typeface="ITC Franklin Gothic Std Bk Cd"/>
                <a:ea typeface="ＭＳ Ｐゴシック" pitchFamily="-48" charset="-128"/>
                <a:cs typeface="ＭＳ Ｐゴシック"/>
              </a:rPr>
              <a:t>to the </a:t>
            </a:r>
            <a:r>
              <a:rPr lang="en-US" sz="1200" b="0" i="0" kern="1200" dirty="0" smtClean="0">
                <a:solidFill>
                  <a:schemeClr val="tx1"/>
                </a:solidFill>
                <a:effectLst/>
                <a:latin typeface="ITC Franklin Gothic Std Bk Cd"/>
                <a:ea typeface="ＭＳ Ｐゴシック" pitchFamily="-48" charset="-128"/>
                <a:cs typeface="ＭＳ Ｐゴシック"/>
              </a:rPr>
              <a:t>review</a:t>
            </a:r>
            <a:r>
              <a:rPr lang="en-US" sz="1200" b="0" i="0" kern="1200" baseline="0" dirty="0" smtClean="0">
                <a:solidFill>
                  <a:schemeClr val="tx1"/>
                </a:solidFill>
                <a:effectLst/>
                <a:latin typeface="ITC Franklin Gothic Std Bk Cd"/>
                <a:ea typeface="ＭＳ Ｐゴシック" pitchFamily="-48" charset="-128"/>
                <a:cs typeface="ＭＳ Ｐゴシック"/>
              </a:rPr>
              <a:t> screen, or </a:t>
            </a:r>
            <a:r>
              <a:rPr lang="en-US" sz="1200" i="0" kern="1200" baseline="0" dirty="0" smtClean="0">
                <a:solidFill>
                  <a:schemeClr val="tx1"/>
                </a:solidFill>
                <a:effectLst/>
                <a:latin typeface="ITC Franklin Gothic Std Bk Cd"/>
                <a:ea typeface="ＭＳ Ｐゴシック" pitchFamily="-48" charset="-128"/>
                <a:cs typeface="ＭＳ Ｐゴシック"/>
              </a:rPr>
              <a:t>click </a:t>
            </a:r>
            <a:r>
              <a:rPr lang="en-US" sz="1200" b="1" i="0" kern="1200" baseline="0" dirty="0" smtClean="0">
                <a:solidFill>
                  <a:schemeClr val="tx1"/>
                </a:solidFill>
                <a:effectLst/>
                <a:latin typeface="ITC Franklin Gothic Std Bk Cd"/>
                <a:ea typeface="ＭＳ Ｐゴシック" pitchFamily="-48" charset="-128"/>
                <a:cs typeface="ＭＳ Ｐゴシック"/>
              </a:rPr>
              <a:t>Yes</a:t>
            </a:r>
            <a:r>
              <a:rPr lang="en-US" sz="1200" b="0" i="0" kern="1200" baseline="0" dirty="0" smtClean="0">
                <a:solidFill>
                  <a:schemeClr val="tx1"/>
                </a:solidFill>
                <a:effectLst/>
                <a:latin typeface="ITC Franklin Gothic Std Bk Cd"/>
                <a:ea typeface="ＭＳ Ｐゴシック" pitchFamily="-48" charset="-128"/>
                <a:cs typeface="ＭＳ Ｐゴシック"/>
              </a:rPr>
              <a:t> to co</a:t>
            </a:r>
            <a:r>
              <a:rPr lang="en-US" sz="1200" kern="1200" dirty="0" smtClean="0">
                <a:solidFill>
                  <a:schemeClr val="tx1"/>
                </a:solidFill>
                <a:effectLst/>
                <a:latin typeface="ITC Franklin Gothic Std Bk Cd"/>
                <a:ea typeface="ＭＳ Ｐゴシック" pitchFamily="-48" charset="-128"/>
                <a:cs typeface="ＭＳ Ｐゴシック"/>
              </a:rPr>
              <a:t>mplete the test.</a:t>
            </a:r>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Done Reviewing Assessment </a:t>
            </a:r>
            <a:r>
              <a:rPr lang="en-US" sz="1200" i="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displays a confirmation that the test review is over. Click </a:t>
            </a:r>
            <a:r>
              <a:rPr lang="en-US" sz="1200" b="1" kern="1200" dirty="0" smtClean="0">
                <a:solidFill>
                  <a:schemeClr val="tx1"/>
                </a:solidFill>
                <a:effectLst/>
                <a:latin typeface="ITC Franklin Gothic Std Bk Cd"/>
                <a:ea typeface="ＭＳ Ｐゴシック" pitchFamily="-48" charset="-128"/>
                <a:cs typeface="ＭＳ Ｐゴシック"/>
              </a:rPr>
              <a:t>Log Out</a:t>
            </a:r>
            <a:r>
              <a:rPr lang="en-US" sz="1200" b="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to return</a:t>
            </a:r>
            <a:r>
              <a:rPr lang="en-US" sz="1200" kern="1200" baseline="0" dirty="0" smtClean="0">
                <a:solidFill>
                  <a:schemeClr val="tx1"/>
                </a:solidFill>
                <a:effectLst/>
                <a:latin typeface="ITC Franklin Gothic Std Bk Cd"/>
                <a:ea typeface="ＭＳ Ｐゴシック" pitchFamily="-48" charset="-128"/>
                <a:cs typeface="ＭＳ Ｐゴシック"/>
              </a:rPr>
              <a:t> to the AVA </a:t>
            </a:r>
            <a:r>
              <a:rPr lang="en-US" sz="1200" kern="1200" dirty="0" smtClean="0">
                <a:solidFill>
                  <a:schemeClr val="tx1"/>
                </a:solidFill>
                <a:effectLst/>
                <a:latin typeface="ITC Franklin Gothic Std Bk Cd"/>
                <a:ea typeface="ＭＳ Ｐゴシック" pitchFamily="-48" charset="-128"/>
                <a:cs typeface="ＭＳ Ｐゴシック"/>
              </a:rPr>
              <a:t>login page.</a:t>
            </a:r>
          </a:p>
          <a:p>
            <a:r>
              <a:rPr lang="en-US" sz="1200" kern="1200" dirty="0" smtClean="0">
                <a:solidFill>
                  <a:schemeClr val="tx1"/>
                </a:solidFill>
                <a:effectLst/>
                <a:latin typeface="ITC Franklin Gothic Std Bk Cd"/>
                <a:ea typeface="ＭＳ Ｐゴシック" pitchFamily="-48" charset="-128"/>
                <a:cs typeface="ＭＳ Ｐゴシック"/>
              </a:rPr>
              <a:t/>
            </a:r>
            <a:br>
              <a:rPr lang="en-US" sz="1200" kern="1200" dirty="0" smtClean="0">
                <a:solidFill>
                  <a:schemeClr val="tx1"/>
                </a:solidFill>
                <a:effectLst/>
                <a:latin typeface="ITC Franklin Gothic Std Bk Cd"/>
                <a:ea typeface="ＭＳ Ｐゴシック" pitchFamily="-48" charset="-128"/>
                <a:cs typeface="ＭＳ Ｐゴシック"/>
              </a:rPr>
            </a:b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smtClean="0">
                <a:solidFill>
                  <a:schemeClr val="tx1"/>
                </a:solidFill>
                <a:latin typeface="Arial" panose="020B0604020202020204" pitchFamily="34" charset="0"/>
                <a:cs typeface="Arial" panose="020B0604020202020204" pitchFamily="34" charset="0"/>
              </a:rPr>
              <a:t>Thank you for taking the time to view this training module. </a:t>
            </a:r>
            <a:r>
              <a:rPr lang="en-US" dirty="0" smtClean="0">
                <a:solidFill>
                  <a:schemeClr val="tx1"/>
                </a:solidFill>
                <a:latin typeface="Arial" panose="020B0604020202020204" pitchFamily="34" charset="0"/>
                <a:cs typeface="Arial" panose="020B0604020202020204" pitchFamily="34" charset="0"/>
              </a:rPr>
              <a:t>For</a:t>
            </a:r>
            <a:r>
              <a:rPr lang="en-US" baseline="0" dirty="0" smtClean="0">
                <a:solidFill>
                  <a:schemeClr val="tx1"/>
                </a:solidFill>
                <a:latin typeface="Arial" panose="020B0604020202020204" pitchFamily="34" charset="0"/>
                <a:cs typeface="Arial" panose="020B0604020202020204" pitchFamily="34" charset="0"/>
              </a:rPr>
              <a:t> additional information, refer to your </a:t>
            </a:r>
            <a:r>
              <a:rPr lang="en-US" i="1" baseline="0" dirty="0" smtClean="0">
                <a:solidFill>
                  <a:schemeClr val="tx1"/>
                </a:solidFill>
                <a:latin typeface="Arial" panose="020B0604020202020204" pitchFamily="34" charset="0"/>
                <a:cs typeface="Arial" panose="020B0604020202020204" pitchFamily="34" charset="0"/>
              </a:rPr>
              <a:t>AVA User Guide </a:t>
            </a:r>
            <a:r>
              <a:rPr lang="en-US" baseline="0" dirty="0" smtClean="0">
                <a:solidFill>
                  <a:schemeClr val="tx1"/>
                </a:solidFill>
                <a:latin typeface="Arial" panose="020B0604020202020204" pitchFamily="34" charset="0"/>
                <a:cs typeface="Arial" panose="020B0604020202020204" pitchFamily="34" charset="0"/>
              </a:rPr>
              <a:t>located on the AlohaHSAP.org portal or contact the HSAP Help Desk. </a:t>
            </a:r>
            <a:endParaRPr lang="en-US" dirty="0" smtClean="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After viewing this presentation, you should understand</a:t>
            </a:r>
            <a:r>
              <a:rPr lang="en-US" b="0" baseline="0" dirty="0" smtClean="0"/>
              <a:t> how to:</a:t>
            </a:r>
          </a:p>
          <a:p>
            <a:endParaRPr lang="en-US" baseline="0" dirty="0" smtClean="0"/>
          </a:p>
          <a:p>
            <a:pPr marL="171450" indent="-171450">
              <a:buFont typeface="Arial" panose="020B0604020202020204" pitchFamily="34" charset="0"/>
              <a:buChar char="•"/>
            </a:pPr>
            <a:r>
              <a:rPr lang="en-US" baseline="0" dirty="0" smtClean="0"/>
              <a:t>Log in to AVA</a:t>
            </a:r>
          </a:p>
          <a:p>
            <a:pPr marL="171450" indent="-171450">
              <a:buFont typeface="Arial" panose="020B0604020202020204" pitchFamily="34" charset="0"/>
              <a:buChar char="•"/>
            </a:pPr>
            <a:r>
              <a:rPr lang="en-US" baseline="0" dirty="0" smtClean="0"/>
              <a:t>Access the assessments</a:t>
            </a:r>
          </a:p>
          <a:p>
            <a:pPr marL="171450" indent="-171450">
              <a:buFont typeface="Arial" panose="020B0604020202020204" pitchFamily="34" charset="0"/>
              <a:buChar char="•"/>
            </a:pPr>
            <a:r>
              <a:rPr lang="en-US" baseline="0" dirty="0" smtClean="0"/>
              <a:t>Navigate through the test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r>
              <a:rPr lang="en-US" dirty="0" smtClean="0">
                <a:latin typeface="Arial" panose="020B0604020202020204" pitchFamily="34" charset="0"/>
                <a:cs typeface="Arial" panose="020B0604020202020204" pitchFamily="34" charset="0"/>
              </a:rPr>
              <a:t>To log in to AVA, you must have an authorized email address and password, which is the same as the one you use for TIDE and the TA Interface. Contact your School Test Coordinator if you do not have a TIDE account. </a:t>
            </a:r>
          </a:p>
          <a:p>
            <a:pPr defTabSz="950793">
              <a:defRPr/>
            </a:pPr>
            <a:endParaRPr lang="en-US" dirty="0" smtClean="0">
              <a:latin typeface="Arial" panose="020B0604020202020204" pitchFamily="34" charset="0"/>
              <a:cs typeface="Arial" panose="020B0604020202020204" pitchFamily="34" charset="0"/>
            </a:endParaRPr>
          </a:p>
          <a:p>
            <a:pPr defTabSz="950793">
              <a:defRP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log in to </a:t>
            </a:r>
            <a:r>
              <a:rPr lang="en-US" dirty="0" smtClean="0">
                <a:latin typeface="Arial" panose="020B0604020202020204" pitchFamily="34" charset="0"/>
                <a:cs typeface="Arial" panose="020B0604020202020204" pitchFamily="34" charset="0"/>
              </a:rPr>
              <a:t>AVA, </a:t>
            </a:r>
            <a:r>
              <a:rPr lang="en-US" dirty="0">
                <a:latin typeface="Arial" panose="020B0604020202020204" pitchFamily="34" charset="0"/>
                <a:cs typeface="Arial" panose="020B0604020202020204" pitchFamily="34" charset="0"/>
              </a:rPr>
              <a:t>go to </a:t>
            </a:r>
            <a:r>
              <a:rPr lang="en-US" dirty="0" smtClean="0">
                <a:latin typeface="Arial" panose="020B0604020202020204" pitchFamily="34" charset="0"/>
                <a:cs typeface="Arial" panose="020B0604020202020204" pitchFamily="34" charset="0"/>
              </a:rPr>
              <a:t>the AlohaHSAP.org </a:t>
            </a:r>
            <a:r>
              <a:rPr lang="en-US" dirty="0">
                <a:latin typeface="Arial" panose="020B0604020202020204" pitchFamily="34" charset="0"/>
                <a:cs typeface="Arial" panose="020B0604020202020204" pitchFamily="34" charset="0"/>
              </a:rPr>
              <a:t>portal. Click the appropriate </a:t>
            </a:r>
            <a:r>
              <a:rPr lang="en-US" dirty="0" smtClean="0">
                <a:latin typeface="Arial" panose="020B0604020202020204" pitchFamily="34" charset="0"/>
                <a:cs typeface="Arial" panose="020B0604020202020204" pitchFamily="34" charset="0"/>
              </a:rPr>
              <a:t>assessment card and user role. </a:t>
            </a:r>
            <a:r>
              <a:rPr lang="en-US" dirty="0">
                <a:latin typeface="Arial" panose="020B0604020202020204" pitchFamily="34" charset="0"/>
                <a:cs typeface="Arial" panose="020B0604020202020204" pitchFamily="34" charset="0"/>
              </a:rPr>
              <a:t>On the next page, click the </a:t>
            </a:r>
            <a:r>
              <a:rPr lang="en-US" b="1" dirty="0" smtClean="0">
                <a:latin typeface="Arial" panose="020B0604020202020204" pitchFamily="34" charset="0"/>
                <a:cs typeface="Arial" panose="020B0604020202020204" pitchFamily="34" charset="0"/>
              </a:rPr>
              <a:t>AVA System</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card. Enter </a:t>
            </a:r>
            <a:r>
              <a:rPr lang="en-US" dirty="0" smtClean="0">
                <a:latin typeface="Arial" panose="020B0604020202020204" pitchFamily="34" charset="0"/>
                <a:cs typeface="Arial" panose="020B0604020202020204" pitchFamily="34" charset="0"/>
              </a:rPr>
              <a:t>your username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password,</a:t>
            </a:r>
            <a:r>
              <a:rPr lang="en-US" baseline="0" dirty="0" smtClean="0">
                <a:latin typeface="Arial" panose="020B0604020202020204" pitchFamily="34" charset="0"/>
                <a:cs typeface="Arial" panose="020B0604020202020204" pitchFamily="34" charset="0"/>
              </a:rPr>
              <a:t> and then </a:t>
            </a:r>
            <a:r>
              <a:rPr lang="en-US" dirty="0" smtClean="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a:t>
            </a:r>
            <a:r>
              <a:rPr lang="en-US" b="1" dirty="0" smtClean="0">
                <a:latin typeface="Arial" panose="020B0604020202020204" pitchFamily="34" charset="0"/>
                <a:cs typeface="Arial" panose="020B0604020202020204" pitchFamily="34" charset="0"/>
              </a:rPr>
              <a:t>Login</a:t>
            </a:r>
            <a:r>
              <a:rPr lang="en-US"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After logging in, </a:t>
            </a:r>
            <a:r>
              <a:rPr lang="en-US" sz="1200" b="0" kern="1200" dirty="0" smtClean="0">
                <a:solidFill>
                  <a:schemeClr val="tx1"/>
                </a:solidFill>
                <a:effectLst/>
                <a:latin typeface="ITC Franklin Gothic Std Bk Cd"/>
                <a:ea typeface="ＭＳ Ｐゴシック" pitchFamily="-48" charset="-128"/>
                <a:cs typeface="ＭＳ Ｐゴシック"/>
              </a:rPr>
              <a:t>the </a:t>
            </a:r>
            <a:r>
              <a:rPr lang="en-US" sz="1200" b="1" i="0" kern="1200" dirty="0" smtClean="0">
                <a:solidFill>
                  <a:schemeClr val="tx1"/>
                </a:solidFill>
                <a:effectLst/>
                <a:latin typeface="ITC Franklin Gothic Std Bk Cd"/>
                <a:ea typeface="ＭＳ Ｐゴシック" pitchFamily="-48" charset="-128"/>
                <a:cs typeface="ＭＳ Ｐゴシック"/>
              </a:rPr>
              <a:t>Choose a Test Grade</a:t>
            </a:r>
            <a:r>
              <a:rPr lang="en-US" sz="1200" b="1" i="0" kern="1200" baseline="0" dirty="0" smtClean="0">
                <a:solidFill>
                  <a:schemeClr val="tx1"/>
                </a:solidFill>
                <a:effectLst/>
                <a:latin typeface="ITC Franklin Gothic Std Bk Cd"/>
                <a:ea typeface="ＭＳ Ｐゴシック" pitchFamily="-48" charset="-128"/>
                <a:cs typeface="ＭＳ Ｐゴシック"/>
              </a:rPr>
              <a:t> </a:t>
            </a:r>
            <a:r>
              <a:rPr lang="en-US" sz="1200" b="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appears. </a:t>
            </a:r>
            <a:endParaRPr lang="en-US" altLang="en-US" baseline="0" dirty="0" smtClean="0">
              <a:latin typeface="Arial" panose="020B0604020202020204" pitchFamily="34" charset="0"/>
              <a:cs typeface="Arial" panose="020B0604020202020204" pitchFamily="34" charset="0"/>
            </a:endParaRPr>
          </a:p>
          <a:p>
            <a:pPr marL="0" lvl="0" indent="0">
              <a:buFont typeface="+mj-lt"/>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lvl="0" indent="0">
              <a:buFont typeface="+mj-lt"/>
              <a:buNone/>
            </a:pPr>
            <a:r>
              <a:rPr lang="en-US" sz="1200" kern="1200" dirty="0" smtClean="0">
                <a:solidFill>
                  <a:schemeClr val="tx1"/>
                </a:solidFill>
                <a:effectLst/>
                <a:latin typeface="ITC Franklin Gothic Std Bk Cd"/>
                <a:ea typeface="ＭＳ Ｐゴシック" pitchFamily="-48" charset="-128"/>
                <a:cs typeface="ＭＳ Ｐゴシック"/>
              </a:rPr>
              <a:t>From the </a:t>
            </a:r>
            <a:r>
              <a:rPr lang="en-US" sz="1200" b="1" i="0" kern="1200" dirty="0" smtClean="0">
                <a:solidFill>
                  <a:schemeClr val="tx1"/>
                </a:solidFill>
                <a:effectLst/>
                <a:latin typeface="ITC Franklin Gothic Std Bk Cd"/>
                <a:ea typeface="ＭＳ Ｐゴシック" pitchFamily="-48" charset="-128"/>
                <a:cs typeface="ＭＳ Ｐゴシック"/>
              </a:rPr>
              <a:t>Grade </a:t>
            </a:r>
            <a:r>
              <a:rPr lang="en-US" sz="1200" kern="1200" dirty="0" smtClean="0">
                <a:solidFill>
                  <a:schemeClr val="tx1"/>
                </a:solidFill>
                <a:effectLst/>
                <a:latin typeface="ITC Franklin Gothic Std Bk Cd"/>
                <a:ea typeface="ＭＳ Ｐゴシック" pitchFamily="-48" charset="-128"/>
                <a:cs typeface="ＭＳ Ｐゴシック"/>
              </a:rPr>
              <a:t>drop-down list, select the desired grade level</a:t>
            </a:r>
            <a:r>
              <a:rPr lang="en-US" sz="1200" kern="1200" baseline="0" dirty="0" smtClean="0">
                <a:solidFill>
                  <a:schemeClr val="tx1"/>
                </a:solidFill>
                <a:effectLst/>
                <a:latin typeface="ITC Franklin Gothic Std Bk Cd"/>
                <a:ea typeface="ＭＳ Ｐゴシック" pitchFamily="-48" charset="-128"/>
                <a:cs typeface="ＭＳ Ｐゴシック"/>
              </a:rPr>
              <a:t> and c</a:t>
            </a:r>
            <a:r>
              <a:rPr lang="en-US" sz="1200" kern="1200" dirty="0" smtClean="0">
                <a:solidFill>
                  <a:schemeClr val="tx1"/>
                </a:solidFill>
                <a:effectLst/>
                <a:latin typeface="ITC Franklin Gothic Std Bk Cd"/>
                <a:ea typeface="ＭＳ Ｐゴシック" pitchFamily="-48" charset="-128"/>
                <a:cs typeface="ＭＳ Ｐゴシック"/>
              </a:rPr>
              <a:t>lick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Available Tests</a:t>
            </a:r>
            <a:r>
              <a:rPr lang="en-US" sz="1200" b="0" i="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page displays the tests available for the selected grade level</a:t>
            </a:r>
            <a:r>
              <a:rPr lang="en-US" altLang="en-US" baseline="0" dirty="0" smtClean="0">
                <a:latin typeface="Arial" panose="020B0604020202020204" pitchFamily="34" charset="0"/>
                <a:cs typeface="Arial" panose="020B0604020202020204" pitchFamily="34" charset="0"/>
              </a:rPr>
              <a:t>. </a:t>
            </a:r>
            <a:r>
              <a:rPr lang="en-US" sz="1200" kern="1200" dirty="0" smtClean="0">
                <a:solidFill>
                  <a:schemeClr val="tx1"/>
                </a:solidFill>
                <a:effectLst/>
                <a:latin typeface="ITC Franklin Gothic Std Bk Cd"/>
                <a:ea typeface="ＭＳ Ｐゴシック" pitchFamily="-48" charset="-128"/>
                <a:cs typeface="ＭＳ Ｐゴシック"/>
              </a:rPr>
              <a:t>Click the </a:t>
            </a:r>
            <a:r>
              <a:rPr lang="en-US" sz="1200" u="none" kern="1200" dirty="0" smtClean="0">
                <a:solidFill>
                  <a:schemeClr val="tx1"/>
                </a:solidFill>
                <a:effectLst/>
                <a:latin typeface="ITC Franklin Gothic Std Bk Cd"/>
                <a:ea typeface="ＭＳ Ｐゴシック" pitchFamily="-48" charset="-128"/>
                <a:cs typeface="ＭＳ Ｐゴシック"/>
              </a:rPr>
              <a:t>appropriate </a:t>
            </a:r>
            <a:r>
              <a:rPr lang="en-US" sz="1200" kern="1200" dirty="0" smtClean="0">
                <a:solidFill>
                  <a:schemeClr val="tx1"/>
                </a:solidFill>
                <a:effectLst/>
                <a:latin typeface="ITC Franklin Gothic Std Bk Cd"/>
                <a:ea typeface="ＭＳ Ｐゴシック" pitchFamily="-48" charset="-128"/>
                <a:cs typeface="ＭＳ Ｐゴシック"/>
              </a:rPr>
              <a:t>test name.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1" i="0" kern="1200" dirty="0" smtClean="0">
                <a:solidFill>
                  <a:schemeClr val="tx1"/>
                </a:solidFill>
                <a:effectLst/>
                <a:latin typeface="ITC Franklin Gothic Std Bk Cd"/>
                <a:ea typeface="ＭＳ Ｐゴシック" pitchFamily="-48" charset="-128"/>
                <a:cs typeface="ＭＳ Ｐゴシック"/>
              </a:rPr>
              <a:t>Choose a Test Form </a:t>
            </a:r>
            <a:r>
              <a:rPr lang="en-US" sz="1200" b="0" kern="1200" dirty="0" smtClean="0">
                <a:solidFill>
                  <a:schemeClr val="tx1"/>
                </a:solidFill>
                <a:effectLst/>
                <a:latin typeface="ITC Franklin Gothic Std Bk Cd"/>
                <a:ea typeface="ＭＳ Ｐゴシック" pitchFamily="-48" charset="-128"/>
                <a:cs typeface="ＭＳ Ｐゴシック"/>
              </a:rPr>
              <a:t>page </a:t>
            </a:r>
            <a:r>
              <a:rPr lang="en-US" sz="1200" kern="1200" dirty="0" smtClean="0">
                <a:solidFill>
                  <a:schemeClr val="tx1"/>
                </a:solidFill>
                <a:effectLst/>
                <a:latin typeface="ITC Franklin Gothic Std Bk Cd"/>
                <a:ea typeface="ＭＳ Ｐゴシック" pitchFamily="-48" charset="-128"/>
                <a:cs typeface="ＭＳ Ｐゴシック"/>
              </a:rPr>
              <a:t>displays one or more test forms, as well as the Session ID that is generated after you select a test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If the </a:t>
            </a:r>
            <a:r>
              <a:rPr lang="en-US" sz="1200" b="1" kern="1200" dirty="0" smtClean="0">
                <a:solidFill>
                  <a:schemeClr val="tx1"/>
                </a:solidFill>
                <a:effectLst/>
                <a:latin typeface="ITC Franklin Gothic Std Bk Cd"/>
                <a:ea typeface="ＭＳ Ｐゴシック" pitchFamily="-48" charset="-128"/>
                <a:cs typeface="ＭＳ Ｐゴシック"/>
              </a:rPr>
              <a:t>T</a:t>
            </a:r>
            <a:r>
              <a:rPr lang="en-US" sz="1200" b="1" i="0" kern="1200" dirty="0" smtClean="0">
                <a:solidFill>
                  <a:schemeClr val="tx1"/>
                </a:solidFill>
                <a:effectLst/>
                <a:latin typeface="ITC Franklin Gothic Std Bk Cd"/>
                <a:ea typeface="ＭＳ Ｐゴシック" pitchFamily="-48" charset="-128"/>
                <a:cs typeface="ＭＳ Ｐゴシック"/>
              </a:rPr>
              <a:t>est Forms</a:t>
            </a:r>
            <a:r>
              <a:rPr lang="en-US" sz="1200" i="0" kern="120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drop-down list is available, select the appropriate form. If the drop-down list is not available, verify that the correct test is listed in the </a:t>
            </a:r>
            <a:r>
              <a:rPr lang="en-US" sz="1200" b="1" i="0" kern="1200" dirty="0" smtClean="0">
                <a:solidFill>
                  <a:schemeClr val="tx1"/>
                </a:solidFill>
                <a:effectLst/>
                <a:latin typeface="ITC Franklin Gothic Std Bk Cd"/>
                <a:ea typeface="ＭＳ Ｐゴシック" pitchFamily="-48" charset="-128"/>
                <a:cs typeface="ＭＳ Ｐゴシック"/>
              </a:rPr>
              <a:t>Test Forms</a:t>
            </a:r>
            <a:r>
              <a:rPr lang="en-US" sz="1200" i="0" kern="120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lvl="0" indent="0">
              <a:buNone/>
            </a:pPr>
            <a:r>
              <a:rPr lang="en-US" sz="1200" kern="1200" dirty="0" smtClean="0">
                <a:solidFill>
                  <a:schemeClr val="tx1"/>
                </a:solidFill>
                <a:effectLst/>
                <a:latin typeface="ITC Franklin Gothic Std Bk Cd"/>
                <a:ea typeface="ＭＳ Ｐゴシック" pitchFamily="-48" charset="-128"/>
                <a:cs typeface="ＭＳ Ｐゴシック"/>
              </a:rPr>
              <a:t>Click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If the test includes audio features, the </a:t>
            </a:r>
            <a:r>
              <a:rPr lang="en-US" sz="1200" b="0" i="0" kern="1200" dirty="0" smtClean="0">
                <a:solidFill>
                  <a:schemeClr val="tx1"/>
                </a:solidFill>
                <a:effectLst/>
                <a:latin typeface="ITC Franklin Gothic Std Bk Cd"/>
                <a:ea typeface="ＭＳ Ｐゴシック" pitchFamily="-48" charset="-128"/>
                <a:cs typeface="ＭＳ Ｐゴシック"/>
              </a:rPr>
              <a:t>Sound Check </a:t>
            </a:r>
            <a:r>
              <a:rPr lang="en-US" sz="1200" kern="1200" dirty="0" smtClean="0">
                <a:solidFill>
                  <a:schemeClr val="tx1"/>
                </a:solidFill>
                <a:effectLst/>
                <a:latin typeface="ITC Franklin Gothic Std Bk Cd"/>
                <a:ea typeface="ＭＳ Ｐゴシック" pitchFamily="-48" charset="-128"/>
                <a:cs typeface="ＭＳ Ｐゴシック"/>
              </a:rPr>
              <a:t>page appears. If the test does not include audio features, the first page of the test appears.</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134312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57300" y="639763"/>
            <a:ext cx="4802188" cy="360045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a:t>
            </a:r>
            <a:r>
              <a:rPr lang="en-US" sz="1200" b="0" i="0" kern="1200" dirty="0" smtClean="0">
                <a:solidFill>
                  <a:schemeClr val="tx1"/>
                </a:solidFill>
                <a:effectLst/>
                <a:latin typeface="ITC Franklin Gothic Std Bk Cd"/>
                <a:ea typeface="ＭＳ Ｐゴシック" pitchFamily="-48" charset="-128"/>
                <a:cs typeface="ＭＳ Ｐゴシック"/>
              </a:rPr>
              <a:t>Audio Playback Check </a:t>
            </a:r>
            <a:r>
              <a:rPr lang="en-US" sz="1200" kern="1200" dirty="0" smtClean="0">
                <a:solidFill>
                  <a:schemeClr val="tx1"/>
                </a:solidFill>
                <a:effectLst/>
                <a:latin typeface="ITC Franklin Gothic Std Bk Cd"/>
                <a:ea typeface="ＭＳ Ｐゴシック" pitchFamily="-48" charset="-128"/>
                <a:cs typeface="ＭＳ Ｐゴシック"/>
              </a:rPr>
              <a:t>page allows you to verify the functionality of any audio features that the test may include</a:t>
            </a:r>
            <a:r>
              <a:rPr lang="en-US" baseline="0" dirty="0" smtClean="0"/>
              <a:t>. </a:t>
            </a:r>
            <a:r>
              <a:rPr lang="en-US" sz="1200" i="0" u="none" kern="1200" dirty="0" smtClean="0">
                <a:solidFill>
                  <a:schemeClr val="tx1"/>
                </a:solidFill>
                <a:effectLst/>
                <a:latin typeface="ITC Franklin Gothic Std Bk Cd"/>
                <a:ea typeface="ＭＳ Ｐゴシック" pitchFamily="-48" charset="-128"/>
                <a:cs typeface="ＭＳ Ｐゴシック"/>
              </a:rPr>
              <a:t>To perform the Audio Playback Check</a:t>
            </a:r>
            <a:r>
              <a:rPr lang="en-US" i="0" u="none" baseline="0" dirty="0" smtClean="0"/>
              <a:t>: </a:t>
            </a:r>
          </a:p>
          <a:p>
            <a:endParaRPr lang="en-US" i="0" u="none" baseline="0" dirty="0" smtClean="0"/>
          </a:p>
          <a:p>
            <a:pPr marL="0" lvl="0" indent="0">
              <a:buNone/>
            </a:pPr>
            <a:r>
              <a:rPr lang="en-US" sz="1200" kern="1200" dirty="0" smtClean="0">
                <a:solidFill>
                  <a:schemeClr val="tx1"/>
                </a:solidFill>
                <a:effectLst/>
                <a:latin typeface="ITC Franklin Gothic Std Bk Cd"/>
                <a:ea typeface="ＭＳ Ｐゴシック" pitchFamily="-48" charset="-128"/>
                <a:cs typeface="ＭＳ Ｐゴシック"/>
              </a:rPr>
              <a:t>First, make sure the speakers on your computer</a:t>
            </a:r>
            <a:r>
              <a:rPr lang="en-US" sz="1200" kern="1200" baseline="0" dirty="0" smtClean="0">
                <a:solidFill>
                  <a:schemeClr val="tx1"/>
                </a:solidFill>
                <a:effectLst/>
                <a:latin typeface="ITC Franklin Gothic Std Bk Cd"/>
                <a:ea typeface="ＭＳ Ｐゴシック" pitchFamily="-48" charset="-128"/>
                <a:cs typeface="ＭＳ Ｐゴシック"/>
              </a:rPr>
              <a:t> are not muted and your volume is set appropriately</a:t>
            </a:r>
            <a:r>
              <a:rPr lang="en-US" sz="1200" kern="1200" dirty="0" smtClean="0">
                <a:solidFill>
                  <a:schemeClr val="tx1"/>
                </a:solidFill>
                <a:effectLst/>
                <a:latin typeface="ITC Franklin Gothic Std Bk Cd"/>
                <a:ea typeface="ＭＳ Ｐゴシック" pitchFamily="-48" charset="-128"/>
                <a:cs typeface="ＭＳ Ｐゴシック"/>
              </a:rPr>
              <a:t>.</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Click the speaker icon</a:t>
            </a:r>
            <a:r>
              <a:rPr lang="en-US" sz="1200" kern="1200" baseline="0" dirty="0" smtClean="0">
                <a:solidFill>
                  <a:schemeClr val="tx1"/>
                </a:solidFill>
                <a:effectLst/>
                <a:latin typeface="ITC Franklin Gothic Std Bk Cd"/>
                <a:ea typeface="ＭＳ Ｐゴシック" pitchFamily="-48" charset="-128"/>
                <a:cs typeface="ＭＳ Ｐゴシック"/>
              </a:rPr>
              <a:t> to hear a sample sound. </a:t>
            </a:r>
            <a:r>
              <a:rPr lang="en-US" sz="1200" kern="1200" dirty="0" smtClean="0">
                <a:solidFill>
                  <a:schemeClr val="tx1"/>
                </a:solidFill>
                <a:effectLst/>
                <a:latin typeface="ITC Franklin Gothic Std Bk Cd"/>
                <a:ea typeface="ＭＳ Ｐゴシック" pitchFamily="-48" charset="-128"/>
                <a:cs typeface="ＭＳ Ｐゴシック"/>
              </a:rPr>
              <a:t>If you hear a sound, click </a:t>
            </a:r>
            <a:r>
              <a:rPr lang="en-US" altLang="en-US" b="1" dirty="0" smtClean="0"/>
              <a:t>I heard the sound</a:t>
            </a:r>
            <a:r>
              <a:rPr lang="en-US" sz="1200" kern="1200" dirty="0" smtClean="0">
                <a:solidFill>
                  <a:schemeClr val="tx1"/>
                </a:solidFill>
                <a:effectLst/>
                <a:latin typeface="ITC Franklin Gothic Std Bk Cd"/>
                <a:ea typeface="ＭＳ Ｐゴシック" pitchFamily="-48" charset="-128"/>
                <a:cs typeface="ＭＳ Ｐゴシック"/>
              </a:rPr>
              <a:t>. The first page of the test</a:t>
            </a:r>
            <a:r>
              <a:rPr lang="en-US" sz="1200" kern="1200" baseline="0" dirty="0" smtClean="0">
                <a:solidFill>
                  <a:schemeClr val="tx1"/>
                </a:solidFill>
                <a:effectLst/>
                <a:latin typeface="ITC Franklin Gothic Std Bk Cd"/>
                <a:ea typeface="ＭＳ Ｐゴシック" pitchFamily="-48" charset="-128"/>
                <a:cs typeface="ＭＳ Ｐゴシック"/>
              </a:rPr>
              <a:t> will appear. If you do not hear a sound, click </a:t>
            </a:r>
            <a:r>
              <a:rPr lang="en-US" altLang="en-US" b="1" dirty="0" smtClean="0"/>
              <a:t>I did not hear the sound </a:t>
            </a:r>
            <a:r>
              <a:rPr lang="en-US" sz="1200" kern="1200" baseline="0" dirty="0" smtClean="0">
                <a:solidFill>
                  <a:schemeClr val="tx1"/>
                </a:solidFill>
                <a:effectLst/>
                <a:latin typeface="ITC Franklin Gothic Std Bk Cd"/>
                <a:ea typeface="ＭＳ Ｐゴシック" pitchFamily="-48" charset="-128"/>
                <a:cs typeface="ＭＳ Ｐゴシック"/>
              </a:rPr>
              <a:t>and consult your technology coordinator for assistance.</a:t>
            </a:r>
            <a:endParaRPr lang="en-US" sz="1200" kern="1200" dirty="0" smtClean="0">
              <a:solidFill>
                <a:schemeClr val="tx1"/>
              </a:solidFill>
              <a:effectLst/>
              <a:latin typeface="ITC Franklin Gothic Std Bk Cd"/>
              <a:ea typeface="ＭＳ Ｐゴシック" pitchFamily="-48" charset="-128"/>
              <a:cs typeface="ＭＳ Ｐゴシック"/>
            </a:endParaRPr>
          </a:p>
          <a:p>
            <a:pPr eaLnBrk="1" hangingPunct="1">
              <a:spcBef>
                <a:spcPct val="0"/>
              </a:spcBef>
            </a:pPr>
            <a:endParaRPr lang="en-US" altLang="en-US" dirty="0" smtClean="0"/>
          </a:p>
        </p:txBody>
      </p:sp>
      <p:sp>
        <p:nvSpPr>
          <p:cNvPr id="614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7</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341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u="none" dirty="0" smtClean="0"/>
              <a:t>On tests that contain video, you will </a:t>
            </a:r>
            <a:r>
              <a:rPr lang="en-US" u="none" baseline="0" dirty="0" smtClean="0"/>
              <a:t>be presented with a Sound and Video Playback Check screen. Click the play button to play the video and audio. If you can see the video and hear the audio, click </a:t>
            </a:r>
            <a:r>
              <a:rPr lang="en-US" b="1" u="none" baseline="0" dirty="0" smtClean="0"/>
              <a:t>I could play the video and sound</a:t>
            </a:r>
            <a:r>
              <a:rPr lang="en-US" u="none" baseline="0" dirty="0" smtClean="0"/>
              <a:t> to proceed. If you cannot see the video and hear the audio, click </a:t>
            </a:r>
            <a:r>
              <a:rPr lang="en-US" b="1" u="none" baseline="0" dirty="0" smtClean="0"/>
              <a:t>I could not play the video and sound</a:t>
            </a:r>
            <a:r>
              <a:rPr lang="en-US" u="none" baseline="0" dirty="0" smtClean="0"/>
              <a:t> and consult your technology coordinator for assistance. </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8</a:t>
            </a:fld>
            <a:endParaRPr lang="en-US" dirty="0"/>
          </a:p>
        </p:txBody>
      </p:sp>
    </p:spTree>
    <p:extLst>
      <p:ext uri="{BB962C8B-B14F-4D97-AF65-F5344CB8AC3E}">
        <p14:creationId xmlns:p14="http://schemas.microsoft.com/office/powerpoint/2010/main" val="295435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u="none" dirty="0" smtClean="0"/>
              <a:t>slide </a:t>
            </a:r>
            <a:r>
              <a:rPr lang="en-US" dirty="0" smtClean="0"/>
              <a:t>displays</a:t>
            </a:r>
            <a:r>
              <a:rPr lang="en-US" baseline="0" dirty="0" smtClean="0"/>
              <a:t> a sample test page.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AVA includes several on-screen tools, including global tools and context menu tools.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Global tools are those available on every page in the banner. These include the </a:t>
            </a:r>
            <a:r>
              <a:rPr lang="en-US" sz="1200" b="1" kern="1200" dirty="0" smtClean="0">
                <a:solidFill>
                  <a:schemeClr val="tx1"/>
                </a:solidFill>
                <a:effectLst/>
                <a:latin typeface="ITC Franklin Gothic Std Bk Cd"/>
                <a:ea typeface="ＭＳ Ｐゴシック" pitchFamily="-48" charset="-128"/>
                <a:cs typeface="ＭＳ Ｐゴシック"/>
              </a:rPr>
              <a:t>Zoom</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Pause</a:t>
            </a:r>
            <a:r>
              <a:rPr lang="en-US" sz="1200" kern="1200" dirty="0" smtClean="0">
                <a:solidFill>
                  <a:schemeClr val="tx1"/>
                </a:solidFill>
                <a:effectLst/>
                <a:latin typeface="ITC Franklin Gothic Std Bk Cd"/>
                <a:ea typeface="ＭＳ Ｐゴシック" pitchFamily="-48" charset="-128"/>
                <a:cs typeface="ＭＳ Ｐゴシック"/>
              </a:rPr>
              <a:t>, </a:t>
            </a:r>
            <a:r>
              <a:rPr lang="en-US" sz="1200" b="1" kern="1200" dirty="0" smtClean="0">
                <a:solidFill>
                  <a:schemeClr val="tx1"/>
                </a:solidFill>
                <a:effectLst/>
                <a:latin typeface="ITC Franklin Gothic Std Bk Cd"/>
                <a:ea typeface="ＭＳ Ｐゴシック" pitchFamily="-48" charset="-128"/>
                <a:cs typeface="ＭＳ Ｐゴシック"/>
              </a:rPr>
              <a:t>Back</a:t>
            </a:r>
            <a:r>
              <a:rPr lang="en-US" sz="1200" kern="1200" dirty="0" smtClean="0">
                <a:solidFill>
                  <a:schemeClr val="tx1"/>
                </a:solidFill>
                <a:effectLst/>
                <a:latin typeface="ITC Franklin Gothic Std Bk Cd"/>
                <a:ea typeface="ＭＳ Ｐゴシック" pitchFamily="-48" charset="-128"/>
                <a:cs typeface="ＭＳ Ｐゴシック"/>
              </a:rPr>
              <a:t>, and </a:t>
            </a:r>
            <a:r>
              <a:rPr lang="en-US" sz="1200" b="1" kern="1200" dirty="0" smtClean="0">
                <a:solidFill>
                  <a:schemeClr val="tx1"/>
                </a:solidFill>
                <a:effectLst/>
                <a:latin typeface="ITC Franklin Gothic Std Bk Cd"/>
                <a:ea typeface="ＭＳ Ｐゴシック" pitchFamily="-48" charset="-128"/>
                <a:cs typeface="ＭＳ Ｐゴシック"/>
              </a:rPr>
              <a:t>Next</a:t>
            </a:r>
            <a:r>
              <a:rPr lang="en-US" sz="1200" kern="1200" dirty="0" smtClean="0">
                <a:solidFill>
                  <a:schemeClr val="tx1"/>
                </a:solidFill>
                <a:effectLst/>
                <a:latin typeface="ITC Franklin Gothic Std Bk Cd"/>
                <a:ea typeface="ＭＳ Ｐゴシック" pitchFamily="-48" charset="-128"/>
                <a:cs typeface="ＭＳ Ｐゴシック"/>
              </a:rPr>
              <a:t> buttons.</a:t>
            </a:r>
            <a:r>
              <a:rPr lang="en-US" sz="1200" kern="1200" baseline="0" dirty="0" smtClean="0">
                <a:solidFill>
                  <a:schemeClr val="tx1"/>
                </a:solidFill>
                <a:effectLst/>
                <a:latin typeface="ITC Franklin Gothic Std Bk Cd"/>
                <a:ea typeface="ＭＳ Ｐゴシック" pitchFamily="-48" charset="-128"/>
                <a:cs typeface="ＭＳ Ｐゴシック"/>
              </a:rPr>
              <a:t> </a:t>
            </a: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context men</a:t>
            </a:r>
            <a:r>
              <a:rPr lang="en-US" sz="1200" kern="1200" baseline="0" dirty="0" smtClean="0">
                <a:solidFill>
                  <a:schemeClr val="tx1"/>
                </a:solidFill>
                <a:effectLst/>
                <a:latin typeface="ITC Franklin Gothic Std Bk Cd"/>
                <a:ea typeface="ＭＳ Ｐゴシック" pitchFamily="-48" charset="-128"/>
                <a:cs typeface="ＭＳ Ｐゴシック"/>
              </a:rPr>
              <a:t>u displays the </a:t>
            </a:r>
            <a:r>
              <a:rPr lang="en-US" sz="1200" kern="1200" dirty="0" smtClean="0">
                <a:solidFill>
                  <a:schemeClr val="tx1"/>
                </a:solidFill>
                <a:effectLst/>
                <a:latin typeface="ITC Franklin Gothic Std Bk Cd"/>
                <a:ea typeface="ＭＳ Ｐゴシック" pitchFamily="-48" charset="-128"/>
                <a:cs typeface="ＭＳ Ｐゴシック"/>
              </a:rPr>
              <a:t>tools available </a:t>
            </a:r>
            <a:r>
              <a:rPr lang="en-US" sz="1200" kern="1200" baseline="0" dirty="0" smtClean="0">
                <a:solidFill>
                  <a:schemeClr val="tx1"/>
                </a:solidFill>
                <a:effectLst/>
                <a:latin typeface="ITC Franklin Gothic Std Bk Cd"/>
                <a:ea typeface="ＭＳ Ｐゴシック" pitchFamily="-48" charset="-128"/>
                <a:cs typeface="ＭＳ Ｐゴシック"/>
              </a:rPr>
              <a:t>for that</a:t>
            </a:r>
            <a:r>
              <a:rPr lang="en-US" sz="1200" kern="1200" dirty="0" smtClean="0">
                <a:solidFill>
                  <a:schemeClr val="tx1"/>
                </a:solidFill>
                <a:effectLst/>
                <a:latin typeface="ITC Franklin Gothic Std Bk Cd"/>
                <a:ea typeface="ＭＳ Ｐゴシック" pitchFamily="-48" charset="-128"/>
                <a:cs typeface="ＭＳ Ｐゴシック"/>
              </a:rPr>
              <a:t> test</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item.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For a detailed list of tools</a:t>
            </a:r>
            <a:r>
              <a:rPr lang="en-US" sz="1200" kern="1200" baseline="0" dirty="0" smtClean="0">
                <a:solidFill>
                  <a:schemeClr val="tx1"/>
                </a:solidFill>
                <a:effectLst/>
                <a:latin typeface="ITC Franklin Gothic Std Bk Cd"/>
                <a:ea typeface="ＭＳ Ｐゴシック" pitchFamily="-48" charset="-128"/>
                <a:cs typeface="ＭＳ Ｐゴシック"/>
              </a:rPr>
              <a:t>, consult your </a:t>
            </a:r>
            <a:r>
              <a:rPr lang="en-US" sz="1200" i="1" kern="1200" baseline="0" dirty="0" smtClean="0">
                <a:solidFill>
                  <a:schemeClr val="tx1"/>
                </a:solidFill>
                <a:effectLst/>
                <a:latin typeface="ITC Franklin Gothic Std Bk Cd"/>
                <a:ea typeface="ＭＳ Ｐゴシック" pitchFamily="-48" charset="-128"/>
                <a:cs typeface="ＭＳ Ｐゴシック"/>
              </a:rPr>
              <a:t>AVA User Guide</a:t>
            </a:r>
            <a:r>
              <a:rPr lang="en-US" sz="1200" kern="1200" baseline="0" dirty="0" smtClean="0">
                <a:solidFill>
                  <a:schemeClr val="tx1"/>
                </a:solidFill>
                <a:effectLst/>
                <a:latin typeface="ITC Franklin Gothic Std Bk Cd"/>
                <a:ea typeface="ＭＳ Ｐゴシック" pitchFamily="-48" charset="-128"/>
                <a:cs typeface="ＭＳ Ｐゴシック"/>
              </a:rPr>
              <a:t>.</a:t>
            </a:r>
            <a:endParaRPr lang="en-US" dirty="0" smtClean="0">
              <a:solidFill>
                <a:schemeClr val="tx1"/>
              </a:solidFill>
              <a:latin typeface="Arial" panose="020B0604020202020204" pitchFamily="34" charset="0"/>
              <a:cs typeface="Arial" panose="020B0604020202020204" pitchFamily="34" charset="0"/>
            </a:endParaRPr>
          </a:p>
          <a:p>
            <a:r>
              <a:rPr lang="en-US" sz="1200" kern="1200" dirty="0" smtClean="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63107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852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4F4E84D-FCC9-4468-B568-FA94B8AD6FCE}" type="slidenum">
              <a:rPr lang="en-US" smtClean="0"/>
              <a:t>‹#›</a:t>
            </a:fld>
            <a:endParaRPr lang="en-US" dirty="0"/>
          </a:p>
        </p:txBody>
      </p:sp>
    </p:spTree>
    <p:extLst>
      <p:ext uri="{BB962C8B-B14F-4D97-AF65-F5344CB8AC3E}">
        <p14:creationId xmlns:p14="http://schemas.microsoft.com/office/powerpoint/2010/main" val="4988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8"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 id="2147484325"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alohahsap.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mailto:HSAPHelpDesk@air.org" TargetMode="External"/><Relationship Id="rId4" Type="http://schemas.openxmlformats.org/officeDocument/2006/relationships/hyperlink" Target="http://www.smarterbalance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863265"/>
            <a:ext cx="8228413" cy="1785104"/>
          </a:xfrm>
        </p:spPr>
        <p:txBody>
          <a:bodyPr>
            <a:normAutofit fontScale="90000"/>
          </a:bodyPr>
          <a:lstStyle/>
          <a:p>
            <a:r>
              <a:rPr lang="en-US" dirty="0" smtClean="0"/>
              <a:t>Online Testing System Assessment Viewing Application (AVA)</a:t>
            </a:r>
          </a:p>
        </p:txBody>
      </p:sp>
      <p:sp>
        <p:nvSpPr>
          <p:cNvPr id="7171" name="Subtitle 2"/>
          <p:cNvSpPr>
            <a:spLocks noGrp="1"/>
          </p:cNvSpPr>
          <p:nvPr>
            <p:ph type="body" sz="quarter" idx="12"/>
          </p:nvPr>
        </p:nvSpPr>
        <p:spPr>
          <a:xfrm>
            <a:off x="687388" y="3896553"/>
            <a:ext cx="8224837" cy="1404402"/>
          </a:xfrm>
        </p:spPr>
        <p:txBody>
          <a:bodyPr/>
          <a:lstStyle/>
          <a:p>
            <a:r>
              <a:rPr lang="en-US" dirty="0"/>
              <a:t>Training </a:t>
            </a:r>
            <a:r>
              <a:rPr lang="en-US" dirty="0" smtClean="0"/>
              <a:t>Module</a:t>
            </a:r>
            <a:endParaRPr lang="en-US" dirty="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Responding to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7" name="Content Placeholder 4"/>
          <p:cNvPicPr>
            <a:picLocks noGrp="1"/>
          </p:cNvPicPr>
          <p:nvPr>
            <p:ph idx="1"/>
          </p:nvPr>
        </p:nvPicPr>
        <p:blipFill>
          <a:blip r:embed="rId3"/>
          <a:stretch>
            <a:fillRect/>
          </a:stretch>
        </p:blipFill>
        <p:spPr>
          <a:xfrm>
            <a:off x="1597623" y="2055813"/>
            <a:ext cx="6404367" cy="38512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4769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Navigating to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420" y="2557647"/>
            <a:ext cx="3295448" cy="225149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022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Pausing Tests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12</a:t>
            </a:fld>
            <a:endParaRPr lang="en-US" dirty="0"/>
          </a:p>
        </p:txBody>
      </p:sp>
      <p:pic>
        <p:nvPicPr>
          <p:cNvPr id="6" name="Content Placeholder 4"/>
          <p:cNvPicPr>
            <a:picLocks noGrp="1"/>
          </p:cNvPicPr>
          <p:nvPr>
            <p:ph idx="1"/>
          </p:nvPr>
        </p:nvPicPr>
        <p:blipFill>
          <a:blip r:embed="rId3"/>
          <a:stretch>
            <a:fillRect/>
          </a:stretch>
        </p:blipFill>
        <p:spPr>
          <a:xfrm>
            <a:off x="1597623" y="2055813"/>
            <a:ext cx="6404367" cy="38512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7" name="Right Arrow 6"/>
          <p:cNvSpPr/>
          <p:nvPr/>
        </p:nvSpPr>
        <p:spPr>
          <a:xfrm flipH="1">
            <a:off x="3099763" y="218259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669" y="3429000"/>
            <a:ext cx="5811061" cy="1343212"/>
          </a:xfrm>
          <a:prstGeom prst="rect">
            <a:avLst/>
          </a:prstGeom>
        </p:spPr>
      </p:pic>
    </p:spTree>
    <p:extLst>
      <p:ext uri="{BB962C8B-B14F-4D97-AF65-F5344CB8AC3E}">
        <p14:creationId xmlns:p14="http://schemas.microsoft.com/office/powerpoint/2010/main" val="4175999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Finishing the Test Review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13</a:t>
            </a:fld>
            <a:endParaRPr lang="en-US" dirty="0"/>
          </a:p>
        </p:txBody>
      </p:sp>
      <p:pic>
        <p:nvPicPr>
          <p:cNvPr id="7" name="Picture 6"/>
          <p:cNvPicPr/>
          <p:nvPr/>
        </p:nvPicPr>
        <p:blipFill>
          <a:blip r:embed="rId3"/>
          <a:stretch>
            <a:fillRect/>
          </a:stretch>
        </p:blipFill>
        <p:spPr>
          <a:xfrm>
            <a:off x="1328782" y="3416300"/>
            <a:ext cx="6486436" cy="1430169"/>
          </a:xfrm>
          <a:prstGeom prst="rect">
            <a:avLst/>
          </a:prstGeom>
        </p:spPr>
      </p:pic>
      <p:grpSp>
        <p:nvGrpSpPr>
          <p:cNvPr id="2" name="Group 1"/>
          <p:cNvGrpSpPr/>
          <p:nvPr/>
        </p:nvGrpSpPr>
        <p:grpSpPr>
          <a:xfrm>
            <a:off x="3088942" y="2086478"/>
            <a:ext cx="2966117" cy="663742"/>
            <a:chOff x="3289300" y="2086478"/>
            <a:chExt cx="3087433" cy="663742"/>
          </a:xfrm>
        </p:grpSpPr>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289300" y="2140854"/>
              <a:ext cx="3087433" cy="55499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9" name="Rectangle 8"/>
            <p:cNvSpPr/>
            <p:nvPr/>
          </p:nvSpPr>
          <p:spPr>
            <a:xfrm>
              <a:off x="5697936" y="2086478"/>
              <a:ext cx="678797" cy="66374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609864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71" y="2649635"/>
            <a:ext cx="7675039" cy="2735165"/>
          </a:xfrm>
          <a:prstGeom prst="rect">
            <a:avLst/>
          </a:prstGeom>
        </p:spPr>
      </p:pic>
      <p:sp>
        <p:nvSpPr>
          <p:cNvPr id="3" name="Title 2"/>
          <p:cNvSpPr>
            <a:spLocks noGrp="1"/>
          </p:cNvSpPr>
          <p:nvPr>
            <p:ph type="title"/>
          </p:nvPr>
        </p:nvSpPr>
        <p:spPr/>
        <p:txBody>
          <a:bodyPr/>
          <a:lstStyle/>
          <a:p>
            <a:r>
              <a:rPr lang="en-US" dirty="0" smtClean="0"/>
              <a:t>Reviewing Marked Items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14</a:t>
            </a:fld>
            <a:endParaRPr lang="en-US" dirty="0"/>
          </a:p>
        </p:txBody>
      </p:sp>
      <p:sp>
        <p:nvSpPr>
          <p:cNvPr id="5" name="Right Arrow 4"/>
          <p:cNvSpPr/>
          <p:nvPr/>
        </p:nvSpPr>
        <p:spPr>
          <a:xfrm flipH="1">
            <a:off x="2393911" y="4829537"/>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869997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1736" y="318053"/>
            <a:ext cx="8250489" cy="1486894"/>
          </a:xfrm>
        </p:spPr>
        <p:txBody>
          <a:bodyPr/>
          <a:lstStyle/>
          <a:p>
            <a:r>
              <a:rPr lang="en-US" dirty="0" smtClean="0"/>
              <a:t>Completing the Review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114" y="2274919"/>
            <a:ext cx="6989709" cy="3231801"/>
          </a:xfrm>
          <a:prstGeom prst="rect">
            <a:avLst/>
          </a:prstGeom>
        </p:spPr>
      </p:pic>
    </p:spTree>
    <p:extLst>
      <p:ext uri="{BB962C8B-B14F-4D97-AF65-F5344CB8AC3E}">
        <p14:creationId xmlns:p14="http://schemas.microsoft.com/office/powerpoint/2010/main" val="3638697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1736" y="318053"/>
            <a:ext cx="8250489" cy="1486894"/>
          </a:xfrm>
        </p:spPr>
        <p:txBody>
          <a:bodyPr/>
          <a:lstStyle/>
          <a:p>
            <a:r>
              <a:rPr lang="en-US" dirty="0" smtClean="0"/>
              <a:t>Logging Out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48" y="2106023"/>
            <a:ext cx="7542921" cy="3339738"/>
          </a:xfrm>
          <a:prstGeom prst="rect">
            <a:avLst/>
          </a:prstGeom>
        </p:spPr>
      </p:pic>
    </p:spTree>
    <p:extLst>
      <p:ext uri="{BB962C8B-B14F-4D97-AF65-F5344CB8AC3E}">
        <p14:creationId xmlns:p14="http://schemas.microsoft.com/office/powerpoint/2010/main" val="91656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fontAlgn="auto">
              <a:buNone/>
              <a:defRPr/>
            </a:pPr>
            <a:r>
              <a:rPr lang="en-US" sz="2800" b="1" dirty="0"/>
              <a:t>Further Information</a:t>
            </a:r>
          </a:p>
          <a:p>
            <a:pPr lvl="0"/>
            <a:r>
              <a:rPr lang="en-US" sz="2000" b="1" dirty="0"/>
              <a:t>Visit </a:t>
            </a:r>
            <a:endParaRPr lang="en-US" sz="2000" dirty="0"/>
          </a:p>
          <a:p>
            <a:pPr lvl="1"/>
            <a:r>
              <a:rPr lang="en-US" b="1" u="sng" dirty="0">
                <a:hlinkClick r:id="rId3"/>
              </a:rPr>
              <a:t>www.alohahsap.org</a:t>
            </a:r>
            <a:endParaRPr lang="en-US" b="1" u="sng" dirty="0"/>
          </a:p>
          <a:p>
            <a:pPr lvl="1"/>
            <a:r>
              <a:rPr lang="en-US" b="1" dirty="0">
                <a:hlinkClick r:id="rId4"/>
              </a:rPr>
              <a:t>www.smarterbalanced.org</a:t>
            </a:r>
            <a:endParaRPr lang="en-US" b="1" dirty="0"/>
          </a:p>
          <a:p>
            <a:pPr lvl="0"/>
            <a:r>
              <a:rPr lang="en-US" sz="2000" b="1" dirty="0"/>
              <a:t>Call, fax, or email the American Institutes for Research HSAP Help Desk</a:t>
            </a:r>
            <a:endParaRPr lang="en-US" sz="2000"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HSAPHelpDesk@air.org</a:t>
            </a:r>
            <a:endParaRPr lang="en-US" dirty="0"/>
          </a:p>
        </p:txBody>
      </p:sp>
      <p:sp>
        <p:nvSpPr>
          <p:cNvPr id="2" name="Title 1"/>
          <p:cNvSpPr>
            <a:spLocks noGrp="1"/>
          </p:cNvSpPr>
          <p:nvPr>
            <p:ph type="title"/>
          </p:nvPr>
        </p:nvSpPr>
        <p:spPr/>
        <p:txBody>
          <a:bodyPr>
            <a:normAutofit/>
          </a:bodyPr>
          <a:lstStyle/>
          <a:p>
            <a:r>
              <a:rPr lang="en-US" sz="5400" b="1" dirty="0" smtClean="0"/>
              <a:t>Thank You!</a:t>
            </a:r>
            <a:endParaRPr lang="en-US" sz="5400" b="1"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32442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Objectives</a:t>
            </a:r>
            <a:endParaRPr lang="en-US" dirty="0"/>
          </a:p>
        </p:txBody>
      </p:sp>
      <p:sp>
        <p:nvSpPr>
          <p:cNvPr id="9" name="Content Placeholder 1"/>
          <p:cNvSpPr>
            <a:spLocks noGrp="1"/>
          </p:cNvSpPr>
          <p:nvPr>
            <p:ph idx="1"/>
          </p:nvPr>
        </p:nvSpPr>
        <p:spPr>
          <a:xfrm>
            <a:off x="659514" y="2055813"/>
            <a:ext cx="8484486" cy="3732737"/>
          </a:xfrm>
        </p:spPr>
        <p:txBody>
          <a:bodyPr/>
          <a:lstStyle/>
          <a:p>
            <a:r>
              <a:rPr lang="en-US" b="1" dirty="0"/>
              <a:t>After viewing this presentation, you should </a:t>
            </a:r>
            <a:r>
              <a:rPr lang="en-US" b="1" dirty="0" smtClean="0"/>
              <a:t>understand how to:</a:t>
            </a:r>
            <a:endParaRPr lang="en-US" b="1" dirty="0"/>
          </a:p>
          <a:p>
            <a:pPr marL="342900" indent="-342900">
              <a:buFont typeface="Arial" panose="020B0604020202020204" pitchFamily="34" charset="0"/>
              <a:buChar char="•"/>
            </a:pPr>
            <a:r>
              <a:rPr lang="en-US" dirty="0" smtClean="0"/>
              <a:t>Log in to AVA</a:t>
            </a:r>
          </a:p>
          <a:p>
            <a:pPr marL="342900" indent="-342900">
              <a:buFont typeface="Arial" panose="020B0604020202020204" pitchFamily="34" charset="0"/>
              <a:buChar char="•"/>
            </a:pPr>
            <a:r>
              <a:rPr lang="en-US" dirty="0" smtClean="0"/>
              <a:t>Access the assessments</a:t>
            </a:r>
          </a:p>
          <a:p>
            <a:pPr marL="342900" indent="-342900">
              <a:buFont typeface="Arial" panose="020B0604020202020204" pitchFamily="34" charset="0"/>
              <a:buChar char="•"/>
            </a:pPr>
            <a:r>
              <a:rPr lang="en-US" dirty="0" smtClean="0"/>
              <a:t>Navigate through the test</a:t>
            </a:r>
            <a:endParaRPr lang="en-US" dirty="0"/>
          </a:p>
          <a:p>
            <a:pPr eaLnBrk="1" fontAlgn="auto" hangingPunct="1">
              <a:buFont typeface="Arial" pitchFamily="34" charset="0"/>
              <a:buChar char="•"/>
              <a:defRPr/>
            </a:pPr>
            <a:endParaRPr lang="en-US" dirty="0"/>
          </a:p>
          <a:p>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61768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3</a:t>
            </a:fld>
            <a:endParaRPr lang="en-US" dirty="0"/>
          </a:p>
        </p:txBody>
      </p:sp>
      <p:sp>
        <p:nvSpPr>
          <p:cNvPr id="2" name="Title 1"/>
          <p:cNvSpPr>
            <a:spLocks noGrp="1"/>
          </p:cNvSpPr>
          <p:nvPr>
            <p:ph type="title"/>
          </p:nvPr>
        </p:nvSpPr>
        <p:spPr/>
        <p:txBody>
          <a:bodyPr/>
          <a:lstStyle/>
          <a:p>
            <a:r>
              <a:rPr lang="en-US" dirty="0" smtClean="0"/>
              <a:t>Logging in </a:t>
            </a:r>
            <a:r>
              <a:rPr lang="en-US" dirty="0"/>
              <a:t>t</a:t>
            </a:r>
            <a:r>
              <a:rPr lang="en-US" dirty="0" smtClean="0"/>
              <a:t>o AVA</a:t>
            </a:r>
            <a:endParaRPr lang="en-US" dirty="0"/>
          </a:p>
        </p:txBody>
      </p:sp>
      <p:sp>
        <p:nvSpPr>
          <p:cNvPr id="3" name="Rectangle 2"/>
          <p:cNvSpPr/>
          <p:nvPr/>
        </p:nvSpPr>
        <p:spPr>
          <a:xfrm>
            <a:off x="3642030" y="2546671"/>
            <a:ext cx="1641170" cy="1613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4016476" y="4339349"/>
            <a:ext cx="678426" cy="1225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685" y="2304009"/>
            <a:ext cx="2898446" cy="326075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33" y="2570949"/>
            <a:ext cx="2372056" cy="154326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512" y="2570948"/>
            <a:ext cx="1444206" cy="1589535"/>
          </a:xfrm>
          <a:prstGeom prst="rect">
            <a:avLst/>
          </a:prstGeom>
        </p:spPr>
      </p:pic>
    </p:spTree>
    <p:extLst>
      <p:ext uri="{BB962C8B-B14F-4D97-AF65-F5344CB8AC3E}">
        <p14:creationId xmlns:p14="http://schemas.microsoft.com/office/powerpoint/2010/main" val="334201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cassiday\Downloads\screenshot-login2.cloud2.tds.airast.org 2016-08-30 16-36-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0388"/>
            <a:ext cx="7315200" cy="23673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Choosing a Test Grade</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a:t>
            </a:fld>
            <a:endParaRPr lang="en-US" dirty="0"/>
          </a:p>
        </p:txBody>
      </p:sp>
      <p:sp>
        <p:nvSpPr>
          <p:cNvPr id="5" name="Right Arrow 4"/>
          <p:cNvSpPr/>
          <p:nvPr/>
        </p:nvSpPr>
        <p:spPr>
          <a:xfrm>
            <a:off x="218574" y="4288431"/>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653983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Selecting the Test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240" y="2159698"/>
            <a:ext cx="4541520" cy="4224528"/>
          </a:xfrm>
          <a:prstGeom prst="rect">
            <a:avLst/>
          </a:prstGeom>
        </p:spPr>
      </p:pic>
    </p:spTree>
    <p:extLst>
      <p:ext uri="{BB962C8B-B14F-4D97-AF65-F5344CB8AC3E}">
        <p14:creationId xmlns:p14="http://schemas.microsoft.com/office/powerpoint/2010/main" val="272870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Confirming the Test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a:t>
            </a:fld>
            <a:endParaRPr lang="en-US" dirty="0"/>
          </a:p>
        </p:txBody>
      </p:sp>
      <p:sp>
        <p:nvSpPr>
          <p:cNvPr id="5" name="Right Arrow 4"/>
          <p:cNvSpPr/>
          <p:nvPr/>
        </p:nvSpPr>
        <p:spPr>
          <a:xfrm>
            <a:off x="234616" y="481696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238" y="2844801"/>
            <a:ext cx="7116293" cy="2536044"/>
          </a:xfrm>
          <a:prstGeom prst="rect">
            <a:avLst/>
          </a:prstGeom>
        </p:spPr>
      </p:pic>
    </p:spTree>
    <p:extLst>
      <p:ext uri="{BB962C8B-B14F-4D97-AF65-F5344CB8AC3E}">
        <p14:creationId xmlns:p14="http://schemas.microsoft.com/office/powerpoint/2010/main" val="624868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539756" y="2286000"/>
            <a:ext cx="6863150" cy="2538730"/>
          </a:xfrm>
          <a:prstGeom prst="rect">
            <a:avLst/>
          </a:prstGeom>
        </p:spPr>
      </p:pic>
      <p:sp>
        <p:nvSpPr>
          <p:cNvPr id="2" name="Title 1"/>
          <p:cNvSpPr>
            <a:spLocks noGrp="1"/>
          </p:cNvSpPr>
          <p:nvPr>
            <p:ph type="title"/>
          </p:nvPr>
        </p:nvSpPr>
        <p:spPr/>
        <p:txBody>
          <a:bodyPr/>
          <a:lstStyle/>
          <a:p>
            <a:r>
              <a:rPr lang="en-US" dirty="0" smtClean="0"/>
              <a:t>Audio Playback Check</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sp>
        <p:nvSpPr>
          <p:cNvPr id="7" name="Right Arrow 6"/>
          <p:cNvSpPr/>
          <p:nvPr/>
        </p:nvSpPr>
        <p:spPr>
          <a:xfrm>
            <a:off x="698381" y="314546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a:off x="682625" y="426720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799529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676400" y="1915455"/>
            <a:ext cx="5791200" cy="3995928"/>
          </a:xfrm>
          <a:prstGeom prst="rect">
            <a:avLst/>
          </a:prstGeom>
        </p:spPr>
      </p:pic>
      <p:sp>
        <p:nvSpPr>
          <p:cNvPr id="2" name="Title 1"/>
          <p:cNvSpPr>
            <a:spLocks noGrp="1"/>
          </p:cNvSpPr>
          <p:nvPr>
            <p:ph type="title"/>
          </p:nvPr>
        </p:nvSpPr>
        <p:spPr/>
        <p:txBody>
          <a:bodyPr/>
          <a:lstStyle/>
          <a:p>
            <a:r>
              <a:rPr lang="en-US" dirty="0" smtClean="0"/>
              <a:t>Sound and Video Playback Check</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a:t>
            </a:fld>
            <a:endParaRPr lang="en-US" dirty="0"/>
          </a:p>
        </p:txBody>
      </p:sp>
      <p:sp>
        <p:nvSpPr>
          <p:cNvPr id="10" name="Right Arrow 9"/>
          <p:cNvSpPr/>
          <p:nvPr/>
        </p:nvSpPr>
        <p:spPr>
          <a:xfrm rot="10800000" flipH="1">
            <a:off x="901995" y="548671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p:nvSpPr>
        <p:spPr>
          <a:xfrm rot="10800000" flipH="1">
            <a:off x="1255712" y="4635795"/>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66314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Understanding the Test Page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pic>
        <p:nvPicPr>
          <p:cNvPr id="5" name="Content Placeholder 4"/>
          <p:cNvPicPr>
            <a:picLocks noGrp="1"/>
          </p:cNvPicPr>
          <p:nvPr>
            <p:ph idx="1"/>
          </p:nvPr>
        </p:nvPicPr>
        <p:blipFill>
          <a:blip r:embed="rId3"/>
          <a:stretch>
            <a:fillRect/>
          </a:stretch>
        </p:blipFill>
        <p:spPr>
          <a:xfrm>
            <a:off x="1597623" y="2055813"/>
            <a:ext cx="6404367" cy="38512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6" name="Rectangle 5"/>
          <p:cNvSpPr/>
          <p:nvPr/>
        </p:nvSpPr>
        <p:spPr>
          <a:xfrm>
            <a:off x="1371600" y="1997244"/>
            <a:ext cx="6942221" cy="66374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a:spLocks noChangeAspect="1"/>
          </p:cNvSpPr>
          <p:nvPr/>
        </p:nvSpPr>
        <p:spPr>
          <a:xfrm>
            <a:off x="3260558" y="2673019"/>
            <a:ext cx="757989" cy="422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626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82814">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1709d302-aa1c-49f7-a43d-f13e34b813dc">MA5PA5REYDV2-3118-552</_dlc_DocId>
    <_dlc_DocIdUrl xmlns="1709d302-aa1c-49f7-a43d-f13e34b813dc">
      <Url>http://airportal.air.org/Services/PAC/_layouts/DocIdRedir.aspx?ID=MA5PA5REYDV2-3118-552</Url>
      <Description>MA5PA5REYDV2-3118-552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74ae2a5cd93706713bce4b951a7a511">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3449C0-E7ED-4ECE-B560-D08B784919EC}">
  <ds:schemaRefs>
    <ds:schemaRef ds:uri="http://schemas.microsoft.com/sharepoint/events"/>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purl.org/dc/terms/"/>
    <ds:schemaRef ds:uri="1709d302-aa1c-49f7-a43d-f13e34b813dc"/>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6BA84EF7-BFA5-4ED2-B422-3B059D229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19263</TotalTime>
  <Words>1155</Words>
  <Application>Microsoft Office PowerPoint</Application>
  <PresentationFormat>On-screen Show (4:3)</PresentationFormat>
  <Paragraphs>122</Paragraphs>
  <Slides>17</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ＭＳ Ｐゴシック</vt:lpstr>
      <vt:lpstr>Arial</vt:lpstr>
      <vt:lpstr>Arial Narrow</vt:lpstr>
      <vt:lpstr>Courier New</vt:lpstr>
      <vt:lpstr>Franklin Gothic Book</vt:lpstr>
      <vt:lpstr>Franklin Gothic Demi</vt:lpstr>
      <vt:lpstr>FranklinGothic</vt:lpstr>
      <vt:lpstr>ITC Franklin Gothic Std Bk Cd</vt:lpstr>
      <vt:lpstr>Wingdings</vt:lpstr>
      <vt:lpstr>AIR_PowerPoint_Template_082814</vt:lpstr>
      <vt:lpstr>Divider Master</vt:lpstr>
      <vt:lpstr>Basic</vt:lpstr>
      <vt:lpstr>Contact</vt:lpstr>
      <vt:lpstr>Online Testing System Assessment Viewing Application (AVA)</vt:lpstr>
      <vt:lpstr>Objectives</vt:lpstr>
      <vt:lpstr>Logging in to AVA</vt:lpstr>
      <vt:lpstr>Choosing a Test Grade</vt:lpstr>
      <vt:lpstr>Selecting the Test</vt:lpstr>
      <vt:lpstr>Confirming the Test</vt:lpstr>
      <vt:lpstr>Audio Playback Check</vt:lpstr>
      <vt:lpstr>Sound and Video Playback Check</vt:lpstr>
      <vt:lpstr>Understanding the Test Page</vt:lpstr>
      <vt:lpstr>Responding to Items</vt:lpstr>
      <vt:lpstr>Navigating to Items</vt:lpstr>
      <vt:lpstr>Pausing Tests</vt:lpstr>
      <vt:lpstr>Finishing the Test Review</vt:lpstr>
      <vt:lpstr>Reviewing Marked Items</vt:lpstr>
      <vt:lpstr>Completing the Review</vt:lpstr>
      <vt:lpstr>Logging Out</vt:lpstr>
      <vt:lpstr>Thank You!</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Daniel Cassiday</dc:creator>
  <cp:lastModifiedBy>Dianne Morada</cp:lastModifiedBy>
  <cp:revision>280</cp:revision>
  <cp:lastPrinted>2014-12-02T19:28:07Z</cp:lastPrinted>
  <dcterms:created xsi:type="dcterms:W3CDTF">2014-09-09T13:36:57Z</dcterms:created>
  <dcterms:modified xsi:type="dcterms:W3CDTF">2017-10-06T00:01:43Z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9f5ec91c-ac61-4136-9f4b-048bd79deeac</vt:lpwstr>
  </property>
</Properties>
</file>